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62"/>
  </p:notesMasterIdLst>
  <p:handoutMasterIdLst>
    <p:handoutMasterId r:id="rId63"/>
  </p:handoutMasterIdLst>
  <p:sldIdLst>
    <p:sldId id="457" r:id="rId2"/>
    <p:sldId id="455" r:id="rId3"/>
    <p:sldId id="454" r:id="rId4"/>
    <p:sldId id="363" r:id="rId5"/>
    <p:sldId id="389" r:id="rId6"/>
    <p:sldId id="390" r:id="rId7"/>
    <p:sldId id="391" r:id="rId8"/>
    <p:sldId id="392" r:id="rId9"/>
    <p:sldId id="364" r:id="rId10"/>
    <p:sldId id="365" r:id="rId11"/>
    <p:sldId id="393" r:id="rId12"/>
    <p:sldId id="394" r:id="rId13"/>
    <p:sldId id="366" r:id="rId14"/>
    <p:sldId id="395" r:id="rId15"/>
    <p:sldId id="396" r:id="rId16"/>
    <p:sldId id="402" r:id="rId17"/>
    <p:sldId id="398" r:id="rId18"/>
    <p:sldId id="399" r:id="rId19"/>
    <p:sldId id="401" r:id="rId20"/>
    <p:sldId id="400" r:id="rId21"/>
    <p:sldId id="367" r:id="rId22"/>
    <p:sldId id="410" r:id="rId23"/>
    <p:sldId id="404" r:id="rId24"/>
    <p:sldId id="409" r:id="rId25"/>
    <p:sldId id="436" r:id="rId26"/>
    <p:sldId id="411" r:id="rId27"/>
    <p:sldId id="412" r:id="rId28"/>
    <p:sldId id="413" r:id="rId29"/>
    <p:sldId id="423" r:id="rId30"/>
    <p:sldId id="424" r:id="rId31"/>
    <p:sldId id="426" r:id="rId32"/>
    <p:sldId id="427" r:id="rId33"/>
    <p:sldId id="428" r:id="rId34"/>
    <p:sldId id="429" r:id="rId35"/>
    <p:sldId id="440" r:id="rId36"/>
    <p:sldId id="441" r:id="rId37"/>
    <p:sldId id="442" r:id="rId38"/>
    <p:sldId id="430" r:id="rId39"/>
    <p:sldId id="437" r:id="rId40"/>
    <p:sldId id="431" r:id="rId41"/>
    <p:sldId id="435" r:id="rId42"/>
    <p:sldId id="414" r:id="rId43"/>
    <p:sldId id="415" r:id="rId44"/>
    <p:sldId id="444" r:id="rId45"/>
    <p:sldId id="445" r:id="rId46"/>
    <p:sldId id="416" r:id="rId47"/>
    <p:sldId id="417" r:id="rId48"/>
    <p:sldId id="446" r:id="rId49"/>
    <p:sldId id="447" r:id="rId50"/>
    <p:sldId id="438" r:id="rId51"/>
    <p:sldId id="448" r:id="rId52"/>
    <p:sldId id="449" r:id="rId53"/>
    <p:sldId id="443" r:id="rId54"/>
    <p:sldId id="418" r:id="rId55"/>
    <p:sldId id="452" r:id="rId56"/>
    <p:sldId id="419" r:id="rId57"/>
    <p:sldId id="420" r:id="rId58"/>
    <p:sldId id="450" r:id="rId59"/>
    <p:sldId id="451" r:id="rId60"/>
    <p:sldId id="421" r:id="rId61"/>
  </p:sldIdLst>
  <p:sldSz cx="9144000" cy="5143500" type="screen16x9"/>
  <p:notesSz cx="6858000" cy="9144000"/>
  <p:embeddedFontLst>
    <p:embeddedFont>
      <p:font typeface="Nunito" charset="0"/>
      <p:regular r:id="rId64"/>
      <p:bold r:id="rId65"/>
      <p:italic r:id="rId66"/>
      <p:boldItalic r:id="rId67"/>
    </p:embeddedFont>
    <p:embeddedFont>
      <p:font typeface="Verdana" pitchFamily="34" charset="0"/>
      <p:regular r:id="rId68"/>
      <p:bold r:id="rId69"/>
      <p:italic r:id="rId70"/>
      <p:boldItalic r:id="rId71"/>
    </p:embeddedFont>
    <p:embeddedFont>
      <p:font typeface="Calibri" pitchFamily="34" charset="0"/>
      <p:regular r:id="rId72"/>
      <p:bold r:id="rId73"/>
      <p:italic r:id="rId74"/>
      <p:boldItalic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FF3300"/>
    <a:srgbClr val="C092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62" autoAdjust="0"/>
    <p:restoredTop sz="93369" autoAdjust="0"/>
  </p:normalViewPr>
  <p:slideViewPr>
    <p:cSldViewPr snapToGrid="0">
      <p:cViewPr varScale="1">
        <p:scale>
          <a:sx n="91" d="100"/>
          <a:sy n="91" d="100"/>
        </p:scale>
        <p:origin x="-780" y="-9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font" Target="fonts/font5.fntdata"/><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3.fntdata"/><Relationship Id="rId74" Type="http://schemas.openxmlformats.org/officeDocument/2006/relationships/font" Target="fonts/font11.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font" Target="fonts/font10.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font" Target="fonts/font7.fntdata"/><Relationship Id="rId75"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0BFE1C-3832-4F8F-86D8-A07EB61CDB63}" type="datetimeFigureOut">
              <a:rPr lang="en-IN" smtClean="0"/>
              <a:pPr/>
              <a:t>15-12-2020</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smtClean="0"/>
              <a:t>MCACS,Pune</a:t>
            </a: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CDC2A45-6B5E-4CAE-85F6-9D96EC8F2CAA}" type="slidenum">
              <a:rPr lang="en-IN" smtClean="0"/>
              <a:pPr/>
              <a:t>‹#›</a:t>
            </a:fld>
            <a:endParaRPr lang="en-IN"/>
          </a:p>
        </p:txBody>
      </p:sp>
    </p:spTree>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 bg1="lt1" tx1="dk1" bg2="dk2" tx2="lt2" accent1="accent1" accent2="accent2" accent3="accent3" accent4="accent4" accent5="accent5" accent6="accent6" hlink="hlink" folHlink="folHlink"/>
  <p:sldLayoutIdLst>
    <p:sldLayoutId id="2147483650" r:id="rId1"/>
    <p:sldLayoutId id="2147483656" r:id="rId2"/>
    <p:sldLayoutId id="2147483657" r:id="rId3"/>
    <p:sldLayoutId id="2147483658" r:id="rId4"/>
    <p:sldLayoutId id="2147483660" r:id="rId5"/>
    <p:sldLayoutId id="2147483661" r:id="rId6"/>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image" Target="../media/image17.jpeg"/><Relationship Id="rId1" Type="http://schemas.openxmlformats.org/officeDocument/2006/relationships/slideLayout" Target="../slideLayouts/slideLayout1.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714703"/>
            <a:ext cx="5361300" cy="25562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Artificial Intelligence</a:t>
            </a:r>
            <a:br>
              <a:rPr lang="en" dirty="0" smtClean="0"/>
            </a:br>
            <a:r>
              <a:rPr lang="en" dirty="0" smtClean="0"/>
              <a:t/>
            </a:r>
            <a:br>
              <a:rPr lang="en" dirty="0" smtClean="0"/>
            </a:br>
            <a:r>
              <a:rPr lang="en" dirty="0" smtClean="0"/>
              <a:t/>
            </a:r>
            <a:br>
              <a:rPr lang="en" dirty="0" smtClean="0"/>
            </a:br>
            <a:r>
              <a:rPr lang="en" sz="2400" dirty="0" smtClean="0"/>
              <a:t>Chapter </a:t>
            </a:r>
            <a:r>
              <a:rPr lang="en" sz="2400" dirty="0" smtClean="0"/>
              <a:t>3: Heuristic search techniques</a:t>
            </a:r>
            <a:endParaRPr sz="2400" dirty="0"/>
          </a:p>
        </p:txBody>
      </p:sp>
    </p:spTree>
  </p:cSld>
  <p:clrMapOvr>
    <a:masterClrMapping/>
  </p:clrMapOvr>
  <p:transition advTm="682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9" y="488249"/>
            <a:ext cx="7505700" cy="954600"/>
          </a:xfrm>
        </p:spPr>
        <p:txBody>
          <a:bodyPr/>
          <a:lstStyle/>
          <a:p>
            <a:r>
              <a:rPr lang="en-US" dirty="0" smtClean="0"/>
              <a:t>Best First Search(Greedy): Informed</a:t>
            </a:r>
            <a:endParaRPr lang="en-IN" dirty="0"/>
          </a:p>
        </p:txBody>
      </p:sp>
      <p:sp>
        <p:nvSpPr>
          <p:cNvPr id="3" name="Text Placeholder 2"/>
          <p:cNvSpPr>
            <a:spLocks noGrp="1"/>
          </p:cNvSpPr>
          <p:nvPr>
            <p:ph type="body" idx="1"/>
          </p:nvPr>
        </p:nvSpPr>
        <p:spPr>
          <a:xfrm>
            <a:off x="819150" y="1408386"/>
            <a:ext cx="7505700" cy="3030339"/>
          </a:xfrm>
        </p:spPr>
        <p:txBody>
          <a:bodyPr/>
          <a:lstStyle/>
          <a:p>
            <a:pPr algn="just"/>
            <a:r>
              <a:rPr lang="en-US" sz="1200" b="1" dirty="0" smtClean="0">
                <a:latin typeface="Verdana" pitchFamily="34" charset="0"/>
                <a:ea typeface="Verdana" pitchFamily="34" charset="0"/>
                <a:cs typeface="Verdana" pitchFamily="34" charset="0"/>
              </a:rPr>
              <a:t>Algorithm:</a:t>
            </a:r>
          </a:p>
          <a:p>
            <a:pPr lvl="1" algn="just">
              <a:buNone/>
            </a:pPr>
            <a:r>
              <a:rPr lang="en-IN" b="1" dirty="0" smtClean="0">
                <a:latin typeface="Verdana" pitchFamily="34" charset="0"/>
                <a:ea typeface="Verdana" pitchFamily="34" charset="0"/>
                <a:cs typeface="Verdana" pitchFamily="34" charset="0"/>
              </a:rPr>
              <a:t>OPEN list </a:t>
            </a:r>
            <a:r>
              <a:rPr lang="en-IN" dirty="0" smtClean="0">
                <a:latin typeface="Verdana" pitchFamily="34" charset="0"/>
                <a:ea typeface="Verdana" pitchFamily="34" charset="0"/>
                <a:cs typeface="Verdana" pitchFamily="34" charset="0"/>
              </a:rPr>
              <a:t>is maintained as a </a:t>
            </a:r>
            <a:r>
              <a:rPr lang="en-IN" b="1" dirty="0" smtClean="0">
                <a:latin typeface="Verdana" pitchFamily="34" charset="0"/>
                <a:ea typeface="Verdana" pitchFamily="34" charset="0"/>
                <a:cs typeface="Verdana" pitchFamily="34" charset="0"/>
              </a:rPr>
              <a:t>priority queue </a:t>
            </a:r>
            <a:r>
              <a:rPr lang="en-IN" dirty="0" smtClean="0">
                <a:latin typeface="Verdana" pitchFamily="34" charset="0"/>
                <a:ea typeface="Verdana" pitchFamily="34" charset="0"/>
                <a:cs typeface="Verdana" pitchFamily="34" charset="0"/>
              </a:rPr>
              <a:t>containing the initial state. </a:t>
            </a:r>
            <a:endParaRPr lang="en-US" dirty="0" smtClean="0">
              <a:latin typeface="Verdana" pitchFamily="34" charset="0"/>
              <a:ea typeface="Verdana" pitchFamily="34" charset="0"/>
              <a:cs typeface="Verdana" pitchFamily="34" charset="0"/>
            </a:endParaRPr>
          </a:p>
          <a:p>
            <a:pPr lvl="1" algn="just">
              <a:buNone/>
            </a:pPr>
            <a:r>
              <a:rPr lang="en-US" dirty="0" smtClean="0">
                <a:latin typeface="Verdana" pitchFamily="34" charset="0"/>
                <a:ea typeface="Verdana" pitchFamily="34" charset="0"/>
                <a:cs typeface="Verdana" pitchFamily="34" charset="0"/>
              </a:rPr>
              <a:t>loop</a:t>
            </a:r>
            <a:endParaRPr lang="en-IN" dirty="0" smtClean="0">
              <a:latin typeface="Verdana" pitchFamily="34" charset="0"/>
              <a:ea typeface="Verdana" pitchFamily="34" charset="0"/>
              <a:cs typeface="Verdana" pitchFamily="34" charset="0"/>
            </a:endParaRPr>
          </a:p>
          <a:p>
            <a:pPr lvl="1" algn="just">
              <a:buNone/>
            </a:pPr>
            <a:r>
              <a:rPr lang="en-IN" dirty="0" smtClean="0">
                <a:latin typeface="Verdana" pitchFamily="34" charset="0"/>
                <a:ea typeface="Verdana" pitchFamily="34" charset="0"/>
                <a:cs typeface="Verdana" pitchFamily="34" charset="0"/>
              </a:rPr>
              <a:t>	If OPEN is empty return failure</a:t>
            </a:r>
          </a:p>
          <a:p>
            <a:pPr lvl="1" algn="just">
              <a:buNone/>
            </a:pPr>
            <a:r>
              <a:rPr lang="en-IN" b="1" dirty="0" smtClean="0">
                <a:latin typeface="Verdana" pitchFamily="34" charset="0"/>
                <a:ea typeface="Verdana" pitchFamily="34" charset="0"/>
                <a:cs typeface="Verdana" pitchFamily="34" charset="0"/>
              </a:rPr>
              <a:t>	Remove</a:t>
            </a:r>
            <a:r>
              <a:rPr lang="en-IN" dirty="0" smtClean="0">
                <a:latin typeface="Verdana" pitchFamily="34" charset="0"/>
                <a:ea typeface="Verdana" pitchFamily="34" charset="0"/>
                <a:cs typeface="Verdana" pitchFamily="34" charset="0"/>
              </a:rPr>
              <a:t> the first element with </a:t>
            </a:r>
            <a:r>
              <a:rPr lang="en-IN" b="1" dirty="0" smtClean="0">
                <a:latin typeface="Verdana" pitchFamily="34" charset="0"/>
                <a:ea typeface="Verdana" pitchFamily="34" charset="0"/>
                <a:cs typeface="Verdana" pitchFamily="34" charset="0"/>
              </a:rPr>
              <a:t>highest priority </a:t>
            </a:r>
            <a:r>
              <a:rPr lang="en-IN" dirty="0" smtClean="0">
                <a:latin typeface="Verdana" pitchFamily="34" charset="0"/>
                <a:ea typeface="Verdana" pitchFamily="34" charset="0"/>
                <a:cs typeface="Verdana" pitchFamily="34" charset="0"/>
              </a:rPr>
              <a:t>from open list &amp; put it into close list </a:t>
            </a:r>
          </a:p>
          <a:p>
            <a:pPr lvl="1" algn="just">
              <a:buNone/>
            </a:pPr>
            <a:r>
              <a:rPr lang="en-IN" dirty="0" smtClean="0">
                <a:latin typeface="Verdana" pitchFamily="34" charset="0"/>
                <a:ea typeface="Verdana" pitchFamily="34" charset="0"/>
                <a:cs typeface="Verdana" pitchFamily="34" charset="0"/>
              </a:rPr>
              <a:t>	If node is goal we return the path from initial state to the node </a:t>
            </a:r>
          </a:p>
          <a:p>
            <a:pPr lvl="1" algn="just">
              <a:buNone/>
            </a:pPr>
            <a:r>
              <a:rPr lang="en-IN" dirty="0" smtClean="0">
                <a:latin typeface="Verdana" pitchFamily="34" charset="0"/>
                <a:ea typeface="Verdana" pitchFamily="34" charset="0"/>
                <a:cs typeface="Verdana" pitchFamily="34" charset="0"/>
              </a:rPr>
              <a:t>	else we generate all successors of node. </a:t>
            </a:r>
          </a:p>
          <a:p>
            <a:pPr lvl="1" algn="just">
              <a:buNone/>
            </a:pPr>
            <a:r>
              <a:rPr lang="en-IN" b="1" dirty="0" smtClean="0">
                <a:latin typeface="Verdana" pitchFamily="34" charset="0"/>
                <a:ea typeface="Verdana" pitchFamily="34" charset="0"/>
                <a:cs typeface="Verdana" pitchFamily="34" charset="0"/>
              </a:rPr>
              <a:t>	Put</a:t>
            </a:r>
            <a:r>
              <a:rPr lang="en-IN" dirty="0" smtClean="0">
                <a:latin typeface="Verdana" pitchFamily="34" charset="0"/>
                <a:ea typeface="Verdana" pitchFamily="34" charset="0"/>
                <a:cs typeface="Verdana" pitchFamily="34" charset="0"/>
              </a:rPr>
              <a:t> the newly generated nodes into open list </a:t>
            </a:r>
            <a:r>
              <a:rPr lang="en-IN" b="1" dirty="0" smtClean="0">
                <a:latin typeface="Verdana" pitchFamily="34" charset="0"/>
                <a:ea typeface="Verdana" pitchFamily="34" charset="0"/>
                <a:cs typeface="Verdana" pitchFamily="34" charset="0"/>
              </a:rPr>
              <a:t>according to their f(n) values. </a:t>
            </a:r>
            <a:endParaRPr lang="en-IN" dirty="0" smtClean="0">
              <a:latin typeface="Verdana" pitchFamily="34" charset="0"/>
              <a:ea typeface="Verdana" pitchFamily="34" charset="0"/>
              <a:cs typeface="Verdana" pitchFamily="34" charset="0"/>
            </a:endParaRPr>
          </a:p>
          <a:p>
            <a:pPr lvl="1" algn="just">
              <a:buNone/>
            </a:pPr>
            <a:r>
              <a:rPr lang="en-US" dirty="0" smtClean="0">
                <a:latin typeface="Verdana" pitchFamily="34" charset="0"/>
                <a:ea typeface="Verdana" pitchFamily="34" charset="0"/>
                <a:cs typeface="Verdana" pitchFamily="34" charset="0"/>
              </a:rPr>
              <a:t>End loop</a:t>
            </a:r>
            <a:endParaRPr lang="en-IN" dirty="0" smtClean="0">
              <a:latin typeface="Verdana" pitchFamily="34" charset="0"/>
              <a:ea typeface="Verdana" pitchFamily="34" charset="0"/>
              <a:cs typeface="Verdana" pitchFamily="34" charset="0"/>
            </a:endParaRPr>
          </a:p>
          <a:p>
            <a:pPr algn="just"/>
            <a:endParaRPr lang="en-IN" sz="1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9" y="488249"/>
            <a:ext cx="7505700" cy="954600"/>
          </a:xfrm>
        </p:spPr>
        <p:txBody>
          <a:bodyPr/>
          <a:lstStyle/>
          <a:p>
            <a:r>
              <a:rPr lang="en-US" dirty="0" smtClean="0"/>
              <a:t>Best First Search(Greedy): Informed</a:t>
            </a:r>
            <a:endParaRPr lang="en-IN" dirty="0"/>
          </a:p>
        </p:txBody>
      </p:sp>
      <p:sp>
        <p:nvSpPr>
          <p:cNvPr id="3" name="Text Placeholder 2"/>
          <p:cNvSpPr>
            <a:spLocks noGrp="1"/>
          </p:cNvSpPr>
          <p:nvPr>
            <p:ph type="body" idx="1"/>
          </p:nvPr>
        </p:nvSpPr>
        <p:spPr>
          <a:xfrm>
            <a:off x="4078014" y="1250731"/>
            <a:ext cx="4740165" cy="3892769"/>
          </a:xfrm>
        </p:spPr>
        <p:txBody>
          <a:bodyPr/>
          <a:lstStyle/>
          <a:p>
            <a:pPr algn="just"/>
            <a:r>
              <a:rPr lang="en-IN" sz="1200" dirty="0" smtClean="0">
                <a:latin typeface="Verdana" pitchFamily="34" charset="0"/>
                <a:ea typeface="Verdana" pitchFamily="34" charset="0"/>
                <a:cs typeface="Verdana" pitchFamily="34" charset="0"/>
              </a:rPr>
              <a:t>We use the </a:t>
            </a:r>
            <a:r>
              <a:rPr lang="en-IN" sz="1200" b="1" dirty="0" smtClean="0">
                <a:latin typeface="Verdana" pitchFamily="34" charset="0"/>
                <a:ea typeface="Verdana" pitchFamily="34" charset="0"/>
                <a:cs typeface="Verdana" pitchFamily="34" charset="0"/>
              </a:rPr>
              <a:t>straight line heuristic</a:t>
            </a:r>
            <a:r>
              <a:rPr lang="en-IN" sz="1200" dirty="0" smtClean="0">
                <a:latin typeface="Verdana" pitchFamily="34" charset="0"/>
                <a:ea typeface="Verdana" pitchFamily="34" charset="0"/>
                <a:cs typeface="Verdana" pitchFamily="34" charset="0"/>
              </a:rPr>
              <a:t>. h(n) is taken to be the straight line distance(Euclidean distance) </a:t>
            </a:r>
            <a:r>
              <a:rPr lang="en-IN" sz="1200" b="1" dirty="0" smtClean="0">
                <a:latin typeface="Verdana" pitchFamily="34" charset="0"/>
                <a:ea typeface="Verdana" pitchFamily="34" charset="0"/>
                <a:cs typeface="Verdana" pitchFamily="34" charset="0"/>
              </a:rPr>
              <a:t>from n to the goal position</a:t>
            </a:r>
          </a:p>
          <a:p>
            <a:pPr algn="just"/>
            <a:r>
              <a:rPr lang="en-IN" sz="1200" dirty="0" smtClean="0">
                <a:latin typeface="Verdana" pitchFamily="34" charset="0"/>
                <a:ea typeface="Verdana" pitchFamily="34" charset="0"/>
                <a:cs typeface="Verdana" pitchFamily="34" charset="0"/>
              </a:rPr>
              <a:t>Expand the nodes of S and put in the CLOSED list</a:t>
            </a:r>
          </a:p>
          <a:p>
            <a:pPr algn="just"/>
            <a:r>
              <a:rPr lang="en-IN" sz="1200" b="1" dirty="0" smtClean="0">
                <a:latin typeface="Verdana" pitchFamily="34" charset="0"/>
                <a:ea typeface="Verdana" pitchFamily="34" charset="0"/>
                <a:cs typeface="Verdana" pitchFamily="34" charset="0"/>
              </a:rPr>
              <a:t>Initialization:</a:t>
            </a:r>
            <a:r>
              <a:rPr lang="en-IN" sz="1200" dirty="0" smtClean="0">
                <a:latin typeface="Verdana" pitchFamily="34" charset="0"/>
                <a:ea typeface="Verdana" pitchFamily="34" charset="0"/>
                <a:cs typeface="Verdana" pitchFamily="34" charset="0"/>
              </a:rPr>
              <a:t> Open [B, A], Closed [S]</a:t>
            </a:r>
          </a:p>
          <a:p>
            <a:pPr algn="just"/>
            <a:endParaRPr lang="en-IN" sz="1200" dirty="0" smtClean="0">
              <a:latin typeface="Verdana" pitchFamily="34" charset="0"/>
              <a:ea typeface="Verdana" pitchFamily="34" charset="0"/>
              <a:cs typeface="Verdana" pitchFamily="34" charset="0"/>
            </a:endParaRPr>
          </a:p>
          <a:p>
            <a:pPr algn="just"/>
            <a:r>
              <a:rPr lang="en-IN" sz="1200" b="1" dirty="0" smtClean="0">
                <a:latin typeface="Verdana" pitchFamily="34" charset="0"/>
                <a:ea typeface="Verdana" pitchFamily="34" charset="0"/>
                <a:cs typeface="Verdana" pitchFamily="34" charset="0"/>
              </a:rPr>
              <a:t>Iteration 1:</a:t>
            </a:r>
            <a:r>
              <a:rPr lang="en-IN" sz="1200" dirty="0" smtClean="0">
                <a:latin typeface="Verdana" pitchFamily="34" charset="0"/>
                <a:ea typeface="Verdana" pitchFamily="34" charset="0"/>
                <a:cs typeface="Verdana" pitchFamily="34" charset="0"/>
              </a:rPr>
              <a:t>    Open [A], Closed [S, B]</a:t>
            </a:r>
          </a:p>
          <a:p>
            <a:pPr algn="just"/>
            <a:endParaRPr lang="en-IN" sz="1200" dirty="0" smtClean="0">
              <a:latin typeface="Verdana" pitchFamily="34" charset="0"/>
              <a:ea typeface="Verdana" pitchFamily="34" charset="0"/>
              <a:cs typeface="Verdana" pitchFamily="34" charset="0"/>
            </a:endParaRPr>
          </a:p>
          <a:p>
            <a:pPr algn="just"/>
            <a:r>
              <a:rPr lang="en-IN" sz="1200" b="1" dirty="0" smtClean="0">
                <a:latin typeface="Verdana" pitchFamily="34" charset="0"/>
                <a:ea typeface="Verdana" pitchFamily="34" charset="0"/>
                <a:cs typeface="Verdana" pitchFamily="34" charset="0"/>
              </a:rPr>
              <a:t>Iteration 2:</a:t>
            </a:r>
            <a:r>
              <a:rPr lang="en-IN" sz="1200" dirty="0" smtClean="0">
                <a:latin typeface="Verdana" pitchFamily="34" charset="0"/>
                <a:ea typeface="Verdana" pitchFamily="34" charset="0"/>
                <a:cs typeface="Verdana" pitchFamily="34" charset="0"/>
              </a:rPr>
              <a:t> Open [F, E, A], Closed [S, B]</a:t>
            </a:r>
            <a:br>
              <a:rPr lang="en-IN" sz="1200" dirty="0" smtClean="0">
                <a:latin typeface="Verdana" pitchFamily="34" charset="0"/>
                <a:ea typeface="Verdana" pitchFamily="34" charset="0"/>
                <a:cs typeface="Verdana" pitchFamily="34" charset="0"/>
              </a:rPr>
            </a:br>
            <a:r>
              <a:rPr lang="en-IN" sz="1200" dirty="0" smtClean="0">
                <a:latin typeface="Verdana" pitchFamily="34" charset="0"/>
                <a:ea typeface="Verdana" pitchFamily="34" charset="0"/>
                <a:cs typeface="Verdana" pitchFamily="34" charset="0"/>
              </a:rPr>
              <a:t>                    : Open [E, A], Closed [S, B, F]</a:t>
            </a:r>
          </a:p>
          <a:p>
            <a:pPr algn="just"/>
            <a:endParaRPr lang="en-IN" sz="1200" dirty="0" smtClean="0">
              <a:latin typeface="Verdana" pitchFamily="34" charset="0"/>
              <a:ea typeface="Verdana" pitchFamily="34" charset="0"/>
              <a:cs typeface="Verdana" pitchFamily="34" charset="0"/>
            </a:endParaRPr>
          </a:p>
          <a:p>
            <a:pPr algn="just"/>
            <a:r>
              <a:rPr lang="en-IN" sz="1200" b="1" dirty="0" smtClean="0">
                <a:latin typeface="Verdana" pitchFamily="34" charset="0"/>
                <a:ea typeface="Verdana" pitchFamily="34" charset="0"/>
                <a:cs typeface="Verdana" pitchFamily="34" charset="0"/>
              </a:rPr>
              <a:t>Iteration 3:</a:t>
            </a:r>
            <a:r>
              <a:rPr lang="en-IN" sz="1200" dirty="0" smtClean="0">
                <a:latin typeface="Verdana" pitchFamily="34" charset="0"/>
                <a:ea typeface="Verdana" pitchFamily="34" charset="0"/>
                <a:cs typeface="Verdana" pitchFamily="34" charset="0"/>
              </a:rPr>
              <a:t> Open [G, I, E, A], Closed [S, B, F]</a:t>
            </a:r>
            <a:br>
              <a:rPr lang="en-IN" sz="1200" dirty="0" smtClean="0">
                <a:latin typeface="Verdana" pitchFamily="34" charset="0"/>
                <a:ea typeface="Verdana" pitchFamily="34" charset="0"/>
                <a:cs typeface="Verdana" pitchFamily="34" charset="0"/>
              </a:rPr>
            </a:br>
            <a:r>
              <a:rPr lang="en-IN" sz="1200" dirty="0" smtClean="0">
                <a:latin typeface="Verdana" pitchFamily="34" charset="0"/>
                <a:ea typeface="Verdana" pitchFamily="34" charset="0"/>
                <a:cs typeface="Verdana" pitchFamily="34" charset="0"/>
              </a:rPr>
              <a:t>                  : Open [I, E, A], Closed [S, B, F, G]</a:t>
            </a:r>
          </a:p>
          <a:p>
            <a:pPr>
              <a:buNone/>
            </a:pPr>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Hence the final solution path will be: </a:t>
            </a:r>
          </a:p>
          <a:p>
            <a:pPr algn="just">
              <a:buNone/>
            </a:pPr>
            <a:r>
              <a:rPr lang="en-IN" sz="1200" dirty="0" smtClean="0">
                <a:latin typeface="Verdana" pitchFamily="34" charset="0"/>
                <a:ea typeface="Verdana" pitchFamily="34" charset="0"/>
                <a:cs typeface="Verdana" pitchFamily="34" charset="0"/>
              </a:rPr>
              <a:t>		</a:t>
            </a:r>
            <a:r>
              <a:rPr lang="en-IN" sz="1200" b="1" dirty="0" smtClean="0">
                <a:latin typeface="Verdana" pitchFamily="34" charset="0"/>
                <a:ea typeface="Verdana" pitchFamily="34" charset="0"/>
                <a:cs typeface="Verdana" pitchFamily="34" charset="0"/>
              </a:rPr>
              <a:t>S----&gt; B-----&gt;F----&gt; G</a:t>
            </a:r>
          </a:p>
          <a:p>
            <a:pPr algn="just"/>
            <a:endParaRPr lang="en-IN" sz="1200" dirty="0">
              <a:latin typeface="Verdana" pitchFamily="34" charset="0"/>
              <a:ea typeface="Verdana" pitchFamily="34" charset="0"/>
              <a:cs typeface="Verdana" pitchFamily="34" charset="0"/>
            </a:endParaRPr>
          </a:p>
        </p:txBody>
      </p:sp>
      <p:pic>
        <p:nvPicPr>
          <p:cNvPr id="4" name="Picture 3" descr="Informed Search Algorithms"/>
          <p:cNvPicPr/>
          <p:nvPr/>
        </p:nvPicPr>
        <p:blipFill>
          <a:blip r:embed="rId2" cstate="print"/>
          <a:srcRect/>
          <a:stretch>
            <a:fillRect/>
          </a:stretch>
        </p:blipFill>
        <p:spPr bwMode="auto">
          <a:xfrm>
            <a:off x="304800" y="1241886"/>
            <a:ext cx="3846787" cy="34982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763" y="666925"/>
            <a:ext cx="7505700" cy="954600"/>
          </a:xfrm>
        </p:spPr>
        <p:txBody>
          <a:bodyPr/>
          <a:lstStyle/>
          <a:p>
            <a:r>
              <a:rPr lang="en-US" dirty="0" smtClean="0"/>
              <a:t>Best First Search(Greedy): Informed</a:t>
            </a:r>
            <a:endParaRPr lang="en-IN" dirty="0"/>
          </a:p>
        </p:txBody>
      </p:sp>
      <p:sp>
        <p:nvSpPr>
          <p:cNvPr id="3" name="Text Placeholder 2"/>
          <p:cNvSpPr>
            <a:spLocks noGrp="1"/>
          </p:cNvSpPr>
          <p:nvPr>
            <p:ph type="body" idx="1"/>
          </p:nvPr>
        </p:nvSpPr>
        <p:spPr>
          <a:xfrm>
            <a:off x="924910" y="1702676"/>
            <a:ext cx="7504387" cy="2736049"/>
          </a:xfrm>
        </p:spPr>
        <p:txBody>
          <a:bodyPr/>
          <a:lstStyle/>
          <a:p>
            <a:pPr lvl="0" algn="just"/>
            <a:r>
              <a:rPr lang="en-IN" sz="1200" dirty="0" smtClean="0">
                <a:latin typeface="Verdana" pitchFamily="34" charset="0"/>
                <a:ea typeface="Verdana" pitchFamily="34" charset="0"/>
                <a:cs typeface="Verdana" pitchFamily="34" charset="0"/>
              </a:rPr>
              <a:t>However this algorithm is </a:t>
            </a:r>
            <a:r>
              <a:rPr lang="en-IN" sz="1200" b="1" dirty="0" smtClean="0">
                <a:latin typeface="Verdana" pitchFamily="34" charset="0"/>
                <a:ea typeface="Verdana" pitchFamily="34" charset="0"/>
                <a:cs typeface="Verdana" pitchFamily="34" charset="0"/>
              </a:rPr>
              <a:t>not optimal</a:t>
            </a:r>
            <a:r>
              <a:rPr lang="en-IN" sz="1200" dirty="0" smtClean="0">
                <a:latin typeface="Verdana" pitchFamily="34" charset="0"/>
                <a:ea typeface="Verdana" pitchFamily="34" charset="0"/>
                <a:cs typeface="Verdana" pitchFamily="34" charset="0"/>
              </a:rPr>
              <a:t> &amp; </a:t>
            </a:r>
            <a:r>
              <a:rPr lang="en-IN" sz="1200" b="1" dirty="0" smtClean="0">
                <a:latin typeface="Verdana" pitchFamily="34" charset="0"/>
                <a:ea typeface="Verdana" pitchFamily="34" charset="0"/>
                <a:cs typeface="Verdana" pitchFamily="34" charset="0"/>
              </a:rPr>
              <a:t>not complete</a:t>
            </a:r>
            <a:r>
              <a:rPr lang="en-IN" sz="1200" dirty="0" smtClean="0">
                <a:latin typeface="Verdana" pitchFamily="34" charset="0"/>
                <a:ea typeface="Verdana" pitchFamily="34" charset="0"/>
                <a:cs typeface="Verdana" pitchFamily="34" charset="0"/>
              </a:rPr>
              <a:t>(incomplete). So greedy search </a:t>
            </a:r>
            <a:r>
              <a:rPr lang="en-IN" sz="1200" b="1" dirty="0" smtClean="0">
                <a:latin typeface="Verdana" pitchFamily="34" charset="0"/>
                <a:ea typeface="Verdana" pitchFamily="34" charset="0"/>
                <a:cs typeface="Verdana" pitchFamily="34" charset="0"/>
              </a:rPr>
              <a:t>not always gives us optimum solution.</a:t>
            </a:r>
          </a:p>
          <a:p>
            <a:pPr lvl="0" algn="just"/>
            <a:endParaRPr lang="en-IN" sz="1200" b="1"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The worst case </a:t>
            </a:r>
            <a:r>
              <a:rPr lang="en-IN" sz="1200" b="1" dirty="0" smtClean="0">
                <a:latin typeface="Verdana" pitchFamily="34" charset="0"/>
                <a:ea typeface="Verdana" pitchFamily="34" charset="0"/>
                <a:cs typeface="Verdana" pitchFamily="34" charset="0"/>
              </a:rPr>
              <a:t>time &amp; space complexity</a:t>
            </a:r>
            <a:r>
              <a:rPr lang="en-IN" sz="1200" dirty="0" smtClean="0">
                <a:latin typeface="Verdana" pitchFamily="34" charset="0"/>
                <a:ea typeface="Verdana" pitchFamily="34" charset="0"/>
                <a:cs typeface="Verdana" pitchFamily="34" charset="0"/>
              </a:rPr>
              <a:t> of Greedy best first search is </a:t>
            </a:r>
            <a:r>
              <a:rPr lang="en-IN" sz="1200" b="1" dirty="0" smtClean="0">
                <a:latin typeface="Verdana" pitchFamily="34" charset="0"/>
                <a:ea typeface="Verdana" pitchFamily="34" charset="0"/>
                <a:cs typeface="Verdana" pitchFamily="34" charset="0"/>
              </a:rPr>
              <a:t>O(</a:t>
            </a:r>
            <a:r>
              <a:rPr lang="en-IN" sz="1200" b="1" dirty="0" err="1" smtClean="0">
                <a:latin typeface="Verdana" pitchFamily="34" charset="0"/>
                <a:ea typeface="Verdana" pitchFamily="34" charset="0"/>
                <a:cs typeface="Verdana" pitchFamily="34" charset="0"/>
              </a:rPr>
              <a:t>b</a:t>
            </a:r>
            <a:r>
              <a:rPr lang="en-IN" sz="1200" b="1" baseline="30000" dirty="0" err="1" smtClean="0">
                <a:latin typeface="Verdana" pitchFamily="34" charset="0"/>
                <a:ea typeface="Verdana" pitchFamily="34" charset="0"/>
                <a:cs typeface="Verdana" pitchFamily="34" charset="0"/>
              </a:rPr>
              <a:t>m</a:t>
            </a:r>
            <a:r>
              <a:rPr lang="en-IN" sz="1200" b="1" dirty="0" smtClean="0">
                <a:latin typeface="Verdana" pitchFamily="34" charset="0"/>
                <a:ea typeface="Verdana" pitchFamily="34" charset="0"/>
                <a:cs typeface="Verdana" pitchFamily="34" charset="0"/>
              </a:rPr>
              <a:t>).</a:t>
            </a:r>
            <a:r>
              <a:rPr lang="en-IN" sz="1200" dirty="0" smtClean="0">
                <a:latin typeface="Verdana" pitchFamily="34" charset="0"/>
                <a:ea typeface="Verdana" pitchFamily="34" charset="0"/>
                <a:cs typeface="Verdana" pitchFamily="34" charset="0"/>
              </a:rPr>
              <a:t> Where, m is the </a:t>
            </a:r>
            <a:r>
              <a:rPr lang="en-IN" sz="1200" b="1" dirty="0" smtClean="0">
                <a:latin typeface="Verdana" pitchFamily="34" charset="0"/>
                <a:ea typeface="Verdana" pitchFamily="34" charset="0"/>
                <a:cs typeface="Verdana" pitchFamily="34" charset="0"/>
              </a:rPr>
              <a:t>maximum depth</a:t>
            </a:r>
            <a:r>
              <a:rPr lang="en-IN" sz="1200" dirty="0" smtClean="0">
                <a:latin typeface="Verdana" pitchFamily="34" charset="0"/>
                <a:ea typeface="Verdana" pitchFamily="34" charset="0"/>
                <a:cs typeface="Verdana" pitchFamily="34" charset="0"/>
              </a:rPr>
              <a:t> of the search space</a:t>
            </a:r>
          </a:p>
          <a:p>
            <a:pPr lvl="0" algn="just"/>
            <a:endParaRPr lang="en-IN" sz="1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640" y="498759"/>
            <a:ext cx="7505700" cy="954600"/>
          </a:xfrm>
        </p:spPr>
        <p:txBody>
          <a:bodyPr/>
          <a:lstStyle/>
          <a:p>
            <a:r>
              <a:rPr lang="en-US" dirty="0" smtClean="0"/>
              <a:t>A* Search</a:t>
            </a:r>
            <a:endParaRPr lang="en-IN" dirty="0"/>
          </a:p>
        </p:txBody>
      </p:sp>
      <p:sp>
        <p:nvSpPr>
          <p:cNvPr id="3" name="Text Placeholder 2"/>
          <p:cNvSpPr>
            <a:spLocks noGrp="1"/>
          </p:cNvSpPr>
          <p:nvPr>
            <p:ph type="body" idx="1"/>
          </p:nvPr>
        </p:nvSpPr>
        <p:spPr>
          <a:xfrm>
            <a:off x="819149" y="1187669"/>
            <a:ext cx="7883417" cy="3251056"/>
          </a:xfrm>
        </p:spPr>
        <p:txBody>
          <a:bodyPr/>
          <a:lstStyle/>
          <a:p>
            <a:pPr lvl="0" algn="just"/>
            <a:r>
              <a:rPr lang="en-IN" sz="1200" dirty="0" smtClean="0">
                <a:latin typeface="Verdana" pitchFamily="34" charset="0"/>
                <a:ea typeface="Verdana" pitchFamily="34" charset="0"/>
                <a:cs typeface="Verdana" pitchFamily="34" charset="0"/>
              </a:rPr>
              <a:t>A* search is the most </a:t>
            </a:r>
            <a:r>
              <a:rPr lang="en-IN" sz="1200" b="1" dirty="0" smtClean="0">
                <a:latin typeface="Verdana" pitchFamily="34" charset="0"/>
                <a:ea typeface="Verdana" pitchFamily="34" charset="0"/>
                <a:cs typeface="Verdana" pitchFamily="34" charset="0"/>
              </a:rPr>
              <a:t>commonly known form of best-first search</a:t>
            </a:r>
            <a:r>
              <a:rPr lang="en-IN" sz="1200" dirty="0" smtClean="0">
                <a:latin typeface="Verdana" pitchFamily="34" charset="0"/>
                <a:ea typeface="Verdana" pitchFamily="34" charset="0"/>
                <a:cs typeface="Verdana" pitchFamily="34" charset="0"/>
              </a:rPr>
              <a:t>. It uses </a:t>
            </a:r>
            <a:r>
              <a:rPr lang="en-IN" sz="1200" b="1" dirty="0" smtClean="0">
                <a:latin typeface="Verdana" pitchFamily="34" charset="0"/>
                <a:ea typeface="Verdana" pitchFamily="34" charset="0"/>
                <a:cs typeface="Verdana" pitchFamily="34" charset="0"/>
              </a:rPr>
              <a:t>heuristic function h(n),</a:t>
            </a:r>
            <a:r>
              <a:rPr lang="en-IN" sz="1200" dirty="0" smtClean="0">
                <a:latin typeface="Verdana" pitchFamily="34" charset="0"/>
                <a:ea typeface="Verdana" pitchFamily="34" charset="0"/>
                <a:cs typeface="Verdana" pitchFamily="34" charset="0"/>
              </a:rPr>
              <a:t> and </a:t>
            </a:r>
            <a:r>
              <a:rPr lang="en-IN" sz="1200" b="1" dirty="0" smtClean="0">
                <a:latin typeface="Verdana" pitchFamily="34" charset="0"/>
                <a:ea typeface="Verdana" pitchFamily="34" charset="0"/>
                <a:cs typeface="Verdana" pitchFamily="34" charset="0"/>
              </a:rPr>
              <a:t>g(n) i.e. cost to reach the node n from the start state</a:t>
            </a:r>
            <a:endParaRPr lang="en-IN" sz="1200" dirty="0" smtClean="0">
              <a:latin typeface="Verdana" pitchFamily="34" charset="0"/>
              <a:ea typeface="Verdana" pitchFamily="34" charset="0"/>
              <a:cs typeface="Verdana" pitchFamily="34" charset="0"/>
            </a:endParaRPr>
          </a:p>
          <a:p>
            <a:pPr lvl="0" algn="just"/>
            <a:r>
              <a:rPr lang="en-IN" sz="1200" dirty="0" smtClean="0">
                <a:latin typeface="Verdana" pitchFamily="34" charset="0"/>
                <a:ea typeface="Verdana" pitchFamily="34" charset="0"/>
                <a:cs typeface="Verdana" pitchFamily="34" charset="0"/>
              </a:rPr>
              <a:t>It has combined </a:t>
            </a:r>
            <a:r>
              <a:rPr lang="en-IN" sz="1200" b="1" dirty="0" smtClean="0">
                <a:latin typeface="Verdana" pitchFamily="34" charset="0"/>
                <a:ea typeface="Verdana" pitchFamily="34" charset="0"/>
                <a:cs typeface="Verdana" pitchFamily="34" charset="0"/>
              </a:rPr>
              <a:t>features of UCS and greedy best-first search</a:t>
            </a:r>
            <a:r>
              <a:rPr lang="en-IN" sz="1200" dirty="0" smtClean="0">
                <a:latin typeface="Verdana" pitchFamily="34" charset="0"/>
                <a:ea typeface="Verdana" pitchFamily="34" charset="0"/>
                <a:cs typeface="Verdana" pitchFamily="34" charset="0"/>
              </a:rPr>
              <a:t>, by which it solve the problem efficiently. </a:t>
            </a:r>
          </a:p>
          <a:p>
            <a:pPr lvl="0" algn="just"/>
            <a:r>
              <a:rPr lang="en-IN" sz="1200" dirty="0" smtClean="0">
                <a:latin typeface="Verdana" pitchFamily="34" charset="0"/>
                <a:ea typeface="Verdana" pitchFamily="34" charset="0"/>
                <a:cs typeface="Verdana" pitchFamily="34" charset="0"/>
              </a:rPr>
              <a:t>A* search algorithm finds the shortest path through the search space using the heuristic function. </a:t>
            </a:r>
          </a:p>
          <a:p>
            <a:pPr lvl="0" algn="just"/>
            <a:r>
              <a:rPr lang="en-IN" sz="1200" dirty="0" smtClean="0">
                <a:latin typeface="Verdana" pitchFamily="34" charset="0"/>
                <a:ea typeface="Verdana" pitchFamily="34" charset="0"/>
                <a:cs typeface="Verdana" pitchFamily="34" charset="0"/>
              </a:rPr>
              <a:t>The </a:t>
            </a:r>
            <a:r>
              <a:rPr lang="en-IN" sz="1200" b="1" dirty="0" smtClean="0">
                <a:latin typeface="Verdana" pitchFamily="34" charset="0"/>
                <a:ea typeface="Verdana" pitchFamily="34" charset="0"/>
                <a:cs typeface="Verdana" pitchFamily="34" charset="0"/>
              </a:rPr>
              <a:t>nodes</a:t>
            </a:r>
            <a:r>
              <a:rPr lang="en-IN" sz="1200" dirty="0" smtClean="0">
                <a:latin typeface="Verdana" pitchFamily="34" charset="0"/>
                <a:ea typeface="Verdana" pitchFamily="34" charset="0"/>
                <a:cs typeface="Verdana" pitchFamily="34" charset="0"/>
              </a:rPr>
              <a:t> of the graph </a:t>
            </a:r>
            <a:r>
              <a:rPr lang="en-IN" sz="1200" b="1" dirty="0" smtClean="0">
                <a:latin typeface="Verdana" pitchFamily="34" charset="0"/>
                <a:ea typeface="Verdana" pitchFamily="34" charset="0"/>
                <a:cs typeface="Verdana" pitchFamily="34" charset="0"/>
              </a:rPr>
              <a:t>can be evaluated</a:t>
            </a:r>
            <a:r>
              <a:rPr lang="en-IN" sz="1200" dirty="0" smtClean="0">
                <a:latin typeface="Verdana" pitchFamily="34" charset="0"/>
                <a:ea typeface="Verdana" pitchFamily="34" charset="0"/>
                <a:cs typeface="Verdana" pitchFamily="34" charset="0"/>
              </a:rPr>
              <a:t> by using two functions i.e. </a:t>
            </a:r>
            <a:r>
              <a:rPr lang="en-IN" sz="1200" b="1" dirty="0" smtClean="0">
                <a:latin typeface="Verdana" pitchFamily="34" charset="0"/>
                <a:ea typeface="Verdana" pitchFamily="34" charset="0"/>
                <a:cs typeface="Verdana" pitchFamily="34" charset="0"/>
              </a:rPr>
              <a:t>g(n) and h(n).</a:t>
            </a:r>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Here,</a:t>
            </a:r>
          </a:p>
          <a:p>
            <a:pPr algn="just">
              <a:buNone/>
            </a:pPr>
            <a:r>
              <a:rPr lang="en-IN" sz="1200" dirty="0" smtClean="0">
                <a:latin typeface="Verdana" pitchFamily="34" charset="0"/>
                <a:ea typeface="Verdana" pitchFamily="34" charset="0"/>
                <a:cs typeface="Verdana" pitchFamily="34" charset="0"/>
              </a:rPr>
              <a:t>		</a:t>
            </a:r>
            <a:r>
              <a:rPr lang="en-IN" sz="1200" b="1" dirty="0" smtClean="0">
                <a:latin typeface="Verdana" pitchFamily="34" charset="0"/>
                <a:ea typeface="Verdana" pitchFamily="34" charset="0"/>
                <a:cs typeface="Verdana" pitchFamily="34" charset="0"/>
              </a:rPr>
              <a:t>g(n) = Actual Cost/Distance to reach node “n” from start state</a:t>
            </a:r>
            <a:endParaRPr lang="en-IN" sz="1200" dirty="0" smtClean="0">
              <a:latin typeface="Verdana" pitchFamily="34" charset="0"/>
              <a:ea typeface="Verdana" pitchFamily="34" charset="0"/>
              <a:cs typeface="Verdana" pitchFamily="34" charset="0"/>
            </a:endParaRPr>
          </a:p>
          <a:p>
            <a:pPr algn="just">
              <a:buNone/>
            </a:pPr>
            <a:r>
              <a:rPr lang="en-IN" sz="1200" b="1" dirty="0" smtClean="0">
                <a:latin typeface="Verdana" pitchFamily="34" charset="0"/>
                <a:ea typeface="Verdana" pitchFamily="34" charset="0"/>
                <a:cs typeface="Verdana" pitchFamily="34" charset="0"/>
              </a:rPr>
              <a:t>		h(n) = Estimated Cost/Distance to reach from node “n” to the goal node.</a:t>
            </a:r>
            <a:endParaRPr lang="en-IN" sz="1200" dirty="0" smtClean="0">
              <a:latin typeface="Verdana" pitchFamily="34" charset="0"/>
              <a:ea typeface="Verdana" pitchFamily="34" charset="0"/>
              <a:cs typeface="Verdana" pitchFamily="34" charset="0"/>
            </a:endParaRPr>
          </a:p>
          <a:p>
            <a:pPr lvl="0" algn="just"/>
            <a:r>
              <a:rPr lang="en-IN" sz="1200" dirty="0" smtClean="0">
                <a:latin typeface="Verdana" pitchFamily="34" charset="0"/>
                <a:ea typeface="Verdana" pitchFamily="34" charset="0"/>
                <a:cs typeface="Verdana" pitchFamily="34" charset="0"/>
              </a:rPr>
              <a:t>For evaluating any node, function f(n) is generated and used as:</a:t>
            </a:r>
          </a:p>
          <a:p>
            <a:pPr algn="just"/>
            <a:endParaRPr lang="en-IN" sz="1200" dirty="0" smtClean="0">
              <a:latin typeface="Verdana" pitchFamily="34" charset="0"/>
              <a:ea typeface="Verdana" pitchFamily="34" charset="0"/>
              <a:cs typeface="Verdana" pitchFamily="34" charset="0"/>
            </a:endParaRPr>
          </a:p>
          <a:p>
            <a:pPr algn="just"/>
            <a:endParaRPr lang="en-IN" sz="1200" dirty="0">
              <a:latin typeface="Verdana" pitchFamily="34" charset="0"/>
              <a:ea typeface="Verdana" pitchFamily="34" charset="0"/>
              <a:cs typeface="Verdana" pitchFamily="34" charset="0"/>
            </a:endParaRPr>
          </a:p>
        </p:txBody>
      </p:sp>
      <p:pic>
        <p:nvPicPr>
          <p:cNvPr id="4" name="Picture 3" descr="Informed Search Algorithms"/>
          <p:cNvPicPr/>
          <p:nvPr/>
        </p:nvPicPr>
        <p:blipFill>
          <a:blip r:embed="rId2" cstate="print"/>
          <a:srcRect/>
          <a:stretch>
            <a:fillRect/>
          </a:stretch>
        </p:blipFill>
        <p:spPr bwMode="auto">
          <a:xfrm>
            <a:off x="537548" y="3729747"/>
            <a:ext cx="4117015" cy="1182530"/>
          </a:xfrm>
          <a:prstGeom prst="rect">
            <a:avLst/>
          </a:prstGeom>
          <a:noFill/>
          <a:ln w="9525">
            <a:noFill/>
            <a:miter lim="800000"/>
            <a:headEnd/>
            <a:tailEnd/>
          </a:ln>
        </p:spPr>
      </p:pic>
      <p:pic>
        <p:nvPicPr>
          <p:cNvPr id="1026" name="Picture 2"/>
          <p:cNvPicPr>
            <a:picLocks noChangeAspect="1" noChangeArrowheads="1"/>
          </p:cNvPicPr>
          <p:nvPr/>
        </p:nvPicPr>
        <p:blipFill>
          <a:blip r:embed="rId3"/>
          <a:srcRect/>
          <a:stretch>
            <a:fillRect/>
          </a:stretch>
        </p:blipFill>
        <p:spPr bwMode="auto">
          <a:xfrm>
            <a:off x="5706625" y="3572368"/>
            <a:ext cx="2733675" cy="1362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Search</a:t>
            </a:r>
            <a:endParaRPr lang="en-IN" dirty="0"/>
          </a:p>
        </p:txBody>
      </p:sp>
      <p:sp>
        <p:nvSpPr>
          <p:cNvPr id="3" name="Text Placeholder 2"/>
          <p:cNvSpPr>
            <a:spLocks noGrp="1"/>
          </p:cNvSpPr>
          <p:nvPr>
            <p:ph type="body" idx="1"/>
          </p:nvPr>
        </p:nvSpPr>
        <p:spPr/>
        <p:txBody>
          <a:bodyPr/>
          <a:lstStyle/>
          <a:p>
            <a:pPr lvl="0" algn="just"/>
            <a:r>
              <a:rPr lang="en-IN" sz="1200" dirty="0" smtClean="0">
                <a:latin typeface="Verdana" pitchFamily="34" charset="0"/>
                <a:ea typeface="Verdana" pitchFamily="34" charset="0"/>
                <a:cs typeface="Verdana" pitchFamily="34" charset="0"/>
              </a:rPr>
              <a:t>In the first step, two list are maintained: OPEN list and CLOSED list. </a:t>
            </a:r>
          </a:p>
          <a:p>
            <a:pPr lvl="0" algn="just"/>
            <a:r>
              <a:rPr lang="en-IN" sz="1200" dirty="0" smtClean="0">
                <a:latin typeface="Verdana" pitchFamily="34" charset="0"/>
                <a:ea typeface="Verdana" pitchFamily="34" charset="0"/>
                <a:cs typeface="Verdana" pitchFamily="34" charset="0"/>
              </a:rPr>
              <a:t>Each node also maintains link pointer to its parent node. So that the best solution can be retrieved, if found.</a:t>
            </a:r>
          </a:p>
          <a:p>
            <a:pPr lvl="0" algn="just"/>
            <a:endParaRPr lang="en-US" sz="1200" dirty="0" smtClean="0">
              <a:latin typeface="Verdana" pitchFamily="34" charset="0"/>
              <a:ea typeface="Verdana" pitchFamily="34" charset="0"/>
              <a:cs typeface="Verdana" pitchFamily="34" charset="0"/>
            </a:endParaRPr>
          </a:p>
          <a:p>
            <a:pPr lvl="0" algn="just"/>
            <a:endParaRPr lang="en-IN" sz="1200" dirty="0" smtClean="0">
              <a:latin typeface="Verdana" pitchFamily="34" charset="0"/>
              <a:ea typeface="Verdana" pitchFamily="34" charset="0"/>
              <a:cs typeface="Verdana" pitchFamily="34" charset="0"/>
            </a:endParaRPr>
          </a:p>
          <a:p>
            <a:pPr algn="just"/>
            <a:endParaRPr lang="en-IN" sz="1200" dirty="0" smtClean="0"/>
          </a:p>
          <a:p>
            <a:pPr lvl="0" algn="just"/>
            <a:endParaRPr lang="en-IN" sz="1200" dirty="0" smtClean="0">
              <a:latin typeface="Verdana" pitchFamily="34" charset="0"/>
              <a:ea typeface="Verdana" pitchFamily="34" charset="0"/>
              <a:cs typeface="Verdana" pitchFamily="34" charset="0"/>
            </a:endParaRPr>
          </a:p>
          <a:p>
            <a:pPr algn="just"/>
            <a:endParaRPr lang="en-IN" sz="1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9" y="299062"/>
            <a:ext cx="7505700" cy="954600"/>
          </a:xfrm>
        </p:spPr>
        <p:txBody>
          <a:bodyPr/>
          <a:lstStyle/>
          <a:p>
            <a:r>
              <a:rPr lang="en-US" dirty="0" smtClean="0"/>
              <a:t>A* Search</a:t>
            </a:r>
            <a:endParaRPr lang="en-IN" dirty="0"/>
          </a:p>
        </p:txBody>
      </p:sp>
      <p:sp>
        <p:nvSpPr>
          <p:cNvPr id="3" name="Text Placeholder 2"/>
          <p:cNvSpPr>
            <a:spLocks noGrp="1"/>
          </p:cNvSpPr>
          <p:nvPr>
            <p:ph type="body" idx="1"/>
          </p:nvPr>
        </p:nvSpPr>
        <p:spPr>
          <a:xfrm>
            <a:off x="4866290" y="620110"/>
            <a:ext cx="4277711" cy="3818616"/>
          </a:xfrm>
        </p:spPr>
        <p:txBody>
          <a:bodyPr/>
          <a:lstStyle/>
          <a:p>
            <a:pPr algn="just"/>
            <a:r>
              <a:rPr lang="en-IN" sz="1200" b="1" dirty="0" smtClean="0">
                <a:latin typeface="Verdana" pitchFamily="34" charset="0"/>
                <a:ea typeface="Verdana" pitchFamily="34" charset="0"/>
                <a:cs typeface="Verdana" pitchFamily="34" charset="0"/>
              </a:rPr>
              <a:t>Initialization:</a:t>
            </a:r>
            <a:r>
              <a:rPr lang="en-IN" sz="1200" dirty="0" smtClean="0">
                <a:latin typeface="Verdana" pitchFamily="34" charset="0"/>
                <a:ea typeface="Verdana" pitchFamily="34" charset="0"/>
                <a:cs typeface="Verdana" pitchFamily="34" charset="0"/>
              </a:rPr>
              <a:t> {(S, 5)}</a:t>
            </a:r>
          </a:p>
          <a:p>
            <a:pPr algn="just"/>
            <a:endParaRPr lang="en-IN" sz="1200" dirty="0" smtClean="0">
              <a:latin typeface="Verdana" pitchFamily="34" charset="0"/>
              <a:ea typeface="Verdana" pitchFamily="34" charset="0"/>
              <a:cs typeface="Verdana" pitchFamily="34" charset="0"/>
            </a:endParaRPr>
          </a:p>
          <a:p>
            <a:pPr algn="just"/>
            <a:r>
              <a:rPr lang="en-IN" sz="1200" b="1" dirty="0" smtClean="0">
                <a:latin typeface="Verdana" pitchFamily="34" charset="0"/>
                <a:ea typeface="Verdana" pitchFamily="34" charset="0"/>
                <a:cs typeface="Verdana" pitchFamily="34" charset="0"/>
              </a:rPr>
              <a:t>Iteration1:</a:t>
            </a:r>
            <a:r>
              <a:rPr lang="en-IN" sz="1200" dirty="0" smtClean="0">
                <a:latin typeface="Verdana" pitchFamily="34" charset="0"/>
                <a:ea typeface="Verdana" pitchFamily="34" charset="0"/>
                <a:cs typeface="Verdana" pitchFamily="34" charset="0"/>
              </a:rPr>
              <a:t> {(S</a:t>
            </a:r>
            <a:r>
              <a:rPr lang="en-IN" sz="1200" dirty="0" smtClean="0">
                <a:latin typeface="Verdana" pitchFamily="34" charset="0"/>
                <a:ea typeface="Verdana" pitchFamily="34" charset="0"/>
                <a:cs typeface="Verdana" pitchFamily="34" charset="0"/>
                <a:sym typeface="Wingdings"/>
              </a:rPr>
              <a:t></a:t>
            </a:r>
            <a:r>
              <a:rPr lang="en-IN" sz="1200" dirty="0" smtClean="0">
                <a:latin typeface="Verdana" pitchFamily="34" charset="0"/>
                <a:ea typeface="Verdana" pitchFamily="34" charset="0"/>
                <a:cs typeface="Verdana" pitchFamily="34" charset="0"/>
              </a:rPr>
              <a:t> A, 4), (S</a:t>
            </a:r>
            <a:r>
              <a:rPr lang="en-IN" sz="1200" dirty="0" smtClean="0">
                <a:latin typeface="Verdana" pitchFamily="34" charset="0"/>
                <a:ea typeface="Verdana" pitchFamily="34" charset="0"/>
                <a:cs typeface="Verdana" pitchFamily="34" charset="0"/>
                <a:sym typeface="Wingdings"/>
              </a:rPr>
              <a:t></a:t>
            </a:r>
            <a:r>
              <a:rPr lang="en-IN" sz="1200" dirty="0" smtClean="0">
                <a:latin typeface="Verdana" pitchFamily="34" charset="0"/>
                <a:ea typeface="Verdana" pitchFamily="34" charset="0"/>
                <a:cs typeface="Verdana" pitchFamily="34" charset="0"/>
              </a:rPr>
              <a:t>G, 10)}</a:t>
            </a:r>
          </a:p>
          <a:p>
            <a:pPr algn="just">
              <a:buNone/>
            </a:pPr>
            <a:r>
              <a:rPr lang="en-US" sz="1200" dirty="0" smtClean="0">
                <a:latin typeface="Verdana" pitchFamily="34" charset="0"/>
                <a:ea typeface="Verdana" pitchFamily="34" charset="0"/>
                <a:cs typeface="Verdana" pitchFamily="34" charset="0"/>
              </a:rPr>
              <a:t>		      </a:t>
            </a:r>
            <a:r>
              <a:rPr lang="en-US" sz="1200" b="1" dirty="0" smtClean="0">
                <a:solidFill>
                  <a:schemeClr val="accent6">
                    <a:lumMod val="75000"/>
                  </a:schemeClr>
                </a:solidFill>
                <a:latin typeface="Verdana" pitchFamily="34" charset="0"/>
                <a:ea typeface="Verdana" pitchFamily="34" charset="0"/>
                <a:cs typeface="Verdana" pitchFamily="34" charset="0"/>
              </a:rPr>
              <a:t>f(n) = 1+3=4  f(n)=10+0=10</a:t>
            </a:r>
          </a:p>
          <a:p>
            <a:pPr algn="just">
              <a:buNone/>
            </a:pPr>
            <a:endParaRPr lang="en-IN" sz="800" b="1" dirty="0" smtClean="0">
              <a:solidFill>
                <a:schemeClr val="accent6">
                  <a:lumMod val="75000"/>
                </a:schemeClr>
              </a:solidFill>
              <a:latin typeface="Verdana" pitchFamily="34" charset="0"/>
              <a:ea typeface="Verdana" pitchFamily="34" charset="0"/>
              <a:cs typeface="Verdana" pitchFamily="34" charset="0"/>
            </a:endParaRPr>
          </a:p>
          <a:p>
            <a:pPr algn="just"/>
            <a:r>
              <a:rPr lang="en-IN" sz="1200" b="1" dirty="0" smtClean="0">
                <a:latin typeface="Verdana" pitchFamily="34" charset="0"/>
                <a:ea typeface="Verdana" pitchFamily="34" charset="0"/>
                <a:cs typeface="Verdana" pitchFamily="34" charset="0"/>
              </a:rPr>
              <a:t>Iteration2:</a:t>
            </a:r>
            <a:r>
              <a:rPr lang="en-IN" sz="1200" dirty="0" smtClean="0">
                <a:latin typeface="Verdana" pitchFamily="34" charset="0"/>
                <a:ea typeface="Verdana" pitchFamily="34" charset="0"/>
                <a:cs typeface="Verdana" pitchFamily="34" charset="0"/>
              </a:rPr>
              <a:t> {(S</a:t>
            </a:r>
            <a:r>
              <a:rPr lang="en-IN" sz="1200" dirty="0" smtClean="0">
                <a:latin typeface="Verdana" pitchFamily="34" charset="0"/>
                <a:ea typeface="Verdana" pitchFamily="34" charset="0"/>
                <a:cs typeface="Verdana" pitchFamily="34" charset="0"/>
                <a:sym typeface="Wingdings"/>
              </a:rPr>
              <a:t></a:t>
            </a:r>
            <a:r>
              <a:rPr lang="en-IN" sz="1200" dirty="0" smtClean="0">
                <a:latin typeface="Verdana" pitchFamily="34" charset="0"/>
                <a:ea typeface="Verdana" pitchFamily="34" charset="0"/>
                <a:cs typeface="Verdana" pitchFamily="34" charset="0"/>
              </a:rPr>
              <a:t> A</a:t>
            </a:r>
            <a:r>
              <a:rPr lang="en-IN" sz="1200" dirty="0" smtClean="0">
                <a:latin typeface="Verdana" pitchFamily="34" charset="0"/>
                <a:ea typeface="Verdana" pitchFamily="34" charset="0"/>
                <a:cs typeface="Verdana" pitchFamily="34" charset="0"/>
                <a:sym typeface="Wingdings"/>
              </a:rPr>
              <a:t></a:t>
            </a:r>
            <a:r>
              <a:rPr lang="en-IN" sz="1200" dirty="0" smtClean="0">
                <a:latin typeface="Verdana" pitchFamily="34" charset="0"/>
                <a:ea typeface="Verdana" pitchFamily="34" charset="0"/>
                <a:cs typeface="Verdana" pitchFamily="34" charset="0"/>
              </a:rPr>
              <a:t>C, 4), (S</a:t>
            </a:r>
            <a:r>
              <a:rPr lang="en-IN" sz="1200" dirty="0" smtClean="0">
                <a:latin typeface="Verdana" pitchFamily="34" charset="0"/>
                <a:ea typeface="Verdana" pitchFamily="34" charset="0"/>
                <a:cs typeface="Verdana" pitchFamily="34" charset="0"/>
                <a:sym typeface="Wingdings"/>
              </a:rPr>
              <a:t></a:t>
            </a:r>
            <a:r>
              <a:rPr lang="en-IN" sz="1200" dirty="0" smtClean="0">
                <a:latin typeface="Verdana" pitchFamily="34" charset="0"/>
                <a:ea typeface="Verdana" pitchFamily="34" charset="0"/>
                <a:cs typeface="Verdana" pitchFamily="34" charset="0"/>
              </a:rPr>
              <a:t> A</a:t>
            </a:r>
            <a:r>
              <a:rPr lang="en-IN" sz="1200" dirty="0" smtClean="0">
                <a:latin typeface="Verdana" pitchFamily="34" charset="0"/>
                <a:ea typeface="Verdana" pitchFamily="34" charset="0"/>
                <a:cs typeface="Verdana" pitchFamily="34" charset="0"/>
                <a:sym typeface="Wingdings"/>
              </a:rPr>
              <a:t></a:t>
            </a:r>
            <a:r>
              <a:rPr lang="en-IN" sz="1200" dirty="0" smtClean="0">
                <a:latin typeface="Verdana" pitchFamily="34" charset="0"/>
                <a:ea typeface="Verdana" pitchFamily="34" charset="0"/>
                <a:cs typeface="Verdana" pitchFamily="34" charset="0"/>
              </a:rPr>
              <a:t>B, 7), (S</a:t>
            </a:r>
            <a:r>
              <a:rPr lang="en-IN" sz="1200" dirty="0" smtClean="0">
                <a:latin typeface="Verdana" pitchFamily="34" charset="0"/>
                <a:ea typeface="Verdana" pitchFamily="34" charset="0"/>
                <a:cs typeface="Verdana" pitchFamily="34" charset="0"/>
                <a:sym typeface="Wingdings"/>
              </a:rPr>
              <a:t></a:t>
            </a:r>
            <a:r>
              <a:rPr lang="en-IN" sz="1200" dirty="0" smtClean="0">
                <a:latin typeface="Verdana" pitchFamily="34" charset="0"/>
                <a:ea typeface="Verdana" pitchFamily="34" charset="0"/>
                <a:cs typeface="Verdana" pitchFamily="34" charset="0"/>
              </a:rPr>
              <a:t>G, 10)}</a:t>
            </a:r>
          </a:p>
          <a:p>
            <a:pPr algn="just">
              <a:buNone/>
            </a:pPr>
            <a:r>
              <a:rPr lang="en-US" sz="1200" b="1" dirty="0" smtClean="0">
                <a:solidFill>
                  <a:schemeClr val="accent6">
                    <a:lumMod val="75000"/>
                  </a:schemeClr>
                </a:solidFill>
                <a:latin typeface="Verdana" pitchFamily="34" charset="0"/>
                <a:ea typeface="Verdana" pitchFamily="34" charset="0"/>
                <a:cs typeface="Verdana" pitchFamily="34" charset="0"/>
              </a:rPr>
              <a:t>	f(n)=1+1+2=4  f(n)=1+2+4=7</a:t>
            </a:r>
          </a:p>
          <a:p>
            <a:pPr algn="just">
              <a:buNone/>
            </a:pPr>
            <a:endParaRPr lang="en-IN" sz="1200" b="1" dirty="0" smtClean="0">
              <a:solidFill>
                <a:schemeClr val="accent6">
                  <a:lumMod val="75000"/>
                </a:schemeClr>
              </a:solidFill>
              <a:latin typeface="Verdana" pitchFamily="34" charset="0"/>
              <a:ea typeface="Verdana" pitchFamily="34" charset="0"/>
              <a:cs typeface="Verdana" pitchFamily="34" charset="0"/>
            </a:endParaRPr>
          </a:p>
          <a:p>
            <a:pPr algn="just"/>
            <a:r>
              <a:rPr lang="en-IN" sz="1200" b="1" dirty="0" smtClean="0">
                <a:latin typeface="Verdana" pitchFamily="34" charset="0"/>
                <a:ea typeface="Verdana" pitchFamily="34" charset="0"/>
                <a:cs typeface="Verdana" pitchFamily="34" charset="0"/>
              </a:rPr>
              <a:t>Iteration3:</a:t>
            </a:r>
            <a:r>
              <a:rPr lang="en-IN" sz="1200" dirty="0" smtClean="0">
                <a:latin typeface="Verdana" pitchFamily="34" charset="0"/>
                <a:ea typeface="Verdana" pitchFamily="34" charset="0"/>
                <a:cs typeface="Verdana" pitchFamily="34" charset="0"/>
              </a:rPr>
              <a:t> {(S</a:t>
            </a:r>
            <a:r>
              <a:rPr lang="en-IN" sz="1200" dirty="0" smtClean="0">
                <a:latin typeface="Verdana" pitchFamily="34" charset="0"/>
                <a:ea typeface="Verdana" pitchFamily="34" charset="0"/>
                <a:cs typeface="Verdana" pitchFamily="34" charset="0"/>
                <a:sym typeface="Wingdings"/>
              </a:rPr>
              <a:t></a:t>
            </a:r>
            <a:r>
              <a:rPr lang="en-IN" sz="1200" dirty="0" smtClean="0">
                <a:latin typeface="Verdana" pitchFamily="34" charset="0"/>
                <a:ea typeface="Verdana" pitchFamily="34" charset="0"/>
                <a:cs typeface="Verdana" pitchFamily="34" charset="0"/>
              </a:rPr>
              <a:t> A</a:t>
            </a:r>
            <a:r>
              <a:rPr lang="en-IN" sz="1200" dirty="0" smtClean="0">
                <a:latin typeface="Verdana" pitchFamily="34" charset="0"/>
                <a:ea typeface="Verdana" pitchFamily="34" charset="0"/>
                <a:cs typeface="Verdana" pitchFamily="34" charset="0"/>
                <a:sym typeface="Wingdings"/>
              </a:rPr>
              <a:t></a:t>
            </a:r>
            <a:r>
              <a:rPr lang="en-IN" sz="1200" dirty="0" smtClean="0">
                <a:latin typeface="Verdana" pitchFamily="34" charset="0"/>
                <a:ea typeface="Verdana" pitchFamily="34" charset="0"/>
                <a:cs typeface="Verdana" pitchFamily="34" charset="0"/>
              </a:rPr>
              <a:t>C</a:t>
            </a:r>
            <a:r>
              <a:rPr lang="en-IN" sz="1200" dirty="0" smtClean="0">
                <a:latin typeface="Verdana" pitchFamily="34" charset="0"/>
                <a:ea typeface="Verdana" pitchFamily="34" charset="0"/>
                <a:cs typeface="Verdana" pitchFamily="34" charset="0"/>
                <a:sym typeface="Wingdings"/>
              </a:rPr>
              <a:t></a:t>
            </a:r>
            <a:r>
              <a:rPr lang="en-IN" sz="1200" dirty="0" smtClean="0">
                <a:latin typeface="Verdana" pitchFamily="34" charset="0"/>
                <a:ea typeface="Verdana" pitchFamily="34" charset="0"/>
                <a:cs typeface="Verdana" pitchFamily="34" charset="0"/>
              </a:rPr>
              <a:t>G, 6), (S</a:t>
            </a:r>
            <a:r>
              <a:rPr lang="en-IN" sz="1200" dirty="0" smtClean="0">
                <a:latin typeface="Verdana" pitchFamily="34" charset="0"/>
                <a:ea typeface="Verdana" pitchFamily="34" charset="0"/>
                <a:cs typeface="Verdana" pitchFamily="34" charset="0"/>
                <a:sym typeface="Wingdings"/>
              </a:rPr>
              <a:t></a:t>
            </a:r>
            <a:r>
              <a:rPr lang="en-IN" sz="1200" dirty="0" smtClean="0">
                <a:latin typeface="Verdana" pitchFamily="34" charset="0"/>
                <a:ea typeface="Verdana" pitchFamily="34" charset="0"/>
                <a:cs typeface="Verdana" pitchFamily="34" charset="0"/>
              </a:rPr>
              <a:t> A</a:t>
            </a:r>
            <a:r>
              <a:rPr lang="en-IN" sz="1200" dirty="0" smtClean="0">
                <a:latin typeface="Verdana" pitchFamily="34" charset="0"/>
                <a:ea typeface="Verdana" pitchFamily="34" charset="0"/>
                <a:cs typeface="Verdana" pitchFamily="34" charset="0"/>
                <a:sym typeface="Wingdings"/>
              </a:rPr>
              <a:t></a:t>
            </a:r>
            <a:r>
              <a:rPr lang="en-IN" sz="1200" dirty="0" smtClean="0">
                <a:latin typeface="Verdana" pitchFamily="34" charset="0"/>
                <a:ea typeface="Verdana" pitchFamily="34" charset="0"/>
                <a:cs typeface="Verdana" pitchFamily="34" charset="0"/>
              </a:rPr>
              <a:t>C</a:t>
            </a:r>
            <a:r>
              <a:rPr lang="en-IN" sz="1200" dirty="0" smtClean="0">
                <a:latin typeface="Verdana" pitchFamily="34" charset="0"/>
                <a:ea typeface="Verdana" pitchFamily="34" charset="0"/>
                <a:cs typeface="Verdana" pitchFamily="34" charset="0"/>
                <a:sym typeface="Wingdings"/>
              </a:rPr>
              <a:t></a:t>
            </a:r>
            <a:r>
              <a:rPr lang="en-IN" sz="1200" dirty="0" smtClean="0">
                <a:latin typeface="Verdana" pitchFamily="34" charset="0"/>
                <a:ea typeface="Verdana" pitchFamily="34" charset="0"/>
                <a:cs typeface="Verdana" pitchFamily="34" charset="0"/>
              </a:rPr>
              <a:t>D, 11), (S</a:t>
            </a:r>
            <a:r>
              <a:rPr lang="en-IN" sz="1200" dirty="0" smtClean="0">
                <a:latin typeface="Verdana" pitchFamily="34" charset="0"/>
                <a:ea typeface="Verdana" pitchFamily="34" charset="0"/>
                <a:cs typeface="Verdana" pitchFamily="34" charset="0"/>
                <a:sym typeface="Wingdings"/>
              </a:rPr>
              <a:t></a:t>
            </a:r>
            <a:r>
              <a:rPr lang="en-IN" sz="1200" dirty="0" smtClean="0">
                <a:latin typeface="Verdana" pitchFamily="34" charset="0"/>
                <a:ea typeface="Verdana" pitchFamily="34" charset="0"/>
                <a:cs typeface="Verdana" pitchFamily="34" charset="0"/>
              </a:rPr>
              <a:t> A</a:t>
            </a:r>
            <a:r>
              <a:rPr lang="en-IN" sz="1200" dirty="0" smtClean="0">
                <a:latin typeface="Verdana" pitchFamily="34" charset="0"/>
                <a:ea typeface="Verdana" pitchFamily="34" charset="0"/>
                <a:cs typeface="Verdana" pitchFamily="34" charset="0"/>
                <a:sym typeface="Wingdings"/>
              </a:rPr>
              <a:t></a:t>
            </a:r>
            <a:r>
              <a:rPr lang="en-IN" sz="1200" dirty="0" smtClean="0">
                <a:latin typeface="Verdana" pitchFamily="34" charset="0"/>
                <a:ea typeface="Verdana" pitchFamily="34" charset="0"/>
                <a:cs typeface="Verdana" pitchFamily="34" charset="0"/>
              </a:rPr>
              <a:t>B, 7), (S</a:t>
            </a:r>
            <a:r>
              <a:rPr lang="en-IN" sz="1200" dirty="0" smtClean="0">
                <a:latin typeface="Verdana" pitchFamily="34" charset="0"/>
                <a:ea typeface="Verdana" pitchFamily="34" charset="0"/>
                <a:cs typeface="Verdana" pitchFamily="34" charset="0"/>
                <a:sym typeface="Wingdings"/>
              </a:rPr>
              <a:t></a:t>
            </a:r>
            <a:r>
              <a:rPr lang="en-IN" sz="1200" dirty="0" smtClean="0">
                <a:latin typeface="Verdana" pitchFamily="34" charset="0"/>
                <a:ea typeface="Verdana" pitchFamily="34" charset="0"/>
                <a:cs typeface="Verdana" pitchFamily="34" charset="0"/>
              </a:rPr>
              <a:t>G, 10)}</a:t>
            </a:r>
          </a:p>
          <a:p>
            <a:pPr algn="just">
              <a:buNone/>
            </a:pPr>
            <a:r>
              <a:rPr lang="en-US" sz="1200" b="1" dirty="0" smtClean="0">
                <a:solidFill>
                  <a:schemeClr val="accent6">
                    <a:lumMod val="75000"/>
                  </a:schemeClr>
                </a:solidFill>
                <a:latin typeface="Verdana" pitchFamily="34" charset="0"/>
                <a:ea typeface="Verdana" pitchFamily="34" charset="0"/>
                <a:cs typeface="Verdana" pitchFamily="34" charset="0"/>
              </a:rPr>
              <a:t>    f(n)=1+1+4+0=6 f(n)=1+1+3+6=11</a:t>
            </a:r>
          </a:p>
          <a:p>
            <a:pPr algn="just">
              <a:buNone/>
            </a:pPr>
            <a:endParaRPr lang="en-IN" sz="1200" b="1" dirty="0" smtClean="0">
              <a:solidFill>
                <a:schemeClr val="accent6">
                  <a:lumMod val="75000"/>
                </a:schemeClr>
              </a:solidFill>
              <a:latin typeface="Verdana" pitchFamily="34" charset="0"/>
              <a:ea typeface="Verdana" pitchFamily="34" charset="0"/>
              <a:cs typeface="Verdana" pitchFamily="34" charset="0"/>
            </a:endParaRPr>
          </a:p>
          <a:p>
            <a:pPr algn="just"/>
            <a:r>
              <a:rPr lang="en-IN" sz="1200" b="1" dirty="0" smtClean="0">
                <a:latin typeface="Verdana" pitchFamily="34" charset="0"/>
                <a:ea typeface="Verdana" pitchFamily="34" charset="0"/>
                <a:cs typeface="Verdana" pitchFamily="34" charset="0"/>
              </a:rPr>
              <a:t>Iteration 4</a:t>
            </a:r>
            <a:r>
              <a:rPr lang="en-IN" sz="1200" dirty="0" smtClean="0">
                <a:latin typeface="Verdana" pitchFamily="34" charset="0"/>
                <a:ea typeface="Verdana" pitchFamily="34" charset="0"/>
                <a:cs typeface="Verdana" pitchFamily="34" charset="0"/>
              </a:rPr>
              <a:t> will give the final result, as </a:t>
            </a:r>
          </a:p>
          <a:p>
            <a:pPr algn="just">
              <a:buNone/>
            </a:pPr>
            <a:r>
              <a:rPr lang="en-IN" sz="1200" dirty="0" smtClean="0">
                <a:latin typeface="Verdana" pitchFamily="34" charset="0"/>
                <a:ea typeface="Verdana" pitchFamily="34" charset="0"/>
                <a:cs typeface="Verdana" pitchFamily="34" charset="0"/>
              </a:rPr>
              <a:t>			</a:t>
            </a:r>
            <a:r>
              <a:rPr lang="en-IN" sz="1200" b="1" dirty="0" smtClean="0">
                <a:latin typeface="Verdana" pitchFamily="34" charset="0"/>
                <a:ea typeface="Verdana" pitchFamily="34" charset="0"/>
                <a:cs typeface="Verdana" pitchFamily="34" charset="0"/>
              </a:rPr>
              <a:t>S</a:t>
            </a:r>
            <a:r>
              <a:rPr lang="en-IN" sz="1200" b="1" dirty="0" smtClean="0">
                <a:latin typeface="Verdana" pitchFamily="34" charset="0"/>
                <a:ea typeface="Verdana" pitchFamily="34" charset="0"/>
                <a:cs typeface="Verdana" pitchFamily="34" charset="0"/>
                <a:sym typeface="Wingdings"/>
              </a:rPr>
              <a:t></a:t>
            </a:r>
            <a:r>
              <a:rPr lang="en-IN" sz="1200" b="1" dirty="0" smtClean="0">
                <a:latin typeface="Verdana" pitchFamily="34" charset="0"/>
                <a:ea typeface="Verdana" pitchFamily="34" charset="0"/>
                <a:cs typeface="Verdana" pitchFamily="34" charset="0"/>
              </a:rPr>
              <a:t> A</a:t>
            </a:r>
            <a:r>
              <a:rPr lang="en-IN" sz="1200" b="1" dirty="0" smtClean="0">
                <a:latin typeface="Verdana" pitchFamily="34" charset="0"/>
                <a:ea typeface="Verdana" pitchFamily="34" charset="0"/>
                <a:cs typeface="Verdana" pitchFamily="34" charset="0"/>
                <a:sym typeface="Wingdings"/>
              </a:rPr>
              <a:t></a:t>
            </a:r>
            <a:r>
              <a:rPr lang="en-IN" sz="1200" b="1" dirty="0" smtClean="0">
                <a:latin typeface="Verdana" pitchFamily="34" charset="0"/>
                <a:ea typeface="Verdana" pitchFamily="34" charset="0"/>
                <a:cs typeface="Verdana" pitchFamily="34" charset="0"/>
              </a:rPr>
              <a:t>C</a:t>
            </a:r>
            <a:r>
              <a:rPr lang="en-IN" sz="1200" b="1" dirty="0" smtClean="0">
                <a:latin typeface="Verdana" pitchFamily="34" charset="0"/>
                <a:ea typeface="Verdana" pitchFamily="34" charset="0"/>
                <a:cs typeface="Verdana" pitchFamily="34" charset="0"/>
                <a:sym typeface="Wingdings"/>
              </a:rPr>
              <a:t></a:t>
            </a:r>
            <a:r>
              <a:rPr lang="en-IN" sz="1200" b="1" dirty="0" smtClean="0">
                <a:latin typeface="Verdana" pitchFamily="34" charset="0"/>
                <a:ea typeface="Verdana" pitchFamily="34" charset="0"/>
                <a:cs typeface="Verdana" pitchFamily="34" charset="0"/>
              </a:rPr>
              <a:t>G </a:t>
            </a:r>
          </a:p>
          <a:p>
            <a:pPr algn="just">
              <a:buNone/>
            </a:pPr>
            <a:r>
              <a:rPr lang="en-IN" sz="1200" dirty="0" smtClean="0">
                <a:latin typeface="Verdana" pitchFamily="34" charset="0"/>
                <a:ea typeface="Verdana" pitchFamily="34" charset="0"/>
                <a:cs typeface="Verdana" pitchFamily="34" charset="0"/>
              </a:rPr>
              <a:t>      it provides the optimal path with </a:t>
            </a:r>
            <a:r>
              <a:rPr lang="en-IN" sz="1200" b="1" dirty="0" smtClean="0">
                <a:solidFill>
                  <a:schemeClr val="accent6">
                    <a:lumMod val="75000"/>
                  </a:schemeClr>
                </a:solidFill>
                <a:latin typeface="Verdana" pitchFamily="34" charset="0"/>
                <a:ea typeface="Verdana" pitchFamily="34" charset="0"/>
                <a:cs typeface="Verdana" pitchFamily="34" charset="0"/>
              </a:rPr>
              <a:t>cost 6.</a:t>
            </a:r>
            <a:endParaRPr lang="en-US" sz="1200" dirty="0" smtClean="0">
              <a:latin typeface="Verdana" pitchFamily="34" charset="0"/>
              <a:ea typeface="Verdana" pitchFamily="34" charset="0"/>
              <a:cs typeface="Verdana" pitchFamily="34" charset="0"/>
            </a:endParaRPr>
          </a:p>
          <a:p>
            <a:pPr algn="just">
              <a:buNone/>
            </a:pPr>
            <a:endParaRPr lang="en-US" sz="1200" dirty="0" smtClean="0">
              <a:latin typeface="Verdana" pitchFamily="34" charset="0"/>
              <a:ea typeface="Verdana" pitchFamily="34" charset="0"/>
              <a:cs typeface="Verdana" pitchFamily="34" charset="0"/>
            </a:endParaRPr>
          </a:p>
          <a:p>
            <a:pPr algn="just">
              <a:buNone/>
            </a:pPr>
            <a:r>
              <a:rPr lang="en-US" sz="1200" b="1" dirty="0" smtClean="0">
                <a:solidFill>
                  <a:schemeClr val="accent6">
                    <a:lumMod val="75000"/>
                  </a:schemeClr>
                </a:solidFill>
                <a:latin typeface="Verdana" pitchFamily="34" charset="0"/>
                <a:ea typeface="Verdana" pitchFamily="34" charset="0"/>
                <a:cs typeface="Verdana" pitchFamily="34" charset="0"/>
              </a:rPr>
              <a:t>Check:</a:t>
            </a:r>
          </a:p>
          <a:p>
            <a:pPr algn="just">
              <a:buNone/>
            </a:pPr>
            <a:r>
              <a:rPr lang="en-IN" sz="1200" dirty="0" smtClean="0">
                <a:latin typeface="Verdana" pitchFamily="34" charset="0"/>
                <a:ea typeface="Verdana" pitchFamily="34" charset="0"/>
                <a:cs typeface="Verdana" pitchFamily="34" charset="0"/>
              </a:rPr>
              <a:t>(S</a:t>
            </a:r>
            <a:r>
              <a:rPr lang="en-IN" sz="1200" dirty="0" smtClean="0">
                <a:latin typeface="Verdana" pitchFamily="34" charset="0"/>
                <a:ea typeface="Verdana" pitchFamily="34" charset="0"/>
                <a:cs typeface="Verdana" pitchFamily="34" charset="0"/>
                <a:sym typeface="Wingdings"/>
              </a:rPr>
              <a:t></a:t>
            </a:r>
            <a:r>
              <a:rPr lang="en-IN" sz="1200" dirty="0" smtClean="0">
                <a:latin typeface="Verdana" pitchFamily="34" charset="0"/>
                <a:ea typeface="Verdana" pitchFamily="34" charset="0"/>
                <a:cs typeface="Verdana" pitchFamily="34" charset="0"/>
              </a:rPr>
              <a:t> A</a:t>
            </a:r>
            <a:r>
              <a:rPr lang="en-IN" sz="1200" dirty="0" smtClean="0">
                <a:latin typeface="Verdana" pitchFamily="34" charset="0"/>
                <a:ea typeface="Verdana" pitchFamily="34" charset="0"/>
                <a:cs typeface="Verdana" pitchFamily="34" charset="0"/>
                <a:sym typeface="Wingdings"/>
              </a:rPr>
              <a:t></a:t>
            </a:r>
            <a:r>
              <a:rPr lang="en-IN" sz="1200" dirty="0" smtClean="0">
                <a:latin typeface="Verdana" pitchFamily="34" charset="0"/>
                <a:ea typeface="Verdana" pitchFamily="34" charset="0"/>
                <a:cs typeface="Verdana" pitchFamily="34" charset="0"/>
              </a:rPr>
              <a:t>B, 7)   (S</a:t>
            </a:r>
            <a:r>
              <a:rPr lang="en-IN" sz="1200" dirty="0" smtClean="0">
                <a:latin typeface="Verdana" pitchFamily="34" charset="0"/>
                <a:ea typeface="Verdana" pitchFamily="34" charset="0"/>
                <a:cs typeface="Verdana" pitchFamily="34" charset="0"/>
                <a:sym typeface="Wingdings"/>
              </a:rPr>
              <a:t></a:t>
            </a:r>
            <a:r>
              <a:rPr lang="en-IN" sz="1200" dirty="0" smtClean="0">
                <a:latin typeface="Verdana" pitchFamily="34" charset="0"/>
                <a:ea typeface="Verdana" pitchFamily="34" charset="0"/>
                <a:cs typeface="Verdana" pitchFamily="34" charset="0"/>
              </a:rPr>
              <a:t> A</a:t>
            </a:r>
            <a:r>
              <a:rPr lang="en-IN" sz="1200" dirty="0" smtClean="0">
                <a:latin typeface="Verdana" pitchFamily="34" charset="0"/>
                <a:ea typeface="Verdana" pitchFamily="34" charset="0"/>
                <a:cs typeface="Verdana" pitchFamily="34" charset="0"/>
                <a:sym typeface="Wingdings"/>
              </a:rPr>
              <a:t></a:t>
            </a:r>
            <a:r>
              <a:rPr lang="en-IN" sz="1200" dirty="0" smtClean="0">
                <a:latin typeface="Verdana" pitchFamily="34" charset="0"/>
                <a:ea typeface="Verdana" pitchFamily="34" charset="0"/>
                <a:cs typeface="Verdana" pitchFamily="34" charset="0"/>
              </a:rPr>
              <a:t>B</a:t>
            </a:r>
            <a:r>
              <a:rPr lang="en-IN" sz="1200" dirty="0" smtClean="0">
                <a:latin typeface="Verdana" pitchFamily="34" charset="0"/>
                <a:ea typeface="Verdana" pitchFamily="34" charset="0"/>
                <a:cs typeface="Verdana" pitchFamily="34" charset="0"/>
                <a:sym typeface="Wingdings"/>
              </a:rPr>
              <a:t>D, 1+2+5+6=14) </a:t>
            </a:r>
            <a:r>
              <a:rPr lang="en-IN" sz="1200" dirty="0" smtClean="0">
                <a:latin typeface="Verdana" pitchFamily="34" charset="0"/>
                <a:ea typeface="Verdana" pitchFamily="34" charset="0"/>
                <a:cs typeface="Verdana" pitchFamily="34" charset="0"/>
              </a:rPr>
              <a:t>  </a:t>
            </a:r>
          </a:p>
          <a:p>
            <a:pPr algn="just">
              <a:buNone/>
            </a:pPr>
            <a:r>
              <a:rPr lang="en-IN" sz="1200" dirty="0" smtClean="0">
                <a:latin typeface="Verdana" pitchFamily="34" charset="0"/>
                <a:ea typeface="Verdana" pitchFamily="34" charset="0"/>
                <a:cs typeface="Verdana" pitchFamily="34" charset="0"/>
              </a:rPr>
              <a:t>(S</a:t>
            </a:r>
            <a:r>
              <a:rPr lang="en-IN" sz="1200" dirty="0" smtClean="0">
                <a:latin typeface="Verdana" pitchFamily="34" charset="0"/>
                <a:ea typeface="Verdana" pitchFamily="34" charset="0"/>
                <a:cs typeface="Verdana" pitchFamily="34" charset="0"/>
                <a:sym typeface="Wingdings"/>
              </a:rPr>
              <a:t></a:t>
            </a:r>
            <a:r>
              <a:rPr lang="en-IN" sz="1200" dirty="0" smtClean="0">
                <a:latin typeface="Verdana" pitchFamily="34" charset="0"/>
                <a:ea typeface="Verdana" pitchFamily="34" charset="0"/>
                <a:cs typeface="Verdana" pitchFamily="34" charset="0"/>
              </a:rPr>
              <a:t> A</a:t>
            </a:r>
            <a:r>
              <a:rPr lang="en-IN" sz="1200" dirty="0" smtClean="0">
                <a:latin typeface="Verdana" pitchFamily="34" charset="0"/>
                <a:ea typeface="Verdana" pitchFamily="34" charset="0"/>
                <a:cs typeface="Verdana" pitchFamily="34" charset="0"/>
                <a:sym typeface="Wingdings"/>
              </a:rPr>
              <a:t></a:t>
            </a:r>
            <a:r>
              <a:rPr lang="en-IN" sz="1200" dirty="0" smtClean="0">
                <a:latin typeface="Verdana" pitchFamily="34" charset="0"/>
                <a:ea typeface="Verdana" pitchFamily="34" charset="0"/>
                <a:cs typeface="Verdana" pitchFamily="34" charset="0"/>
              </a:rPr>
              <a:t>B</a:t>
            </a:r>
            <a:r>
              <a:rPr lang="en-IN" sz="1200" dirty="0" smtClean="0">
                <a:latin typeface="Verdana" pitchFamily="34" charset="0"/>
                <a:ea typeface="Verdana" pitchFamily="34" charset="0"/>
                <a:cs typeface="Verdana" pitchFamily="34" charset="0"/>
                <a:sym typeface="Wingdings"/>
              </a:rPr>
              <a:t>DG, 1+2+5+2+0=10) </a:t>
            </a:r>
            <a:endParaRPr lang="en-IN" sz="1200" dirty="0" smtClean="0"/>
          </a:p>
          <a:p>
            <a:pPr algn="just"/>
            <a:endParaRPr lang="en-IN" sz="1200" dirty="0">
              <a:latin typeface="Verdana" pitchFamily="34" charset="0"/>
              <a:ea typeface="Verdana" pitchFamily="34" charset="0"/>
              <a:cs typeface="Verdana" pitchFamily="34" charset="0"/>
            </a:endParaRPr>
          </a:p>
        </p:txBody>
      </p:sp>
      <p:pic>
        <p:nvPicPr>
          <p:cNvPr id="4" name="Picture 3"/>
          <p:cNvPicPr/>
          <p:nvPr/>
        </p:nvPicPr>
        <p:blipFill>
          <a:blip r:embed="rId3" cstate="print"/>
          <a:srcRect/>
          <a:stretch>
            <a:fillRect/>
          </a:stretch>
        </p:blipFill>
        <p:spPr bwMode="auto">
          <a:xfrm>
            <a:off x="1" y="1145628"/>
            <a:ext cx="2995448" cy="3047999"/>
          </a:xfrm>
          <a:prstGeom prst="rect">
            <a:avLst/>
          </a:prstGeom>
          <a:noFill/>
          <a:ln w="9525">
            <a:noFill/>
            <a:miter lim="800000"/>
            <a:headEnd/>
            <a:tailEnd/>
          </a:ln>
        </p:spPr>
      </p:pic>
      <p:pic>
        <p:nvPicPr>
          <p:cNvPr id="5" name="Picture 4"/>
          <p:cNvPicPr/>
          <p:nvPr/>
        </p:nvPicPr>
        <p:blipFill>
          <a:blip r:embed="rId4" cstate="print"/>
          <a:srcRect/>
          <a:stretch>
            <a:fillRect/>
          </a:stretch>
        </p:blipFill>
        <p:spPr bwMode="auto">
          <a:xfrm>
            <a:off x="3016469" y="1502979"/>
            <a:ext cx="2028497" cy="3111061"/>
          </a:xfrm>
          <a:prstGeom prst="rect">
            <a:avLst/>
          </a:prstGeom>
          <a:noFill/>
          <a:ln w="9525">
            <a:noFill/>
            <a:miter lim="800000"/>
            <a:headEnd/>
            <a:tailEnd/>
          </a:ln>
        </p:spPr>
      </p:pic>
      <p:sp>
        <p:nvSpPr>
          <p:cNvPr id="6" name="TextBox 5"/>
          <p:cNvSpPr txBox="1"/>
          <p:nvPr/>
        </p:nvSpPr>
        <p:spPr>
          <a:xfrm>
            <a:off x="3037490" y="1061545"/>
            <a:ext cx="962123" cy="276999"/>
          </a:xfrm>
          <a:prstGeom prst="rect">
            <a:avLst/>
          </a:prstGeom>
          <a:noFill/>
        </p:spPr>
        <p:txBody>
          <a:bodyPr wrap="none" rtlCol="0">
            <a:spAutoFit/>
          </a:bodyPr>
          <a:lstStyle/>
          <a:p>
            <a:r>
              <a:rPr lang="en-US" sz="1200" b="1" dirty="0" smtClean="0">
                <a:latin typeface="Verdana" pitchFamily="34" charset="0"/>
                <a:ea typeface="Verdana" pitchFamily="34" charset="0"/>
                <a:cs typeface="Verdana" pitchFamily="34" charset="0"/>
              </a:rPr>
              <a:t>Solution:</a:t>
            </a:r>
            <a:endParaRPr lang="en-IN" sz="1200" b="1" dirty="0">
              <a:latin typeface="Verdana" pitchFamily="34" charset="0"/>
              <a:ea typeface="Verdana" pitchFamily="34" charset="0"/>
              <a:cs typeface="Verdana" pitchFamily="34" charset="0"/>
            </a:endParaRPr>
          </a:p>
        </p:txBody>
      </p:sp>
      <p:cxnSp>
        <p:nvCxnSpPr>
          <p:cNvPr id="8" name="Straight Arrow Connector 7"/>
          <p:cNvCxnSpPr/>
          <p:nvPr/>
        </p:nvCxnSpPr>
        <p:spPr>
          <a:xfrm flipV="1">
            <a:off x="7073462" y="462458"/>
            <a:ext cx="304800" cy="2522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378261" y="210207"/>
            <a:ext cx="1566041" cy="523220"/>
          </a:xfrm>
          <a:prstGeom prst="rect">
            <a:avLst/>
          </a:prstGeom>
          <a:noFill/>
        </p:spPr>
        <p:txBody>
          <a:bodyPr wrap="square" rtlCol="0">
            <a:spAutoFit/>
          </a:bodyPr>
          <a:lstStyle/>
          <a:p>
            <a:r>
              <a:rPr lang="en-US" b="1" dirty="0" smtClean="0">
                <a:solidFill>
                  <a:schemeClr val="accent6">
                    <a:lumMod val="75000"/>
                  </a:schemeClr>
                </a:solidFill>
              </a:rPr>
              <a:t>f(n) = g(n) + h(n)</a:t>
            </a:r>
          </a:p>
          <a:p>
            <a:r>
              <a:rPr lang="en-US" b="1" dirty="0" smtClean="0">
                <a:solidFill>
                  <a:schemeClr val="accent6">
                    <a:lumMod val="75000"/>
                  </a:schemeClr>
                </a:solidFill>
              </a:rPr>
              <a:t>f(n) = 0 + 5</a:t>
            </a:r>
            <a:endParaRPr lang="en-IN" b="1"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Search</a:t>
            </a:r>
            <a:endParaRPr lang="en-IN" dirty="0"/>
          </a:p>
        </p:txBody>
      </p:sp>
      <p:sp>
        <p:nvSpPr>
          <p:cNvPr id="3" name="Text Placeholder 2"/>
          <p:cNvSpPr>
            <a:spLocks noGrp="1"/>
          </p:cNvSpPr>
          <p:nvPr>
            <p:ph type="body" idx="1"/>
          </p:nvPr>
        </p:nvSpPr>
        <p:spPr/>
        <p:txBody>
          <a:bodyPr/>
          <a:lstStyle/>
          <a:p>
            <a:pPr algn="just"/>
            <a:r>
              <a:rPr lang="en-IN" sz="1200" dirty="0" smtClean="0">
                <a:latin typeface="Verdana" pitchFamily="34" charset="0"/>
                <a:ea typeface="Verdana" pitchFamily="34" charset="0"/>
                <a:cs typeface="Verdana" pitchFamily="34" charset="0"/>
              </a:rPr>
              <a:t>This search algorithm </a:t>
            </a:r>
            <a:r>
              <a:rPr lang="en-IN" sz="1200" b="1" dirty="0" smtClean="0">
                <a:latin typeface="Verdana" pitchFamily="34" charset="0"/>
                <a:ea typeface="Verdana" pitchFamily="34" charset="0"/>
                <a:cs typeface="Verdana" pitchFamily="34" charset="0"/>
              </a:rPr>
              <a:t>expands less search tree and provides optimal result faster.</a:t>
            </a:r>
            <a:endParaRPr lang="en-IN" sz="1200" dirty="0" smtClean="0">
              <a:latin typeface="Verdana" pitchFamily="34" charset="0"/>
              <a:ea typeface="Verdana" pitchFamily="34" charset="0"/>
              <a:cs typeface="Verdana" pitchFamily="34" charset="0"/>
            </a:endParaRPr>
          </a:p>
          <a:p>
            <a:pPr lvl="0" algn="just"/>
            <a:r>
              <a:rPr lang="en-IN" sz="1200" b="1" dirty="0" smtClean="0">
                <a:latin typeface="Verdana" pitchFamily="34" charset="0"/>
                <a:ea typeface="Verdana" pitchFamily="34" charset="0"/>
                <a:cs typeface="Verdana" pitchFamily="34" charset="0"/>
              </a:rPr>
              <a:t>Optimally efficient</a:t>
            </a:r>
            <a:r>
              <a:rPr lang="en-IN" sz="1200" dirty="0" smtClean="0">
                <a:latin typeface="Verdana" pitchFamily="34" charset="0"/>
                <a:ea typeface="Verdana" pitchFamily="34" charset="0"/>
                <a:cs typeface="Verdana" pitchFamily="34" charset="0"/>
              </a:rPr>
              <a:t>: The efficiency of A* algorithm depends on the quality of heuristic.</a:t>
            </a:r>
          </a:p>
          <a:p>
            <a:pPr algn="just"/>
            <a:r>
              <a:rPr lang="en-IN" sz="1200" b="1" dirty="0" smtClean="0">
                <a:latin typeface="Verdana" pitchFamily="34" charset="0"/>
                <a:ea typeface="Verdana" pitchFamily="34" charset="0"/>
                <a:cs typeface="Verdana" pitchFamily="34" charset="0"/>
              </a:rPr>
              <a:t>Complete</a:t>
            </a:r>
            <a:r>
              <a:rPr lang="en-IN" sz="1200" dirty="0" smtClean="0">
                <a:latin typeface="Verdana" pitchFamily="34" charset="0"/>
                <a:ea typeface="Verdana" pitchFamily="34" charset="0"/>
                <a:cs typeface="Verdana" pitchFamily="34" charset="0"/>
              </a:rPr>
              <a:t>: A* algorithm expands all nodes which satisfy the condition f(n)</a:t>
            </a:r>
          </a:p>
          <a:p>
            <a:pPr algn="just"/>
            <a:r>
              <a:rPr lang="en-IN" sz="1200" dirty="0" smtClean="0">
                <a:latin typeface="Verdana" pitchFamily="34" charset="0"/>
                <a:ea typeface="Verdana" pitchFamily="34" charset="0"/>
                <a:cs typeface="Verdana" pitchFamily="34" charset="0"/>
              </a:rPr>
              <a:t>Number nodes searched still exponential in the </a:t>
            </a:r>
            <a:r>
              <a:rPr lang="en-IN" sz="1200" b="1" dirty="0" smtClean="0">
                <a:latin typeface="Verdana" pitchFamily="34" charset="0"/>
                <a:ea typeface="Verdana" pitchFamily="34" charset="0"/>
                <a:cs typeface="Verdana" pitchFamily="34" charset="0"/>
              </a:rPr>
              <a:t>worst case </a:t>
            </a:r>
            <a:r>
              <a:rPr lang="en-IN" sz="1200" dirty="0" smtClean="0">
                <a:latin typeface="Verdana" pitchFamily="34" charset="0"/>
                <a:ea typeface="Verdana" pitchFamily="34" charset="0"/>
                <a:cs typeface="Verdana" pitchFamily="34" charset="0"/>
              </a:rPr>
              <a:t>so </a:t>
            </a:r>
            <a:r>
              <a:rPr lang="en-IN" sz="1200" b="1" dirty="0" smtClean="0">
                <a:latin typeface="Verdana" pitchFamily="34" charset="0"/>
                <a:ea typeface="Verdana" pitchFamily="34" charset="0"/>
                <a:cs typeface="Verdana" pitchFamily="34" charset="0"/>
              </a:rPr>
              <a:t>O(</a:t>
            </a:r>
            <a:r>
              <a:rPr lang="en-IN" sz="1200" b="1" dirty="0" err="1" smtClean="0">
                <a:latin typeface="Verdana" pitchFamily="34" charset="0"/>
                <a:ea typeface="Verdana" pitchFamily="34" charset="0"/>
                <a:cs typeface="Verdana" pitchFamily="34" charset="0"/>
              </a:rPr>
              <a:t>b</a:t>
            </a:r>
            <a:r>
              <a:rPr lang="en-IN" sz="1200" b="1" baseline="30000" dirty="0" err="1" smtClean="0">
                <a:latin typeface="Verdana" pitchFamily="34" charset="0"/>
                <a:ea typeface="Verdana" pitchFamily="34" charset="0"/>
                <a:cs typeface="Verdana" pitchFamily="34" charset="0"/>
              </a:rPr>
              <a:t>d</a:t>
            </a:r>
            <a:r>
              <a:rPr lang="en-IN" sz="1200" b="1" dirty="0" smtClean="0">
                <a:latin typeface="Verdana" pitchFamily="34" charset="0"/>
                <a:ea typeface="Verdana" pitchFamily="34" charset="0"/>
                <a:cs typeface="Verdana" pitchFamily="34" charset="0"/>
              </a:rPr>
              <a:t>) time &amp; space complexity</a:t>
            </a:r>
            <a:endParaRPr lang="en-IN" sz="1200" dirty="0" smtClean="0"/>
          </a:p>
          <a:p>
            <a:pPr algn="just"/>
            <a:endParaRPr lang="en-IN" sz="1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639" y="540800"/>
            <a:ext cx="7505700" cy="954600"/>
          </a:xfrm>
        </p:spPr>
        <p:txBody>
          <a:bodyPr/>
          <a:lstStyle/>
          <a:p>
            <a:r>
              <a:rPr lang="en-US" dirty="0" smtClean="0"/>
              <a:t>Problem reduction</a:t>
            </a:r>
            <a:endParaRPr lang="en-IN" dirty="0"/>
          </a:p>
        </p:txBody>
      </p:sp>
      <p:sp>
        <p:nvSpPr>
          <p:cNvPr id="3" name="Text Placeholder 2"/>
          <p:cNvSpPr>
            <a:spLocks noGrp="1"/>
          </p:cNvSpPr>
          <p:nvPr>
            <p:ph type="body" idx="1"/>
          </p:nvPr>
        </p:nvSpPr>
        <p:spPr>
          <a:xfrm>
            <a:off x="819150" y="1345324"/>
            <a:ext cx="7505700" cy="3300248"/>
          </a:xfrm>
        </p:spPr>
        <p:txBody>
          <a:bodyPr/>
          <a:lstStyle/>
          <a:p>
            <a:pPr lvl="0" algn="just"/>
            <a:r>
              <a:rPr lang="en-IN" sz="1200" dirty="0" smtClean="0">
                <a:latin typeface="Verdana" pitchFamily="34" charset="0"/>
                <a:ea typeface="Verdana" pitchFamily="34" charset="0"/>
                <a:cs typeface="Verdana" pitchFamily="34" charset="0"/>
              </a:rPr>
              <a:t>Problem reduction search is a technique used to reduce the problem complexity in artificial intelligence.</a:t>
            </a:r>
          </a:p>
          <a:p>
            <a:pPr lvl="0" algn="just"/>
            <a:endParaRPr lang="en-IN" sz="1200" dirty="0" smtClean="0">
              <a:latin typeface="Verdana" pitchFamily="34" charset="0"/>
              <a:ea typeface="Verdana" pitchFamily="34" charset="0"/>
              <a:cs typeface="Verdana" pitchFamily="34" charset="0"/>
            </a:endParaRPr>
          </a:p>
          <a:p>
            <a:pPr lvl="0" algn="just"/>
            <a:r>
              <a:rPr lang="en-IN" sz="1200" dirty="0" smtClean="0">
                <a:latin typeface="Verdana" pitchFamily="34" charset="0"/>
                <a:ea typeface="Verdana" pitchFamily="34" charset="0"/>
                <a:cs typeface="Verdana" pitchFamily="34" charset="0"/>
              </a:rPr>
              <a:t>Problem reduction methods are strategic approach used to </a:t>
            </a:r>
            <a:r>
              <a:rPr lang="en-IN" sz="1200" b="1" dirty="0" smtClean="0">
                <a:latin typeface="Verdana" pitchFamily="34" charset="0"/>
                <a:ea typeface="Verdana" pitchFamily="34" charset="0"/>
                <a:cs typeface="Verdana" pitchFamily="34" charset="0"/>
              </a:rPr>
              <a:t>minimize the complexity of problems</a:t>
            </a:r>
            <a:r>
              <a:rPr lang="en-IN" sz="1200" dirty="0" smtClean="0">
                <a:latin typeface="Verdana" pitchFamily="34" charset="0"/>
                <a:ea typeface="Verdana" pitchFamily="34" charset="0"/>
                <a:cs typeface="Verdana" pitchFamily="34" charset="0"/>
              </a:rPr>
              <a:t>.</a:t>
            </a:r>
          </a:p>
          <a:p>
            <a:pPr lvl="0" algn="just"/>
            <a:endParaRPr lang="en-IN" sz="1200" dirty="0" smtClean="0">
              <a:latin typeface="Verdana" pitchFamily="34" charset="0"/>
              <a:ea typeface="Verdana" pitchFamily="34" charset="0"/>
              <a:cs typeface="Verdana" pitchFamily="34" charset="0"/>
            </a:endParaRPr>
          </a:p>
          <a:p>
            <a:pPr lvl="0" algn="just"/>
            <a:r>
              <a:rPr lang="en-IN" sz="1200" dirty="0" smtClean="0">
                <a:latin typeface="Verdana" pitchFamily="34" charset="0"/>
                <a:ea typeface="Verdana" pitchFamily="34" charset="0"/>
                <a:cs typeface="Verdana" pitchFamily="34" charset="0"/>
              </a:rPr>
              <a:t>One popular approach is </a:t>
            </a:r>
            <a:r>
              <a:rPr lang="en-IN" sz="1200" b="1" dirty="0" smtClean="0">
                <a:latin typeface="Verdana" pitchFamily="34" charset="0"/>
                <a:ea typeface="Verdana" pitchFamily="34" charset="0"/>
                <a:cs typeface="Verdana" pitchFamily="34" charset="0"/>
              </a:rPr>
              <a:t>divide and conquer. </a:t>
            </a:r>
            <a:r>
              <a:rPr lang="en-IN" sz="1200" dirty="0" smtClean="0">
                <a:latin typeface="Verdana" pitchFamily="34" charset="0"/>
                <a:ea typeface="Verdana" pitchFamily="34" charset="0"/>
                <a:cs typeface="Verdana" pitchFamily="34" charset="0"/>
              </a:rPr>
              <a:t>Where the complex problem is divided into smaller and simpler problems.</a:t>
            </a:r>
          </a:p>
          <a:p>
            <a:pPr lvl="0" algn="just"/>
            <a:endParaRPr lang="en-IN" sz="1200" dirty="0" smtClean="0">
              <a:latin typeface="Verdana" pitchFamily="34" charset="0"/>
              <a:ea typeface="Verdana" pitchFamily="34" charset="0"/>
              <a:cs typeface="Verdana" pitchFamily="34" charset="0"/>
            </a:endParaRPr>
          </a:p>
          <a:p>
            <a:pPr lvl="0" algn="just"/>
            <a:r>
              <a:rPr lang="en-IN" sz="1200" dirty="0" smtClean="0">
                <a:latin typeface="Verdana" pitchFamily="34" charset="0"/>
                <a:ea typeface="Verdana" pitchFamily="34" charset="0"/>
                <a:cs typeface="Verdana" pitchFamily="34" charset="0"/>
              </a:rPr>
              <a:t>We can apply reduction methods to form smaller sub goals. When all sub goals are achieved the final Complex goal is achieved. Sub goals are achieved by individual solutions and all solutions are combined to achieve the final solution.</a:t>
            </a:r>
          </a:p>
          <a:p>
            <a:pPr lvl="0" algn="just"/>
            <a:endParaRPr lang="en-IN" sz="1200" dirty="0" smtClean="0">
              <a:latin typeface="Verdana" pitchFamily="34" charset="0"/>
              <a:ea typeface="Verdana" pitchFamily="34" charset="0"/>
              <a:cs typeface="Verdana" pitchFamily="34" charset="0"/>
            </a:endParaRPr>
          </a:p>
          <a:p>
            <a:pPr algn="just"/>
            <a:r>
              <a:rPr lang="en-IN" sz="1200" b="1" dirty="0" smtClean="0">
                <a:latin typeface="Verdana" pitchFamily="34" charset="0"/>
                <a:ea typeface="Verdana" pitchFamily="34" charset="0"/>
                <a:cs typeface="Verdana" pitchFamily="34" charset="0"/>
              </a:rPr>
              <a:t>LISP language </a:t>
            </a:r>
            <a:r>
              <a:rPr lang="en-IN" sz="1200" dirty="0" smtClean="0">
                <a:latin typeface="Verdana" pitchFamily="34" charset="0"/>
                <a:ea typeface="Verdana" pitchFamily="34" charset="0"/>
                <a:cs typeface="Verdana" pitchFamily="34" charset="0"/>
              </a:rPr>
              <a:t>provide </a:t>
            </a:r>
            <a:r>
              <a:rPr lang="en-IN" sz="1200" b="1" dirty="0" smtClean="0">
                <a:latin typeface="Verdana" pitchFamily="34" charset="0"/>
                <a:ea typeface="Verdana" pitchFamily="34" charset="0"/>
                <a:cs typeface="Verdana" pitchFamily="34" charset="0"/>
              </a:rPr>
              <a:t>support</a:t>
            </a:r>
            <a:r>
              <a:rPr lang="en-IN" sz="1200" dirty="0" smtClean="0">
                <a:latin typeface="Verdana" pitchFamily="34" charset="0"/>
                <a:ea typeface="Verdana" pitchFamily="34" charset="0"/>
                <a:cs typeface="Verdana" pitchFamily="34" charset="0"/>
              </a:rPr>
              <a:t> for such </a:t>
            </a:r>
            <a:r>
              <a:rPr lang="en-IN" sz="1200" b="1" dirty="0" smtClean="0">
                <a:latin typeface="Verdana" pitchFamily="34" charset="0"/>
                <a:ea typeface="Verdana" pitchFamily="34" charset="0"/>
                <a:cs typeface="Verdana" pitchFamily="34" charset="0"/>
              </a:rPr>
              <a:t>recursive break down</a:t>
            </a:r>
            <a:r>
              <a:rPr lang="en-IN" sz="1200" dirty="0" smtClean="0">
                <a:latin typeface="Verdana" pitchFamily="34" charset="0"/>
                <a:ea typeface="Verdana" pitchFamily="34" charset="0"/>
                <a:cs typeface="Verdana" pitchFamily="34" charset="0"/>
              </a:rPr>
              <a:t>. One can easily program search recursive programs in LISP for AI problems.</a:t>
            </a:r>
          </a:p>
          <a:p>
            <a:pPr lvl="0" algn="just"/>
            <a:endParaRPr lang="en-IN" sz="1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619" y="341104"/>
            <a:ext cx="7505700" cy="954600"/>
          </a:xfrm>
        </p:spPr>
        <p:txBody>
          <a:bodyPr/>
          <a:lstStyle/>
          <a:p>
            <a:r>
              <a:rPr lang="en-US" dirty="0" smtClean="0"/>
              <a:t>Problem reduction</a:t>
            </a:r>
            <a:endParaRPr lang="en-IN" dirty="0"/>
          </a:p>
        </p:txBody>
      </p:sp>
      <p:sp>
        <p:nvSpPr>
          <p:cNvPr id="3" name="Text Placeholder 2"/>
          <p:cNvSpPr>
            <a:spLocks noGrp="1"/>
          </p:cNvSpPr>
          <p:nvPr>
            <p:ph type="body" idx="1"/>
          </p:nvPr>
        </p:nvSpPr>
        <p:spPr>
          <a:xfrm>
            <a:off x="819150" y="1072055"/>
            <a:ext cx="7505700" cy="3366670"/>
          </a:xfrm>
        </p:spPr>
        <p:txBody>
          <a:bodyPr/>
          <a:lstStyle/>
          <a:p>
            <a:pPr algn="just"/>
            <a:r>
              <a:rPr lang="en-IN" b="1" dirty="0" smtClean="0">
                <a:latin typeface="Verdana" pitchFamily="34" charset="0"/>
                <a:ea typeface="Verdana" pitchFamily="34" charset="0"/>
                <a:cs typeface="Verdana" pitchFamily="34" charset="0"/>
              </a:rPr>
              <a:t>Algorithm:</a:t>
            </a:r>
            <a:endParaRPr lang="en-IN" dirty="0" smtClean="0">
              <a:latin typeface="Verdana" pitchFamily="34" charset="0"/>
              <a:ea typeface="Verdana" pitchFamily="34" charset="0"/>
              <a:cs typeface="Verdana" pitchFamily="34" charset="0"/>
            </a:endParaRPr>
          </a:p>
          <a:p>
            <a:pPr algn="just">
              <a:buNone/>
            </a:pPr>
            <a:r>
              <a:rPr lang="en-IN" sz="1200" b="1" dirty="0" smtClean="0">
                <a:latin typeface="Verdana" pitchFamily="34" charset="0"/>
                <a:ea typeface="Verdana" pitchFamily="34" charset="0"/>
                <a:cs typeface="Verdana" pitchFamily="34" charset="0"/>
              </a:rPr>
              <a:t>	Step1:</a:t>
            </a:r>
            <a:r>
              <a:rPr lang="en-IN" sz="1200" dirty="0" smtClean="0">
                <a:latin typeface="Verdana" pitchFamily="34" charset="0"/>
                <a:ea typeface="Verdana" pitchFamily="34" charset="0"/>
                <a:cs typeface="Verdana" pitchFamily="34" charset="0"/>
              </a:rPr>
              <a:t> If problem is primitive sub problem get the solution.</a:t>
            </a:r>
          </a:p>
          <a:p>
            <a:pPr algn="just">
              <a:buNone/>
            </a:pPr>
            <a:endParaRPr lang="en-IN" sz="1200" dirty="0" smtClean="0">
              <a:latin typeface="Verdana" pitchFamily="34" charset="0"/>
              <a:ea typeface="Verdana" pitchFamily="34" charset="0"/>
              <a:cs typeface="Verdana" pitchFamily="34" charset="0"/>
            </a:endParaRPr>
          </a:p>
          <a:p>
            <a:pPr algn="just">
              <a:buNone/>
            </a:pPr>
            <a:r>
              <a:rPr lang="en-IN" sz="1200" b="1" dirty="0" smtClean="0">
                <a:latin typeface="Verdana" pitchFamily="34" charset="0"/>
                <a:ea typeface="Verdana" pitchFamily="34" charset="0"/>
                <a:cs typeface="Verdana" pitchFamily="34" charset="0"/>
              </a:rPr>
              <a:t>	Step2:</a:t>
            </a:r>
            <a:r>
              <a:rPr lang="en-IN" sz="1200" dirty="0" smtClean="0">
                <a:latin typeface="Verdana" pitchFamily="34" charset="0"/>
                <a:ea typeface="Verdana" pitchFamily="34" charset="0"/>
                <a:cs typeface="Verdana" pitchFamily="34" charset="0"/>
              </a:rPr>
              <a:t> If the problem is not a primitive sub problem, decompose it into smaller primitive sub-problems and call the algorithm recursively to solve the sub problems. </a:t>
            </a:r>
          </a:p>
          <a:p>
            <a:pPr algn="just">
              <a:buNone/>
            </a:pPr>
            <a:endParaRPr lang="en-IN" sz="1200" dirty="0" smtClean="0">
              <a:latin typeface="Verdana" pitchFamily="34" charset="0"/>
              <a:ea typeface="Verdana" pitchFamily="34" charset="0"/>
              <a:cs typeface="Verdana" pitchFamily="34" charset="0"/>
            </a:endParaRPr>
          </a:p>
          <a:p>
            <a:pPr algn="just">
              <a:buNone/>
            </a:pPr>
            <a:r>
              <a:rPr lang="en-IN" sz="1200" b="1" dirty="0" smtClean="0">
                <a:latin typeface="Verdana" pitchFamily="34" charset="0"/>
                <a:ea typeface="Verdana" pitchFamily="34" charset="0"/>
                <a:cs typeface="Verdana" pitchFamily="34" charset="0"/>
              </a:rPr>
              <a:t>	Step3:</a:t>
            </a:r>
            <a:r>
              <a:rPr lang="en-IN" sz="1200" dirty="0" smtClean="0">
                <a:latin typeface="Verdana" pitchFamily="34" charset="0"/>
                <a:ea typeface="Verdana" pitchFamily="34" charset="0"/>
                <a:cs typeface="Verdana" pitchFamily="34" charset="0"/>
              </a:rPr>
              <a:t> When we reach a state where all the problems are solved combine the solution.</a:t>
            </a:r>
          </a:p>
          <a:p>
            <a:pPr algn="just">
              <a:buNone/>
            </a:pPr>
            <a:endParaRPr lang="en-IN" sz="1200" dirty="0" smtClean="0">
              <a:latin typeface="Verdana" pitchFamily="34" charset="0"/>
              <a:ea typeface="Verdana" pitchFamily="34" charset="0"/>
              <a:cs typeface="Verdana" pitchFamily="34" charset="0"/>
            </a:endParaRPr>
          </a:p>
          <a:p>
            <a:pPr algn="just"/>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We can </a:t>
            </a:r>
            <a:r>
              <a:rPr lang="en-IN" sz="1200" b="1" dirty="0" smtClean="0">
                <a:latin typeface="Verdana" pitchFamily="34" charset="0"/>
                <a:ea typeface="Verdana" pitchFamily="34" charset="0"/>
                <a:cs typeface="Verdana" pitchFamily="34" charset="0"/>
              </a:rPr>
              <a:t>represent</a:t>
            </a:r>
            <a:r>
              <a:rPr lang="en-IN" sz="1200" dirty="0" smtClean="0">
                <a:latin typeface="Verdana" pitchFamily="34" charset="0"/>
                <a:ea typeface="Verdana" pitchFamily="34" charset="0"/>
                <a:cs typeface="Verdana" pitchFamily="34" charset="0"/>
              </a:rPr>
              <a:t> a problem reduction using a </a:t>
            </a:r>
            <a:r>
              <a:rPr lang="en-IN" sz="1200" b="1" dirty="0" smtClean="0">
                <a:latin typeface="Verdana" pitchFamily="34" charset="0"/>
                <a:ea typeface="Verdana" pitchFamily="34" charset="0"/>
                <a:cs typeface="Verdana" pitchFamily="34" charset="0"/>
              </a:rPr>
              <a:t>special kind</a:t>
            </a:r>
            <a:r>
              <a:rPr lang="en-IN" sz="1200" dirty="0" smtClean="0">
                <a:latin typeface="Verdana" pitchFamily="34" charset="0"/>
                <a:ea typeface="Verdana" pitchFamily="34" charset="0"/>
                <a:cs typeface="Verdana" pitchFamily="34" charset="0"/>
              </a:rPr>
              <a:t> of graphs that </a:t>
            </a:r>
            <a:r>
              <a:rPr lang="en-IN" sz="1200" b="1" dirty="0" smtClean="0">
                <a:latin typeface="Verdana" pitchFamily="34" charset="0"/>
                <a:ea typeface="Verdana" pitchFamily="34" charset="0"/>
                <a:cs typeface="Verdana" pitchFamily="34" charset="0"/>
              </a:rPr>
              <a:t>is AND/OR graphs.</a:t>
            </a:r>
          </a:p>
          <a:p>
            <a:pPr algn="just"/>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Whenever problem is decomposed AND architecture is generated. Whenever there is a need of representing an alternative action to be taken OR graph is used. The entire structure is called AND/OR graph.</a:t>
            </a:r>
          </a:p>
          <a:p>
            <a:pPr algn="just"/>
            <a:endParaRPr lang="en-IN" dirty="0" smtClean="0">
              <a:latin typeface="Verdana" pitchFamily="34" charset="0"/>
              <a:ea typeface="Verdana" pitchFamily="34" charset="0"/>
              <a:cs typeface="Verdana" pitchFamily="34" charset="0"/>
            </a:endParaRPr>
          </a:p>
          <a:p>
            <a:pPr algn="just"/>
            <a:endParaRPr lang="en-IN"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619" y="236000"/>
            <a:ext cx="7505700" cy="954600"/>
          </a:xfrm>
        </p:spPr>
        <p:txBody>
          <a:bodyPr/>
          <a:lstStyle/>
          <a:p>
            <a:r>
              <a:rPr lang="en-US" dirty="0" smtClean="0"/>
              <a:t>Problem reduction</a:t>
            </a:r>
            <a:endParaRPr lang="en-IN" dirty="0"/>
          </a:p>
        </p:txBody>
      </p:sp>
      <p:sp>
        <p:nvSpPr>
          <p:cNvPr id="3" name="Text Placeholder 2"/>
          <p:cNvSpPr>
            <a:spLocks noGrp="1"/>
          </p:cNvSpPr>
          <p:nvPr>
            <p:ph type="body" idx="1"/>
          </p:nvPr>
        </p:nvSpPr>
        <p:spPr>
          <a:xfrm>
            <a:off x="178678" y="830317"/>
            <a:ext cx="7041930" cy="3608409"/>
          </a:xfrm>
        </p:spPr>
        <p:txBody>
          <a:bodyPr/>
          <a:lstStyle/>
          <a:p>
            <a:pPr algn="just"/>
            <a:r>
              <a:rPr lang="en-US" sz="1200" b="1" dirty="0" smtClean="0">
                <a:latin typeface="Verdana" pitchFamily="34" charset="0"/>
                <a:ea typeface="Verdana" pitchFamily="34" charset="0"/>
                <a:cs typeface="Verdana" pitchFamily="34" charset="0"/>
              </a:rPr>
              <a:t>AND node:</a:t>
            </a:r>
          </a:p>
          <a:p>
            <a:pPr lvl="1" algn="just"/>
            <a:r>
              <a:rPr lang="en-IN" sz="1200" dirty="0" smtClean="0">
                <a:latin typeface="Verdana" pitchFamily="34" charset="0"/>
                <a:ea typeface="Verdana" pitchFamily="34" charset="0"/>
                <a:cs typeface="Verdana" pitchFamily="34" charset="0"/>
              </a:rPr>
              <a:t>AND represents a scenario where all sub-problems must be solved to resolve the main problem. </a:t>
            </a:r>
          </a:p>
          <a:p>
            <a:pPr lvl="1" algn="just"/>
            <a:r>
              <a:rPr lang="en-IN" sz="1200" dirty="0" smtClean="0">
                <a:latin typeface="Verdana" pitchFamily="34" charset="0"/>
                <a:ea typeface="Verdana" pitchFamily="34" charset="0"/>
                <a:cs typeface="Verdana" pitchFamily="34" charset="0"/>
              </a:rPr>
              <a:t>The arc is drawn to represent AND node across branches.</a:t>
            </a:r>
          </a:p>
          <a:p>
            <a:pPr lvl="1" algn="just"/>
            <a:r>
              <a:rPr lang="en-IN" sz="1200" dirty="0" smtClean="0">
                <a:latin typeface="Verdana" pitchFamily="34" charset="0"/>
                <a:ea typeface="Verdana" pitchFamily="34" charset="0"/>
                <a:cs typeface="Verdana" pitchFamily="34" charset="0"/>
              </a:rPr>
              <a:t>One AND arc may point to a number of successor nodes, all of which must be solved in order for the arc to point to a solution</a:t>
            </a:r>
            <a:r>
              <a:rPr lang="en-IN" sz="1200" b="1" dirty="0" smtClean="0">
                <a:latin typeface="Verdana" pitchFamily="34" charset="0"/>
                <a:ea typeface="Verdana" pitchFamily="34" charset="0"/>
                <a:cs typeface="Verdana" pitchFamily="34" charset="0"/>
              </a:rPr>
              <a:t>. </a:t>
            </a:r>
            <a:endParaRPr lang="en-US" sz="1200" b="1" dirty="0" smtClean="0">
              <a:latin typeface="Verdana" pitchFamily="34" charset="0"/>
              <a:ea typeface="Verdana" pitchFamily="34" charset="0"/>
              <a:cs typeface="Verdana" pitchFamily="34" charset="0"/>
            </a:endParaRPr>
          </a:p>
          <a:p>
            <a:pPr algn="just"/>
            <a:endParaRPr lang="en-US" sz="1200" b="1" dirty="0" smtClean="0">
              <a:latin typeface="Verdana" pitchFamily="34" charset="0"/>
              <a:ea typeface="Verdana" pitchFamily="34" charset="0"/>
              <a:cs typeface="Verdana" pitchFamily="34" charset="0"/>
            </a:endParaRPr>
          </a:p>
          <a:p>
            <a:pPr algn="just"/>
            <a:r>
              <a:rPr lang="en-US" sz="1200" b="1" dirty="0" smtClean="0">
                <a:latin typeface="Verdana" pitchFamily="34" charset="0"/>
                <a:ea typeface="Verdana" pitchFamily="34" charset="0"/>
                <a:cs typeface="Verdana" pitchFamily="34" charset="0"/>
              </a:rPr>
              <a:t>OR node: </a:t>
            </a:r>
          </a:p>
          <a:p>
            <a:pPr lvl="1" algn="just"/>
            <a:r>
              <a:rPr lang="en-IN" sz="1200" dirty="0" smtClean="0">
                <a:latin typeface="Verdana" pitchFamily="34" charset="0"/>
                <a:ea typeface="Verdana" pitchFamily="34" charset="0"/>
                <a:cs typeface="Verdana" pitchFamily="34" charset="0"/>
              </a:rPr>
              <a:t>This represent scenario where solution to any sub problem will lead us to a solution of main problem.</a:t>
            </a:r>
          </a:p>
          <a:p>
            <a:pPr lvl="1" algn="just"/>
            <a:r>
              <a:rPr lang="en-IN" sz="1200" dirty="0" smtClean="0">
                <a:latin typeface="Verdana" pitchFamily="34" charset="0"/>
                <a:ea typeface="Verdana" pitchFamily="34" charset="0"/>
                <a:cs typeface="Verdana" pitchFamily="34" charset="0"/>
              </a:rPr>
              <a:t>OR node are used to represent a state space search graph.</a:t>
            </a:r>
          </a:p>
          <a:p>
            <a:pPr lvl="1" algn="just"/>
            <a:r>
              <a:rPr lang="en-IN" sz="1200" dirty="0" smtClean="0">
                <a:latin typeface="Verdana" pitchFamily="34" charset="0"/>
                <a:ea typeface="Verdana" pitchFamily="34" charset="0"/>
                <a:cs typeface="Verdana" pitchFamily="34" charset="0"/>
              </a:rPr>
              <a:t>OR graph, several arcs may emerge from a single node, indicating the variety of ways in which the original problem might be solved.</a:t>
            </a:r>
          </a:p>
          <a:p>
            <a:pPr algn="just"/>
            <a:endParaRPr lang="en-IN" sz="1200" dirty="0" smtClean="0">
              <a:latin typeface="Verdana" pitchFamily="34" charset="0"/>
              <a:ea typeface="Verdana" pitchFamily="34" charset="0"/>
              <a:cs typeface="Verdana" pitchFamily="34" charset="0"/>
            </a:endParaRPr>
          </a:p>
          <a:p>
            <a:pPr algn="just"/>
            <a:endParaRPr lang="en-IN" sz="1200" dirty="0" smtClean="0">
              <a:latin typeface="Verdana" pitchFamily="34" charset="0"/>
              <a:ea typeface="Verdana" pitchFamily="34" charset="0"/>
              <a:cs typeface="Verdana" pitchFamily="34" charset="0"/>
            </a:endParaRPr>
          </a:p>
          <a:p>
            <a:pPr algn="just"/>
            <a:endParaRPr lang="en-IN" sz="1200" dirty="0">
              <a:latin typeface="Verdana" pitchFamily="34" charset="0"/>
              <a:ea typeface="Verdana" pitchFamily="34" charset="0"/>
              <a:cs typeface="Verdana" pitchFamily="34" charset="0"/>
            </a:endParaRPr>
          </a:p>
        </p:txBody>
      </p:sp>
      <p:pic>
        <p:nvPicPr>
          <p:cNvPr id="3074" name="Picture 2"/>
          <p:cNvPicPr>
            <a:picLocks noChangeAspect="1" noChangeArrowheads="1"/>
          </p:cNvPicPr>
          <p:nvPr/>
        </p:nvPicPr>
        <p:blipFill>
          <a:blip r:embed="rId2"/>
          <a:srcRect/>
          <a:stretch>
            <a:fillRect/>
          </a:stretch>
        </p:blipFill>
        <p:spPr bwMode="auto">
          <a:xfrm>
            <a:off x="7236701" y="1384739"/>
            <a:ext cx="1697006" cy="980089"/>
          </a:xfrm>
          <a:prstGeom prst="rect">
            <a:avLst/>
          </a:prstGeom>
          <a:noFill/>
          <a:ln w="9525">
            <a:noFill/>
            <a:miter lim="800000"/>
            <a:headEnd/>
            <a:tailEnd/>
          </a:ln>
        </p:spPr>
      </p:pic>
      <p:pic>
        <p:nvPicPr>
          <p:cNvPr id="3075" name="Picture 3"/>
          <p:cNvPicPr>
            <a:picLocks noChangeAspect="1" noChangeArrowheads="1"/>
          </p:cNvPicPr>
          <p:nvPr/>
        </p:nvPicPr>
        <p:blipFill>
          <a:blip r:embed="rId3"/>
          <a:srcRect/>
          <a:stretch>
            <a:fillRect/>
          </a:stretch>
        </p:blipFill>
        <p:spPr bwMode="auto">
          <a:xfrm>
            <a:off x="7361509" y="3603078"/>
            <a:ext cx="1504950" cy="8382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599" y="620110"/>
            <a:ext cx="7505700" cy="954600"/>
          </a:xfrm>
        </p:spPr>
        <p:txBody>
          <a:bodyPr/>
          <a:lstStyle/>
          <a:p>
            <a:r>
              <a:rPr lang="en-US" dirty="0" smtClean="0"/>
              <a:t>Index</a:t>
            </a:r>
            <a:endParaRPr lang="en-US" dirty="0"/>
          </a:p>
        </p:txBody>
      </p:sp>
      <p:sp>
        <p:nvSpPr>
          <p:cNvPr id="3" name="Text Placeholder 2"/>
          <p:cNvSpPr>
            <a:spLocks noGrp="1"/>
          </p:cNvSpPr>
          <p:nvPr>
            <p:ph type="body" idx="1"/>
          </p:nvPr>
        </p:nvSpPr>
        <p:spPr>
          <a:xfrm>
            <a:off x="871702" y="1706945"/>
            <a:ext cx="7841374" cy="3211895"/>
          </a:xfrm>
        </p:spPr>
        <p:txBody>
          <a:bodyPr/>
          <a:lstStyle/>
          <a:p>
            <a:pPr algn="just"/>
            <a:r>
              <a:rPr lang="en-IN" sz="1200" dirty="0" smtClean="0">
                <a:latin typeface="Verdana" pitchFamily="34" charset="0"/>
                <a:ea typeface="Verdana" pitchFamily="34" charset="0"/>
                <a:cs typeface="Verdana" pitchFamily="34" charset="0"/>
              </a:rPr>
              <a:t>Heuristic (Informed) searching techniques</a:t>
            </a:r>
          </a:p>
          <a:p>
            <a:pPr algn="just"/>
            <a:r>
              <a:rPr lang="en-IN" sz="1200" dirty="0" smtClean="0">
                <a:latin typeface="Verdana" pitchFamily="34" charset="0"/>
                <a:ea typeface="Verdana" pitchFamily="34" charset="0"/>
                <a:cs typeface="Verdana" pitchFamily="34" charset="0"/>
              </a:rPr>
              <a:t>Heuristic function</a:t>
            </a:r>
          </a:p>
          <a:p>
            <a:pPr algn="just"/>
            <a:r>
              <a:rPr lang="en-IN" sz="1200" dirty="0" smtClean="0">
                <a:latin typeface="Verdana" pitchFamily="34" charset="0"/>
                <a:ea typeface="Verdana" pitchFamily="34" charset="0"/>
                <a:cs typeface="Verdana" pitchFamily="34" charset="0"/>
              </a:rPr>
              <a:t>Best (Greedy) first search</a:t>
            </a:r>
          </a:p>
          <a:p>
            <a:pPr algn="just"/>
            <a:r>
              <a:rPr lang="en-IN" sz="1200" dirty="0" smtClean="0">
                <a:latin typeface="Verdana" pitchFamily="34" charset="0"/>
                <a:ea typeface="Verdana" pitchFamily="34" charset="0"/>
                <a:cs typeface="Verdana" pitchFamily="34" charset="0"/>
              </a:rPr>
              <a:t>A* search</a:t>
            </a:r>
          </a:p>
          <a:p>
            <a:pPr algn="just"/>
            <a:r>
              <a:rPr lang="en-IN" sz="1200" dirty="0" smtClean="0">
                <a:latin typeface="Verdana" pitchFamily="34" charset="0"/>
                <a:ea typeface="Verdana" pitchFamily="34" charset="0"/>
                <a:cs typeface="Verdana" pitchFamily="34" charset="0"/>
              </a:rPr>
              <a:t>Problem reduction</a:t>
            </a:r>
          </a:p>
          <a:p>
            <a:pPr algn="just"/>
            <a:r>
              <a:rPr lang="en-IN" sz="1200" dirty="0" smtClean="0">
                <a:latin typeface="Verdana" pitchFamily="34" charset="0"/>
                <a:ea typeface="Verdana" pitchFamily="34" charset="0"/>
                <a:cs typeface="Verdana" pitchFamily="34" charset="0"/>
              </a:rPr>
              <a:t>AO* search</a:t>
            </a:r>
          </a:p>
          <a:p>
            <a:pPr algn="just"/>
            <a:r>
              <a:rPr lang="en-IN" sz="1200" dirty="0" smtClean="0">
                <a:latin typeface="Verdana" pitchFamily="34" charset="0"/>
                <a:ea typeface="Verdana" pitchFamily="34" charset="0"/>
                <a:cs typeface="Verdana" pitchFamily="34" charset="0"/>
              </a:rPr>
              <a:t>Generate and Test algorithm</a:t>
            </a:r>
          </a:p>
          <a:p>
            <a:pPr algn="just"/>
            <a:r>
              <a:rPr lang="en-IN" sz="1200" dirty="0" smtClean="0">
                <a:latin typeface="Verdana" pitchFamily="34" charset="0"/>
                <a:ea typeface="Verdana" pitchFamily="34" charset="0"/>
                <a:cs typeface="Verdana" pitchFamily="34" charset="0"/>
              </a:rPr>
              <a:t>Local search</a:t>
            </a:r>
          </a:p>
          <a:p>
            <a:pPr algn="just"/>
            <a:r>
              <a:rPr lang="en-IN" sz="1200" dirty="0" smtClean="0">
                <a:latin typeface="Verdana" pitchFamily="34" charset="0"/>
                <a:ea typeface="Verdana" pitchFamily="34" charset="0"/>
                <a:cs typeface="Verdana" pitchFamily="34" charset="0"/>
              </a:rPr>
              <a:t>Hill climbing, problems in hill climbing, types of hill climbing</a:t>
            </a:r>
          </a:p>
          <a:p>
            <a:pPr algn="just"/>
            <a:r>
              <a:rPr lang="en-IN" sz="1200" dirty="0" smtClean="0">
                <a:latin typeface="Verdana" pitchFamily="34" charset="0"/>
                <a:ea typeface="Verdana" pitchFamily="34" charset="0"/>
                <a:cs typeface="Verdana" pitchFamily="34" charset="0"/>
              </a:rPr>
              <a:t>Constraint satisfaction problem</a:t>
            </a:r>
          </a:p>
          <a:p>
            <a:pPr algn="just"/>
            <a:r>
              <a:rPr lang="en-IN" sz="1200" dirty="0" smtClean="0">
                <a:latin typeface="Verdana" pitchFamily="34" charset="0"/>
                <a:ea typeface="Verdana" pitchFamily="34" charset="0"/>
                <a:cs typeface="Verdana" pitchFamily="34" charset="0"/>
              </a:rPr>
              <a:t>Constraint satisfaction</a:t>
            </a:r>
          </a:p>
          <a:p>
            <a:pPr algn="just"/>
            <a:r>
              <a:rPr lang="en-IN" sz="1200" dirty="0" smtClean="0">
                <a:latin typeface="Verdana" pitchFamily="34" charset="0"/>
                <a:ea typeface="Verdana" pitchFamily="34" charset="0"/>
                <a:cs typeface="Verdana" pitchFamily="34" charset="0"/>
              </a:rPr>
              <a:t>Crypt arithmetic problem</a:t>
            </a:r>
          </a:p>
          <a:p>
            <a:pPr algn="just"/>
            <a:r>
              <a:rPr lang="en-IN" sz="1200" dirty="0" smtClean="0">
                <a:latin typeface="Verdana" pitchFamily="34" charset="0"/>
                <a:ea typeface="Verdana" pitchFamily="34" charset="0"/>
                <a:cs typeface="Verdana" pitchFamily="34" charset="0"/>
              </a:rPr>
              <a:t>Mean End Analysis </a:t>
            </a:r>
          </a:p>
          <a:p>
            <a:pPr algn="just"/>
            <a:r>
              <a:rPr lang="en-IN" sz="1200" dirty="0" smtClean="0">
                <a:latin typeface="Verdana" pitchFamily="34" charset="0"/>
                <a:ea typeface="Verdana" pitchFamily="34" charset="0"/>
                <a:cs typeface="Verdana" pitchFamily="34" charset="0"/>
              </a:rPr>
              <a:t>Stochastic </a:t>
            </a:r>
            <a:r>
              <a:rPr lang="en-IN" sz="1200" dirty="0" smtClean="0">
                <a:latin typeface="Verdana" pitchFamily="34" charset="0"/>
                <a:ea typeface="Verdana" pitchFamily="34" charset="0"/>
                <a:cs typeface="Verdana" pitchFamily="34" charset="0"/>
              </a:rPr>
              <a:t>search				</a:t>
            </a:r>
          </a:p>
          <a:p>
            <a:pPr algn="just">
              <a:buNone/>
            </a:pPr>
            <a:r>
              <a:rPr lang="en-IN" sz="1200" dirty="0" smtClean="0">
                <a:latin typeface="Verdana" pitchFamily="34" charset="0"/>
                <a:ea typeface="Verdana" pitchFamily="34" charset="0"/>
                <a:cs typeface="Verdana" pitchFamily="34" charset="0"/>
              </a:rPr>
              <a:t>					</a:t>
            </a:r>
            <a:r>
              <a:rPr lang="en-IN" sz="1200" b="1" dirty="0" smtClean="0">
                <a:solidFill>
                  <a:srgbClr val="FF0000"/>
                </a:solidFill>
                <a:latin typeface="Verdana" pitchFamily="34" charset="0"/>
                <a:ea typeface="Verdana" pitchFamily="34" charset="0"/>
                <a:cs typeface="Verdana" pitchFamily="34" charset="0"/>
              </a:rPr>
              <a:t>NOTE: PPT contains some topics from 2</a:t>
            </a:r>
            <a:r>
              <a:rPr lang="en-IN" sz="1200" b="1" baseline="30000" dirty="0" smtClean="0">
                <a:solidFill>
                  <a:srgbClr val="FF0000"/>
                </a:solidFill>
                <a:latin typeface="Verdana" pitchFamily="34" charset="0"/>
                <a:ea typeface="Verdana" pitchFamily="34" charset="0"/>
                <a:cs typeface="Verdana" pitchFamily="34" charset="0"/>
              </a:rPr>
              <a:t>nd</a:t>
            </a:r>
            <a:r>
              <a:rPr lang="en-IN" sz="1200" b="1" dirty="0" smtClean="0">
                <a:solidFill>
                  <a:srgbClr val="FF0000"/>
                </a:solidFill>
                <a:latin typeface="Verdana" pitchFamily="34" charset="0"/>
                <a:ea typeface="Verdana" pitchFamily="34" charset="0"/>
                <a:cs typeface="Verdana" pitchFamily="34" charset="0"/>
              </a:rPr>
              <a:t> unit</a:t>
            </a:r>
            <a:endParaRPr lang="en-IN" sz="1200" b="1" dirty="0" smtClean="0">
              <a:solidFill>
                <a:srgbClr val="FF0000"/>
              </a:solidFill>
              <a:latin typeface="Verdana" pitchFamily="34" charset="0"/>
              <a:ea typeface="Verdana" pitchFamily="34" charset="0"/>
              <a:cs typeface="Verdana" pitchFamily="34" charset="0"/>
            </a:endParaRPr>
          </a:p>
          <a:p>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640" y="467227"/>
            <a:ext cx="7505700" cy="954600"/>
          </a:xfrm>
        </p:spPr>
        <p:txBody>
          <a:bodyPr/>
          <a:lstStyle/>
          <a:p>
            <a:r>
              <a:rPr lang="en-US" dirty="0" smtClean="0"/>
              <a:t>Problem reduction</a:t>
            </a:r>
            <a:endParaRPr lang="en-IN" dirty="0"/>
          </a:p>
        </p:txBody>
      </p:sp>
      <p:pic>
        <p:nvPicPr>
          <p:cNvPr id="4" name="Picture 3"/>
          <p:cNvPicPr/>
          <p:nvPr/>
        </p:nvPicPr>
        <p:blipFill>
          <a:blip r:embed="rId2"/>
          <a:srcRect/>
          <a:stretch>
            <a:fillRect/>
          </a:stretch>
        </p:blipFill>
        <p:spPr bwMode="auto">
          <a:xfrm>
            <a:off x="2963918" y="893379"/>
            <a:ext cx="5076496" cy="4078014"/>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61" y="614372"/>
            <a:ext cx="7505700" cy="954600"/>
          </a:xfrm>
        </p:spPr>
        <p:txBody>
          <a:bodyPr/>
          <a:lstStyle/>
          <a:p>
            <a:r>
              <a:rPr lang="en-US" dirty="0" smtClean="0"/>
              <a:t>AO* Search</a:t>
            </a:r>
            <a:endParaRPr lang="en-IN" dirty="0"/>
          </a:p>
        </p:txBody>
      </p:sp>
      <p:sp>
        <p:nvSpPr>
          <p:cNvPr id="3" name="Text Placeholder 2"/>
          <p:cNvSpPr>
            <a:spLocks noGrp="1"/>
          </p:cNvSpPr>
          <p:nvPr>
            <p:ph type="body" idx="1"/>
          </p:nvPr>
        </p:nvSpPr>
        <p:spPr>
          <a:xfrm>
            <a:off x="819150" y="1387366"/>
            <a:ext cx="7505700" cy="3282587"/>
          </a:xfrm>
        </p:spPr>
        <p:txBody>
          <a:bodyPr/>
          <a:lstStyle/>
          <a:p>
            <a:pPr lvl="0" algn="just"/>
            <a:r>
              <a:rPr lang="en-IN" sz="1200" dirty="0" smtClean="0">
                <a:latin typeface="Verdana" pitchFamily="34" charset="0"/>
                <a:ea typeface="Verdana" pitchFamily="34" charset="0"/>
                <a:cs typeface="Verdana" pitchFamily="34" charset="0"/>
              </a:rPr>
              <a:t>AO* Algorithm basically based on  problem decomposition (Breakdown problem into small pieces) and the </a:t>
            </a:r>
            <a:r>
              <a:rPr lang="en-IN" sz="1200" b="1" dirty="0" smtClean="0">
                <a:latin typeface="Verdana" pitchFamily="34" charset="0"/>
                <a:ea typeface="Verdana" pitchFamily="34" charset="0"/>
                <a:cs typeface="Verdana" pitchFamily="34" charset="0"/>
              </a:rPr>
              <a:t>AND-OR graphs </a:t>
            </a:r>
            <a:r>
              <a:rPr lang="en-IN" sz="1200" dirty="0" smtClean="0">
                <a:latin typeface="Verdana" pitchFamily="34" charset="0"/>
                <a:ea typeface="Verdana" pitchFamily="34" charset="0"/>
                <a:cs typeface="Verdana" pitchFamily="34" charset="0"/>
              </a:rPr>
              <a:t>or </a:t>
            </a:r>
            <a:r>
              <a:rPr lang="en-IN" sz="1200" b="1" dirty="0" smtClean="0">
                <a:latin typeface="Verdana" pitchFamily="34" charset="0"/>
                <a:ea typeface="Verdana" pitchFamily="34" charset="0"/>
                <a:cs typeface="Verdana" pitchFamily="34" charset="0"/>
              </a:rPr>
              <a:t>AND - OR trees </a:t>
            </a:r>
            <a:r>
              <a:rPr lang="en-IN" sz="1200" dirty="0" smtClean="0">
                <a:latin typeface="Verdana" pitchFamily="34" charset="0"/>
                <a:ea typeface="Verdana" pitchFamily="34" charset="0"/>
                <a:cs typeface="Verdana" pitchFamily="34" charset="0"/>
              </a:rPr>
              <a:t>are used for representing the solution.</a:t>
            </a:r>
          </a:p>
          <a:p>
            <a:pPr lvl="0" algn="just"/>
            <a:r>
              <a:rPr lang="en-IN" sz="1200" dirty="0" smtClean="0">
                <a:latin typeface="Verdana" pitchFamily="34" charset="0"/>
                <a:ea typeface="Verdana" pitchFamily="34" charset="0"/>
                <a:cs typeface="Verdana" pitchFamily="34" charset="0"/>
              </a:rPr>
              <a:t>Rather than two list, OPEN and CLOSED, that were used in A* algorithm, the AO* algorithm </a:t>
            </a:r>
            <a:r>
              <a:rPr lang="en-IN" sz="1200" b="1" dirty="0" smtClean="0">
                <a:latin typeface="Verdana" pitchFamily="34" charset="0"/>
                <a:ea typeface="Verdana" pitchFamily="34" charset="0"/>
                <a:cs typeface="Verdana" pitchFamily="34" charset="0"/>
              </a:rPr>
              <a:t>uses a single structure GRAPH i.e. “G “represents the part of the graph that has been generated so far.</a:t>
            </a:r>
          </a:p>
          <a:p>
            <a:pPr lvl="0" algn="just"/>
            <a:r>
              <a:rPr lang="en-IN" sz="1200" b="1" dirty="0" smtClean="0">
                <a:latin typeface="Verdana" pitchFamily="34" charset="0"/>
                <a:ea typeface="Verdana" pitchFamily="34" charset="0"/>
                <a:cs typeface="Verdana" pitchFamily="34" charset="0"/>
              </a:rPr>
              <a:t>Each node of the structure “G” is always connected either to its immediate successor or predecessor.</a:t>
            </a:r>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The nodes of the structure “G” </a:t>
            </a:r>
            <a:r>
              <a:rPr lang="en-IN" sz="1200" b="1" dirty="0" smtClean="0">
                <a:latin typeface="Verdana" pitchFamily="34" charset="0"/>
                <a:ea typeface="Verdana" pitchFamily="34" charset="0"/>
                <a:cs typeface="Verdana" pitchFamily="34" charset="0"/>
              </a:rPr>
              <a:t>also contains their respective distance/cost from each other. Each node store h-value, which is an estimate of the cost of path from itself to set of solution nodes.</a:t>
            </a:r>
            <a:endParaRPr lang="en-IN" sz="1200" dirty="0" smtClean="0">
              <a:latin typeface="Verdana" pitchFamily="34" charset="0"/>
              <a:ea typeface="Verdana" pitchFamily="34" charset="0"/>
              <a:cs typeface="Verdana" pitchFamily="34" charset="0"/>
            </a:endParaRPr>
          </a:p>
          <a:p>
            <a:pPr lvl="0" algn="just"/>
            <a:r>
              <a:rPr lang="en-IN" sz="1200" dirty="0" smtClean="0">
                <a:latin typeface="Verdana" pitchFamily="34" charset="0"/>
                <a:ea typeface="Verdana" pitchFamily="34" charset="0"/>
                <a:cs typeface="Verdana" pitchFamily="34" charset="0"/>
              </a:rPr>
              <a:t>The </a:t>
            </a:r>
            <a:r>
              <a:rPr lang="en-IN" sz="1200" b="1" dirty="0" smtClean="0">
                <a:latin typeface="Verdana" pitchFamily="34" charset="0"/>
                <a:ea typeface="Verdana" pitchFamily="34" charset="0"/>
                <a:cs typeface="Verdana" pitchFamily="34" charset="0"/>
              </a:rPr>
              <a:t>cost between the starting node to current node “n” i.e. g(n) will not stored</a:t>
            </a:r>
          </a:p>
          <a:p>
            <a:pPr algn="just"/>
            <a:r>
              <a:rPr lang="en-IN" sz="1200" dirty="0" smtClean="0">
                <a:latin typeface="Verdana" pitchFamily="34" charset="0"/>
                <a:ea typeface="Verdana" pitchFamily="34" charset="0"/>
                <a:cs typeface="Verdana" pitchFamily="34" charset="0"/>
              </a:rPr>
              <a:t>The algorithm always moves towards a </a:t>
            </a:r>
            <a:r>
              <a:rPr lang="en-IN" sz="1200" b="1" dirty="0" smtClean="0">
                <a:latin typeface="Verdana" pitchFamily="34" charset="0"/>
                <a:ea typeface="Verdana" pitchFamily="34" charset="0"/>
                <a:cs typeface="Verdana" pitchFamily="34" charset="0"/>
              </a:rPr>
              <a:t>lower cost value.</a:t>
            </a:r>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Basically, We will calculate the </a:t>
            </a:r>
            <a:r>
              <a:rPr lang="en-IN" sz="1200" b="1" dirty="0" smtClean="0">
                <a:latin typeface="Verdana" pitchFamily="34" charset="0"/>
                <a:ea typeface="Verdana" pitchFamily="34" charset="0"/>
                <a:cs typeface="Verdana" pitchFamily="34" charset="0"/>
              </a:rPr>
              <a:t>cost function</a:t>
            </a:r>
            <a:r>
              <a:rPr lang="en-IN" sz="1200" dirty="0" smtClean="0">
                <a:latin typeface="Verdana" pitchFamily="34" charset="0"/>
                <a:ea typeface="Verdana" pitchFamily="34" charset="0"/>
                <a:cs typeface="Verdana" pitchFamily="34" charset="0"/>
              </a:rPr>
              <a:t> here </a:t>
            </a:r>
            <a:r>
              <a:rPr lang="en-IN" sz="1200" b="1" dirty="0" smtClean="0">
                <a:latin typeface="Verdana" pitchFamily="34" charset="0"/>
                <a:ea typeface="Verdana" pitchFamily="34" charset="0"/>
                <a:cs typeface="Verdana" pitchFamily="34" charset="0"/>
              </a:rPr>
              <a:t> f(n)= g(n) + h(n)</a:t>
            </a:r>
            <a:endParaRPr lang="en-IN" sz="1200" dirty="0" smtClean="0">
              <a:latin typeface="Verdana" pitchFamily="34" charset="0"/>
              <a:ea typeface="Verdana" pitchFamily="34" charset="0"/>
              <a:cs typeface="Verdana" pitchFamily="34" charset="0"/>
            </a:endParaRPr>
          </a:p>
          <a:p>
            <a:pPr lvl="0" algn="just"/>
            <a:endParaRPr lang="en-IN" sz="1200" dirty="0" smtClean="0">
              <a:latin typeface="Verdana" pitchFamily="34" charset="0"/>
              <a:ea typeface="Verdana" pitchFamily="34" charset="0"/>
              <a:cs typeface="Verdana" pitchFamily="34" charset="0"/>
            </a:endParaRPr>
          </a:p>
          <a:p>
            <a:pPr algn="just"/>
            <a:endParaRPr lang="en-IN" sz="1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AO* algorithm</a:t>
            </a:r>
            <a:endParaRPr lang="en-IN" dirty="0"/>
          </a:p>
        </p:txBody>
      </p:sp>
      <p:sp>
        <p:nvSpPr>
          <p:cNvPr id="3" name="Text Placeholder 2"/>
          <p:cNvSpPr>
            <a:spLocks noGrp="1"/>
          </p:cNvSpPr>
          <p:nvPr>
            <p:ph type="body" idx="1"/>
          </p:nvPr>
        </p:nvSpPr>
        <p:spPr/>
        <p:txBody>
          <a:bodyPr/>
          <a:lstStyle/>
          <a:p>
            <a:pPr marL="488950" indent="-342900">
              <a:buFont typeface="+mj-lt"/>
              <a:buAutoNum type="arabicPeriod"/>
            </a:pPr>
            <a:r>
              <a:rPr lang="en-US" dirty="0" smtClean="0"/>
              <a:t>Initialize the graph to start node</a:t>
            </a:r>
          </a:p>
          <a:p>
            <a:pPr marL="488950" indent="-342900">
              <a:buFont typeface="+mj-lt"/>
              <a:buAutoNum type="arabicPeriod"/>
            </a:pPr>
            <a:r>
              <a:rPr lang="en-US" dirty="0" smtClean="0"/>
              <a:t>Traverse the graph following the current path accumulating nodes  that have not yet been expanded or solved</a:t>
            </a:r>
          </a:p>
          <a:p>
            <a:pPr marL="488950" indent="-342900">
              <a:buFont typeface="+mj-lt"/>
              <a:buAutoNum type="arabicPeriod"/>
            </a:pPr>
            <a:r>
              <a:rPr lang="en-US" dirty="0" smtClean="0"/>
              <a:t>Pick any of these nodes and expand it and if it has no successors call this value FUTILITY otherwise calculate only f(n) for each of the successors</a:t>
            </a:r>
          </a:p>
          <a:p>
            <a:pPr marL="488950" indent="-342900">
              <a:buFont typeface="+mj-lt"/>
              <a:buAutoNum type="arabicPeriod"/>
            </a:pPr>
            <a:r>
              <a:rPr lang="en-US" dirty="0" smtClean="0"/>
              <a:t>If f(n) is 0 then mark the node as SOLVED</a:t>
            </a:r>
          </a:p>
          <a:p>
            <a:pPr marL="488950" indent="-342900">
              <a:buFont typeface="+mj-lt"/>
              <a:buAutoNum type="arabicPeriod"/>
            </a:pPr>
            <a:r>
              <a:rPr lang="en-US" dirty="0" smtClean="0"/>
              <a:t>Change the value of f(n) for newly created node to reflect its successors by back-propagation</a:t>
            </a:r>
          </a:p>
          <a:p>
            <a:pPr marL="488950" indent="-342900">
              <a:buFont typeface="+mj-lt"/>
              <a:buAutoNum type="arabicPeriod"/>
            </a:pPr>
            <a:r>
              <a:rPr lang="en-US" dirty="0" smtClean="0"/>
              <a:t>Whenever possible use the most promising routes and if a node is marked as SOLVED then mark the parent node as SOLVED</a:t>
            </a:r>
          </a:p>
          <a:p>
            <a:pPr marL="488950" indent="-342900">
              <a:buFont typeface="+mj-lt"/>
              <a:buAutoNum type="arabicPeriod"/>
            </a:pPr>
            <a:r>
              <a:rPr lang="en-US" dirty="0" smtClean="0"/>
              <a:t>If starting node is SOLVED or value greater than FUTILITY, stop, else repeat from step 2</a:t>
            </a:r>
          </a:p>
          <a:p>
            <a:pPr marL="488950" indent="-342900">
              <a:buFont typeface="+mj-lt"/>
              <a:buAutoNum type="arabicPeriod"/>
            </a:pP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088" y="278042"/>
            <a:ext cx="7505700" cy="954600"/>
          </a:xfrm>
        </p:spPr>
        <p:txBody>
          <a:bodyPr/>
          <a:lstStyle/>
          <a:p>
            <a:r>
              <a:rPr lang="en-US" dirty="0" smtClean="0"/>
              <a:t>AO* Search</a:t>
            </a:r>
            <a:endParaRPr lang="en-IN" dirty="0"/>
          </a:p>
        </p:txBody>
      </p:sp>
      <p:sp>
        <p:nvSpPr>
          <p:cNvPr id="3" name="Text Placeholder 2"/>
          <p:cNvSpPr>
            <a:spLocks noGrp="1"/>
          </p:cNvSpPr>
          <p:nvPr>
            <p:ph type="body" idx="1"/>
          </p:nvPr>
        </p:nvSpPr>
        <p:spPr>
          <a:xfrm>
            <a:off x="3037490" y="557048"/>
            <a:ext cx="5927835" cy="3881677"/>
          </a:xfrm>
        </p:spPr>
        <p:txBody>
          <a:bodyPr/>
          <a:lstStyle/>
          <a:p>
            <a:pPr algn="just"/>
            <a:r>
              <a:rPr lang="en-IN" sz="1200" b="1" dirty="0" smtClean="0">
                <a:solidFill>
                  <a:schemeClr val="accent6">
                    <a:lumMod val="75000"/>
                  </a:schemeClr>
                </a:solidFill>
                <a:latin typeface="Verdana" pitchFamily="34" charset="0"/>
                <a:ea typeface="Verdana" pitchFamily="34" charset="0"/>
                <a:cs typeface="Verdana" pitchFamily="34" charset="0"/>
              </a:rPr>
              <a:t>f(A-D)= 1+10 = 11</a:t>
            </a:r>
            <a:r>
              <a:rPr lang="en-IN" sz="1200" dirty="0" smtClean="0">
                <a:solidFill>
                  <a:schemeClr val="accent6">
                    <a:lumMod val="75000"/>
                  </a:schemeClr>
                </a:solidFill>
                <a:latin typeface="Verdana" pitchFamily="34" charset="0"/>
                <a:ea typeface="Verdana" pitchFamily="34" charset="0"/>
                <a:cs typeface="Verdana" pitchFamily="34" charset="0"/>
              </a:rPr>
              <a:t> </a:t>
            </a:r>
            <a:r>
              <a:rPr lang="en-IN" sz="1200" dirty="0" smtClean="0">
                <a:latin typeface="Verdana" pitchFamily="34" charset="0"/>
                <a:ea typeface="Verdana" pitchFamily="34" charset="0"/>
                <a:cs typeface="Verdana" pitchFamily="34" charset="0"/>
              </a:rPr>
              <a:t>  </a:t>
            </a:r>
            <a:r>
              <a:rPr lang="en-IN" sz="1200" b="1" dirty="0" smtClean="0">
                <a:solidFill>
                  <a:schemeClr val="accent6">
                    <a:lumMod val="75000"/>
                  </a:schemeClr>
                </a:solidFill>
                <a:latin typeface="Verdana" pitchFamily="34" charset="0"/>
                <a:ea typeface="Verdana" pitchFamily="34" charset="0"/>
                <a:cs typeface="Verdana" pitchFamily="34" charset="0"/>
              </a:rPr>
              <a:t>f(A-BC) = 1 + 1 + 6 +12 = 20</a:t>
            </a:r>
          </a:p>
          <a:p>
            <a:pPr algn="just"/>
            <a:r>
              <a:rPr lang="en-IN" sz="1200" b="1" dirty="0" smtClean="0">
                <a:solidFill>
                  <a:schemeClr val="accent6">
                    <a:lumMod val="75000"/>
                  </a:schemeClr>
                </a:solidFill>
                <a:latin typeface="Verdana" pitchFamily="34" charset="0"/>
                <a:ea typeface="Verdana" pitchFamily="34" charset="0"/>
                <a:cs typeface="Verdana" pitchFamily="34" charset="0"/>
              </a:rPr>
              <a:t>f(A-D-FE) = 1+1+ 4 +4 =10</a:t>
            </a:r>
            <a:endParaRPr lang="en-IN" sz="1200" dirty="0" smtClean="0">
              <a:solidFill>
                <a:schemeClr val="accent6">
                  <a:lumMod val="75000"/>
                </a:schemeClr>
              </a:solidFill>
              <a:latin typeface="Verdana" pitchFamily="34" charset="0"/>
              <a:ea typeface="Verdana" pitchFamily="34" charset="0"/>
              <a:cs typeface="Verdana" pitchFamily="34" charset="0"/>
            </a:endParaRPr>
          </a:p>
          <a:p>
            <a:pPr lvl="0" algn="just"/>
            <a:r>
              <a:rPr lang="en-IN" sz="1200" dirty="0" smtClean="0">
                <a:latin typeface="Verdana" pitchFamily="34" charset="0"/>
                <a:ea typeface="Verdana" pitchFamily="34" charset="0"/>
                <a:cs typeface="Verdana" pitchFamily="34" charset="0"/>
              </a:rPr>
              <a:t>And </a:t>
            </a:r>
            <a:r>
              <a:rPr lang="en-IN" sz="1200" b="1" dirty="0" smtClean="0">
                <a:latin typeface="Verdana" pitchFamily="34" charset="0"/>
                <a:ea typeface="Verdana" pitchFamily="34" charset="0"/>
                <a:cs typeface="Verdana" pitchFamily="34" charset="0"/>
              </a:rPr>
              <a:t>Heuristic value of node D</a:t>
            </a:r>
            <a:r>
              <a:rPr lang="en-IN" sz="1200" dirty="0" smtClean="0">
                <a:latin typeface="Verdana" pitchFamily="34" charset="0"/>
                <a:ea typeface="Verdana" pitchFamily="34" charset="0"/>
                <a:cs typeface="Verdana" pitchFamily="34" charset="0"/>
              </a:rPr>
              <a:t> also denote the cost of reaching </a:t>
            </a:r>
            <a:r>
              <a:rPr lang="en-IN" sz="1200" b="1" dirty="0" smtClean="0">
                <a:latin typeface="Verdana" pitchFamily="34" charset="0"/>
                <a:ea typeface="Verdana" pitchFamily="34" charset="0"/>
                <a:cs typeface="Verdana" pitchFamily="34" charset="0"/>
              </a:rPr>
              <a:t>FE from D</a:t>
            </a:r>
            <a:r>
              <a:rPr lang="en-IN" sz="1200" dirty="0" smtClean="0">
                <a:latin typeface="Verdana" pitchFamily="34" charset="0"/>
                <a:ea typeface="Verdana" pitchFamily="34" charset="0"/>
                <a:cs typeface="Verdana" pitchFamily="34" charset="0"/>
              </a:rPr>
              <a:t>. So, the new Heuristic value of D is 10. And the Cost from A-D remain same that is </a:t>
            </a:r>
            <a:r>
              <a:rPr lang="en-IN" sz="1200" b="1" dirty="0" smtClean="0">
                <a:latin typeface="Verdana" pitchFamily="34" charset="0"/>
                <a:ea typeface="Verdana" pitchFamily="34" charset="0"/>
                <a:cs typeface="Verdana" pitchFamily="34" charset="0"/>
              </a:rPr>
              <a:t>11</a:t>
            </a:r>
            <a:r>
              <a:rPr lang="en-IN" sz="1200" dirty="0" smtClean="0">
                <a:latin typeface="Verdana" pitchFamily="34" charset="0"/>
                <a:ea typeface="Verdana" pitchFamily="34" charset="0"/>
                <a:cs typeface="Verdana" pitchFamily="34" charset="0"/>
              </a:rPr>
              <a:t>.</a:t>
            </a:r>
          </a:p>
          <a:p>
            <a:pPr algn="just"/>
            <a:r>
              <a:rPr lang="en-US" sz="1200" b="1" dirty="0" smtClean="0">
                <a:solidFill>
                  <a:srgbClr val="C00000"/>
                </a:solidFill>
                <a:latin typeface="Verdana" pitchFamily="34" charset="0"/>
                <a:ea typeface="Verdana" pitchFamily="34" charset="0"/>
                <a:cs typeface="Verdana" pitchFamily="34" charset="0"/>
              </a:rPr>
              <a:t>Check:</a:t>
            </a:r>
          </a:p>
          <a:p>
            <a:pPr lvl="0" algn="just">
              <a:buNone/>
            </a:pPr>
            <a:r>
              <a:rPr lang="en-IN" sz="1200" b="1" dirty="0" smtClean="0">
                <a:latin typeface="Verdana" pitchFamily="34" charset="0"/>
                <a:ea typeface="Verdana" pitchFamily="34" charset="0"/>
                <a:cs typeface="Verdana" pitchFamily="34" charset="0"/>
              </a:rPr>
              <a:t>	F(A-D)= 1+10 = 11</a:t>
            </a:r>
            <a:r>
              <a:rPr lang="en-IN" sz="1200" dirty="0" smtClean="0">
                <a:latin typeface="Verdana" pitchFamily="34" charset="0"/>
                <a:ea typeface="Verdana" pitchFamily="34" charset="0"/>
                <a:cs typeface="Verdana" pitchFamily="34" charset="0"/>
              </a:rPr>
              <a:t>  and    </a:t>
            </a:r>
            <a:r>
              <a:rPr lang="en-IN" sz="1200" b="1" dirty="0" smtClean="0">
                <a:latin typeface="Verdana" pitchFamily="34" charset="0"/>
                <a:ea typeface="Verdana" pitchFamily="34" charset="0"/>
                <a:cs typeface="Verdana" pitchFamily="34" charset="0"/>
              </a:rPr>
              <a:t>F(A-BC) = 1 + 1 + 6 +12 = 20</a:t>
            </a:r>
          </a:p>
          <a:p>
            <a:pPr lvl="0" algn="just"/>
            <a:r>
              <a:rPr lang="en-IN" sz="1200" b="1" dirty="0" smtClean="0">
                <a:solidFill>
                  <a:schemeClr val="accent6">
                    <a:lumMod val="75000"/>
                  </a:schemeClr>
                </a:solidFill>
                <a:latin typeface="Verdana" pitchFamily="34" charset="0"/>
                <a:ea typeface="Verdana" pitchFamily="34" charset="0"/>
                <a:cs typeface="Verdana" pitchFamily="34" charset="0"/>
              </a:rPr>
              <a:t>F(B-G)= 5+1 =6  </a:t>
            </a:r>
            <a:r>
              <a:rPr lang="en-IN" sz="1200" dirty="0" smtClean="0">
                <a:solidFill>
                  <a:schemeClr val="accent6">
                    <a:lumMod val="75000"/>
                  </a:schemeClr>
                </a:solidFill>
                <a:latin typeface="Verdana" pitchFamily="34" charset="0"/>
                <a:ea typeface="Verdana" pitchFamily="34" charset="0"/>
                <a:cs typeface="Verdana" pitchFamily="34" charset="0"/>
              </a:rPr>
              <a:t>  and </a:t>
            </a:r>
            <a:r>
              <a:rPr lang="en-IN" sz="1200" b="1" dirty="0" smtClean="0">
                <a:solidFill>
                  <a:schemeClr val="accent6">
                    <a:lumMod val="75000"/>
                  </a:schemeClr>
                </a:solidFill>
                <a:latin typeface="Verdana" pitchFamily="34" charset="0"/>
                <a:ea typeface="Verdana" pitchFamily="34" charset="0"/>
                <a:cs typeface="Verdana" pitchFamily="34" charset="0"/>
              </a:rPr>
              <a:t>F(B-H)= 7 + 1 = 8</a:t>
            </a:r>
          </a:p>
          <a:p>
            <a:pPr algn="just"/>
            <a:r>
              <a:rPr lang="en-IN" sz="1200" b="1" dirty="0" smtClean="0">
                <a:solidFill>
                  <a:schemeClr val="accent6">
                    <a:lumMod val="75000"/>
                  </a:schemeClr>
                </a:solidFill>
                <a:latin typeface="Verdana" pitchFamily="34" charset="0"/>
                <a:ea typeface="Verdana" pitchFamily="34" charset="0"/>
                <a:cs typeface="Verdana" pitchFamily="34" charset="0"/>
              </a:rPr>
              <a:t>F(G-I) = 1 +1 = 2</a:t>
            </a:r>
            <a:r>
              <a:rPr lang="en-IN" sz="1200" b="1" dirty="0" smtClean="0">
                <a:latin typeface="Verdana" pitchFamily="34" charset="0"/>
                <a:ea typeface="Verdana" pitchFamily="34" charset="0"/>
                <a:cs typeface="Verdana" pitchFamily="34" charset="0"/>
              </a:rPr>
              <a:t> </a:t>
            </a:r>
            <a:r>
              <a:rPr lang="en-IN" sz="1200" dirty="0" smtClean="0">
                <a:latin typeface="Verdana" pitchFamily="34" charset="0"/>
                <a:ea typeface="Verdana" pitchFamily="34" charset="0"/>
                <a:cs typeface="Verdana" pitchFamily="34" charset="0"/>
              </a:rPr>
              <a:t>which is less than </a:t>
            </a:r>
            <a:r>
              <a:rPr lang="en-IN" sz="1200" b="1" dirty="0" smtClean="0">
                <a:latin typeface="Verdana" pitchFamily="34" charset="0"/>
                <a:ea typeface="Verdana" pitchFamily="34" charset="0"/>
                <a:cs typeface="Verdana" pitchFamily="34" charset="0"/>
              </a:rPr>
              <a:t>Heuristic value 5</a:t>
            </a:r>
            <a:r>
              <a:rPr lang="en-IN" sz="1200" dirty="0" smtClean="0">
                <a:latin typeface="Verdana" pitchFamily="34" charset="0"/>
                <a:ea typeface="Verdana" pitchFamily="34" charset="0"/>
                <a:cs typeface="Verdana" pitchFamily="34" charset="0"/>
              </a:rPr>
              <a:t>. So, the new</a:t>
            </a:r>
            <a:r>
              <a:rPr lang="en-IN" sz="1200" b="1" dirty="0" smtClean="0">
                <a:latin typeface="Verdana" pitchFamily="34" charset="0"/>
                <a:ea typeface="Verdana" pitchFamily="34" charset="0"/>
                <a:cs typeface="Verdana" pitchFamily="34" charset="0"/>
              </a:rPr>
              <a:t> Heuristic value form G to I is 2.</a:t>
            </a:r>
            <a:endParaRPr lang="en-IN" sz="1200" dirty="0" smtClean="0">
              <a:latin typeface="Verdana" pitchFamily="34" charset="0"/>
              <a:ea typeface="Verdana" pitchFamily="34" charset="0"/>
              <a:cs typeface="Verdana" pitchFamily="34" charset="0"/>
            </a:endParaRPr>
          </a:p>
          <a:p>
            <a:pPr lvl="0" algn="just"/>
            <a:r>
              <a:rPr lang="en-IN" sz="1200" dirty="0" smtClean="0">
                <a:latin typeface="Verdana" pitchFamily="34" charset="0"/>
                <a:ea typeface="Verdana" pitchFamily="34" charset="0"/>
                <a:cs typeface="Verdana" pitchFamily="34" charset="0"/>
              </a:rPr>
              <a:t>If it is a new value, then the cost from</a:t>
            </a:r>
            <a:r>
              <a:rPr lang="en-IN" sz="1200" b="1" dirty="0" smtClean="0">
                <a:latin typeface="Verdana" pitchFamily="34" charset="0"/>
                <a:ea typeface="Verdana" pitchFamily="34" charset="0"/>
                <a:cs typeface="Verdana" pitchFamily="34" charset="0"/>
              </a:rPr>
              <a:t> G to B </a:t>
            </a:r>
            <a:r>
              <a:rPr lang="en-IN" sz="1200" dirty="0" smtClean="0">
                <a:latin typeface="Verdana" pitchFamily="34" charset="0"/>
                <a:ea typeface="Verdana" pitchFamily="34" charset="0"/>
                <a:cs typeface="Verdana" pitchFamily="34" charset="0"/>
              </a:rPr>
              <a:t>must also have changed.</a:t>
            </a:r>
          </a:p>
          <a:p>
            <a:pPr algn="just"/>
            <a:r>
              <a:rPr lang="en-IN" sz="1200" b="1" dirty="0" smtClean="0">
                <a:solidFill>
                  <a:schemeClr val="accent6">
                    <a:lumMod val="75000"/>
                  </a:schemeClr>
                </a:solidFill>
                <a:latin typeface="Verdana" pitchFamily="34" charset="0"/>
                <a:ea typeface="Verdana" pitchFamily="34" charset="0"/>
                <a:cs typeface="Verdana" pitchFamily="34" charset="0"/>
              </a:rPr>
              <a:t>F(B-G)= 1+2 =3 </a:t>
            </a:r>
            <a:r>
              <a:rPr lang="en-IN" sz="1200" dirty="0" smtClean="0">
                <a:latin typeface="Verdana" pitchFamily="34" charset="0"/>
                <a:ea typeface="Verdana" pitchFamily="34" charset="0"/>
                <a:cs typeface="Verdana" pitchFamily="34" charset="0"/>
              </a:rPr>
              <a:t>. Mean the</a:t>
            </a:r>
            <a:r>
              <a:rPr lang="en-IN" sz="1200" b="1" dirty="0" smtClean="0">
                <a:latin typeface="Verdana" pitchFamily="34" charset="0"/>
                <a:ea typeface="Verdana" pitchFamily="34" charset="0"/>
                <a:cs typeface="Verdana" pitchFamily="34" charset="0"/>
              </a:rPr>
              <a:t> New Heuristic value of B is 3.</a:t>
            </a:r>
            <a:endParaRPr lang="en-IN" sz="1200" dirty="0" smtClean="0">
              <a:latin typeface="Verdana" pitchFamily="34" charset="0"/>
              <a:ea typeface="Verdana" pitchFamily="34" charset="0"/>
              <a:cs typeface="Verdana" pitchFamily="34" charset="0"/>
            </a:endParaRPr>
          </a:p>
          <a:p>
            <a:pPr lvl="0" algn="just"/>
            <a:r>
              <a:rPr lang="en-IN" sz="1200" dirty="0" smtClean="0">
                <a:latin typeface="Verdana" pitchFamily="34" charset="0"/>
                <a:ea typeface="Verdana" pitchFamily="34" charset="0"/>
                <a:cs typeface="Verdana" pitchFamily="34" charset="0"/>
              </a:rPr>
              <a:t>Cost form C to J </a:t>
            </a:r>
            <a:r>
              <a:rPr lang="en-IN" sz="1200" b="1" dirty="0" smtClean="0">
                <a:latin typeface="Verdana" pitchFamily="34" charset="0"/>
                <a:ea typeface="Verdana" pitchFamily="34" charset="0"/>
                <a:cs typeface="Verdana" pitchFamily="34" charset="0"/>
              </a:rPr>
              <a:t> </a:t>
            </a:r>
            <a:r>
              <a:rPr lang="en-IN" sz="1200" b="1" dirty="0" smtClean="0">
                <a:solidFill>
                  <a:schemeClr val="accent6">
                    <a:lumMod val="75000"/>
                  </a:schemeClr>
                </a:solidFill>
                <a:latin typeface="Verdana" pitchFamily="34" charset="0"/>
                <a:ea typeface="Verdana" pitchFamily="34" charset="0"/>
                <a:cs typeface="Verdana" pitchFamily="34" charset="0"/>
              </a:rPr>
              <a:t>F(C-J) = 1+1= 2</a:t>
            </a:r>
            <a:r>
              <a:rPr lang="en-IN" sz="1200" dirty="0" smtClean="0">
                <a:latin typeface="Verdana" pitchFamily="34" charset="0"/>
                <a:ea typeface="Verdana" pitchFamily="34" charset="0"/>
                <a:cs typeface="Verdana" pitchFamily="34" charset="0"/>
              </a:rPr>
              <a:t> Which is less than Heuristic value</a:t>
            </a:r>
          </a:p>
          <a:p>
            <a:pPr lvl="0" algn="just"/>
            <a:r>
              <a:rPr lang="en-IN" sz="1200" b="1" dirty="0" smtClean="0">
                <a:latin typeface="Verdana" pitchFamily="34" charset="0"/>
                <a:ea typeface="Verdana" pitchFamily="34" charset="0"/>
                <a:cs typeface="Verdana" pitchFamily="34" charset="0"/>
              </a:rPr>
              <a:t>New Cost from A- BC that is </a:t>
            </a:r>
            <a:r>
              <a:rPr lang="en-IN" sz="1200" b="1" dirty="0" smtClean="0">
                <a:solidFill>
                  <a:schemeClr val="accent6">
                    <a:lumMod val="75000"/>
                  </a:schemeClr>
                </a:solidFill>
                <a:latin typeface="Verdana" pitchFamily="34" charset="0"/>
                <a:ea typeface="Verdana" pitchFamily="34" charset="0"/>
                <a:cs typeface="Verdana" pitchFamily="34" charset="0"/>
              </a:rPr>
              <a:t>F(A-BC) = 1+1+2+3 = 7 </a:t>
            </a:r>
            <a:r>
              <a:rPr lang="en-IN" sz="1200" b="1" dirty="0" smtClean="0">
                <a:latin typeface="Verdana" pitchFamily="34" charset="0"/>
                <a:ea typeface="Verdana" pitchFamily="34" charset="0"/>
                <a:cs typeface="Verdana" pitchFamily="34" charset="0"/>
              </a:rPr>
              <a:t>which is less than F(A-D)=11</a:t>
            </a:r>
          </a:p>
          <a:p>
            <a:pPr algn="just"/>
            <a:r>
              <a:rPr lang="en-IN" sz="1200" dirty="0" smtClean="0">
                <a:latin typeface="Verdana" pitchFamily="34" charset="0"/>
                <a:ea typeface="Verdana" pitchFamily="34" charset="0"/>
                <a:cs typeface="Verdana" pitchFamily="34" charset="0"/>
              </a:rPr>
              <a:t>Choosing </a:t>
            </a:r>
            <a:r>
              <a:rPr lang="en-IN" sz="1200" b="1" dirty="0" smtClean="0">
                <a:latin typeface="Verdana" pitchFamily="34" charset="0"/>
                <a:ea typeface="Verdana" pitchFamily="34" charset="0"/>
                <a:cs typeface="Verdana" pitchFamily="34" charset="0"/>
              </a:rPr>
              <a:t>path A-BC </a:t>
            </a:r>
            <a:r>
              <a:rPr lang="en-IN" sz="1200" dirty="0" smtClean="0">
                <a:latin typeface="Verdana" pitchFamily="34" charset="0"/>
                <a:ea typeface="Verdana" pitchFamily="34" charset="0"/>
                <a:cs typeface="Verdana" pitchFamily="34" charset="0"/>
              </a:rPr>
              <a:t>is </a:t>
            </a:r>
            <a:r>
              <a:rPr lang="en-IN" sz="1200" b="1" dirty="0" smtClean="0">
                <a:latin typeface="Verdana" pitchFamily="34" charset="0"/>
                <a:ea typeface="Verdana" pitchFamily="34" charset="0"/>
                <a:cs typeface="Verdana" pitchFamily="34" charset="0"/>
              </a:rPr>
              <a:t>more cost effective and good </a:t>
            </a:r>
            <a:r>
              <a:rPr lang="en-IN" sz="1200" dirty="0" smtClean="0">
                <a:latin typeface="Verdana" pitchFamily="34" charset="0"/>
                <a:ea typeface="Verdana" pitchFamily="34" charset="0"/>
                <a:cs typeface="Verdana" pitchFamily="34" charset="0"/>
              </a:rPr>
              <a:t>than that of A-D.</a:t>
            </a:r>
          </a:p>
          <a:p>
            <a:pPr lvl="0" algn="just"/>
            <a:endParaRPr lang="en-IN" sz="1200" dirty="0" smtClean="0">
              <a:solidFill>
                <a:schemeClr val="accent6">
                  <a:lumMod val="75000"/>
                </a:schemeClr>
              </a:solidFill>
              <a:latin typeface="Verdana" pitchFamily="34" charset="0"/>
              <a:ea typeface="Verdana" pitchFamily="34" charset="0"/>
              <a:cs typeface="Verdana" pitchFamily="34" charset="0"/>
            </a:endParaRPr>
          </a:p>
          <a:p>
            <a:pPr algn="just"/>
            <a:endParaRPr lang="en-IN" sz="1200" dirty="0" smtClean="0">
              <a:latin typeface="Verdana" pitchFamily="34" charset="0"/>
              <a:ea typeface="Verdana" pitchFamily="34" charset="0"/>
              <a:cs typeface="Verdana" pitchFamily="34" charset="0"/>
            </a:endParaRPr>
          </a:p>
          <a:p>
            <a:pPr algn="just"/>
            <a:endParaRPr lang="en-IN" sz="1200" dirty="0" smtClean="0">
              <a:solidFill>
                <a:schemeClr val="accent6">
                  <a:lumMod val="75000"/>
                </a:schemeClr>
              </a:solidFill>
              <a:latin typeface="Verdana" pitchFamily="34" charset="0"/>
              <a:ea typeface="Verdana" pitchFamily="34" charset="0"/>
              <a:cs typeface="Verdana" pitchFamily="34" charset="0"/>
            </a:endParaRPr>
          </a:p>
        </p:txBody>
      </p:sp>
      <p:pic>
        <p:nvPicPr>
          <p:cNvPr id="5" name="Picture 4"/>
          <p:cNvPicPr/>
          <p:nvPr/>
        </p:nvPicPr>
        <p:blipFill>
          <a:blip r:embed="rId2"/>
          <a:srcRect/>
          <a:stretch>
            <a:fillRect/>
          </a:stretch>
        </p:blipFill>
        <p:spPr bwMode="auto">
          <a:xfrm>
            <a:off x="199698" y="872359"/>
            <a:ext cx="3069020" cy="38362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61" y="614372"/>
            <a:ext cx="7505700" cy="954600"/>
          </a:xfrm>
        </p:spPr>
        <p:txBody>
          <a:bodyPr/>
          <a:lstStyle/>
          <a:p>
            <a:r>
              <a:rPr lang="en-US" dirty="0" smtClean="0"/>
              <a:t>AO* Search</a:t>
            </a:r>
            <a:endParaRPr lang="en-IN" dirty="0"/>
          </a:p>
        </p:txBody>
      </p:sp>
      <p:sp>
        <p:nvSpPr>
          <p:cNvPr id="3" name="Text Placeholder 2"/>
          <p:cNvSpPr>
            <a:spLocks noGrp="1"/>
          </p:cNvSpPr>
          <p:nvPr>
            <p:ph type="body" idx="1"/>
          </p:nvPr>
        </p:nvSpPr>
        <p:spPr>
          <a:xfrm>
            <a:off x="819150" y="1387366"/>
            <a:ext cx="7505700" cy="3282587"/>
          </a:xfrm>
        </p:spPr>
        <p:txBody>
          <a:bodyPr/>
          <a:lstStyle/>
          <a:p>
            <a:pPr lvl="0" algn="just"/>
            <a:r>
              <a:rPr lang="en-IN" sz="1200" dirty="0" smtClean="0">
                <a:latin typeface="Verdana" pitchFamily="34" charset="0"/>
                <a:ea typeface="Verdana" pitchFamily="34" charset="0"/>
                <a:cs typeface="Verdana" pitchFamily="34" charset="0"/>
              </a:rPr>
              <a:t>The solution is guaranteed in both algorithm.</a:t>
            </a:r>
          </a:p>
          <a:p>
            <a:pPr lvl="0" algn="just"/>
            <a:r>
              <a:rPr lang="en-IN" sz="1200" dirty="0" smtClean="0">
                <a:latin typeface="Verdana" pitchFamily="34" charset="0"/>
                <a:ea typeface="Verdana" pitchFamily="34" charset="0"/>
                <a:cs typeface="Verdana" pitchFamily="34" charset="0"/>
              </a:rPr>
              <a:t>A*  always gives an </a:t>
            </a:r>
            <a:r>
              <a:rPr lang="en-IN" sz="1200" b="1" dirty="0" smtClean="0">
                <a:latin typeface="Verdana" pitchFamily="34" charset="0"/>
                <a:ea typeface="Verdana" pitchFamily="34" charset="0"/>
                <a:cs typeface="Verdana" pitchFamily="34" charset="0"/>
              </a:rPr>
              <a:t>optimal solution</a:t>
            </a:r>
            <a:r>
              <a:rPr lang="en-IN" sz="1200" dirty="0" smtClean="0">
                <a:latin typeface="Verdana" pitchFamily="34" charset="0"/>
                <a:ea typeface="Verdana" pitchFamily="34" charset="0"/>
                <a:cs typeface="Verdana" pitchFamily="34" charset="0"/>
              </a:rPr>
              <a:t> (shortest path with low cost). But It is </a:t>
            </a:r>
            <a:r>
              <a:rPr lang="en-IN" sz="1200" b="1" dirty="0" smtClean="0">
                <a:latin typeface="Verdana" pitchFamily="34" charset="0"/>
                <a:ea typeface="Verdana" pitchFamily="34" charset="0"/>
                <a:cs typeface="Verdana" pitchFamily="34" charset="0"/>
              </a:rPr>
              <a:t>not guaranteed </a:t>
            </a:r>
            <a:r>
              <a:rPr lang="en-IN" sz="1200" dirty="0" smtClean="0">
                <a:latin typeface="Verdana" pitchFamily="34" charset="0"/>
                <a:ea typeface="Verdana" pitchFamily="34" charset="0"/>
                <a:cs typeface="Verdana" pitchFamily="34" charset="0"/>
              </a:rPr>
              <a:t>to that</a:t>
            </a:r>
            <a:r>
              <a:rPr lang="en-IN" sz="1200" b="1" dirty="0" smtClean="0">
                <a:latin typeface="Verdana" pitchFamily="34" charset="0"/>
                <a:ea typeface="Verdana" pitchFamily="34" charset="0"/>
                <a:cs typeface="Verdana" pitchFamily="34" charset="0"/>
              </a:rPr>
              <a:t> AO* </a:t>
            </a:r>
            <a:r>
              <a:rPr lang="en-IN" sz="1200" dirty="0" smtClean="0">
                <a:latin typeface="Verdana" pitchFamily="34" charset="0"/>
                <a:ea typeface="Verdana" pitchFamily="34" charset="0"/>
                <a:cs typeface="Verdana" pitchFamily="34" charset="0"/>
              </a:rPr>
              <a:t> always provide </a:t>
            </a:r>
            <a:r>
              <a:rPr lang="en-IN" sz="1200" b="1" dirty="0" smtClean="0">
                <a:latin typeface="Verdana" pitchFamily="34" charset="0"/>
                <a:ea typeface="Verdana" pitchFamily="34" charset="0"/>
                <a:cs typeface="Verdana" pitchFamily="34" charset="0"/>
              </a:rPr>
              <a:t>an optimal solutions</a:t>
            </a:r>
            <a:r>
              <a:rPr lang="en-IN" sz="1200" dirty="0" smtClean="0">
                <a:latin typeface="Verdana" pitchFamily="34" charset="0"/>
                <a:ea typeface="Verdana" pitchFamily="34" charset="0"/>
                <a:cs typeface="Verdana" pitchFamily="34" charset="0"/>
              </a:rPr>
              <a:t>.</a:t>
            </a:r>
          </a:p>
          <a:p>
            <a:pPr lvl="0" algn="just"/>
            <a:r>
              <a:rPr lang="en-US" sz="1200" dirty="0" smtClean="0">
                <a:latin typeface="Verdana" pitchFamily="34" charset="0"/>
                <a:ea typeface="Verdana" pitchFamily="34" charset="0"/>
                <a:cs typeface="Verdana" pitchFamily="34" charset="0"/>
              </a:rPr>
              <a:t>A* is used to find single solution whereas AO* is used to find more than one solution by </a:t>
            </a:r>
            <a:r>
              <a:rPr lang="en-US" sz="1200" dirty="0" err="1" smtClean="0">
                <a:latin typeface="Verdana" pitchFamily="34" charset="0"/>
                <a:ea typeface="Verdana" pitchFamily="34" charset="0"/>
                <a:cs typeface="Verdana" pitchFamily="34" charset="0"/>
              </a:rPr>
              <a:t>ANDing</a:t>
            </a:r>
            <a:r>
              <a:rPr lang="en-US" sz="1200" dirty="0" smtClean="0">
                <a:latin typeface="Verdana" pitchFamily="34" charset="0"/>
                <a:ea typeface="Verdana" pitchFamily="34" charset="0"/>
                <a:cs typeface="Verdana" pitchFamily="34" charset="0"/>
              </a:rPr>
              <a:t> more than one branch.</a:t>
            </a:r>
          </a:p>
          <a:p>
            <a:pPr lvl="0" algn="just"/>
            <a:endParaRPr lang="en-US" sz="1200" dirty="0" smtClean="0">
              <a:latin typeface="Verdana" pitchFamily="34" charset="0"/>
              <a:ea typeface="Verdana" pitchFamily="34" charset="0"/>
              <a:cs typeface="Verdana" pitchFamily="34" charset="0"/>
            </a:endParaRPr>
          </a:p>
          <a:p>
            <a:pPr lvl="0" algn="just"/>
            <a:endParaRPr lang="en-IN" sz="1200" dirty="0" smtClean="0">
              <a:latin typeface="Verdana" pitchFamily="34" charset="0"/>
              <a:ea typeface="Verdana" pitchFamily="34" charset="0"/>
              <a:cs typeface="Verdana" pitchFamily="34" charset="0"/>
            </a:endParaRPr>
          </a:p>
          <a:p>
            <a:pPr algn="just"/>
            <a:endParaRPr lang="en-IN" sz="1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620" y="267532"/>
            <a:ext cx="7505700" cy="954600"/>
          </a:xfrm>
        </p:spPr>
        <p:txBody>
          <a:bodyPr/>
          <a:lstStyle/>
          <a:p>
            <a:r>
              <a:rPr lang="en-US" dirty="0" smtClean="0"/>
              <a:t>AO* Search</a:t>
            </a:r>
            <a:endParaRPr lang="en-IN" dirty="0"/>
          </a:p>
        </p:txBody>
      </p:sp>
      <p:sp>
        <p:nvSpPr>
          <p:cNvPr id="3" name="Text Placeholder 2"/>
          <p:cNvSpPr>
            <a:spLocks noGrp="1"/>
          </p:cNvSpPr>
          <p:nvPr>
            <p:ph type="body" idx="1"/>
          </p:nvPr>
        </p:nvSpPr>
        <p:spPr>
          <a:xfrm>
            <a:off x="546539" y="1292773"/>
            <a:ext cx="7872904" cy="3377180"/>
          </a:xfrm>
        </p:spPr>
        <p:txBody>
          <a:bodyPr/>
          <a:lstStyle/>
          <a:p>
            <a:pPr lvl="0" algn="just"/>
            <a:endParaRPr lang="en-US" sz="1200" b="1" dirty="0" smtClean="0">
              <a:solidFill>
                <a:schemeClr val="accent6">
                  <a:lumMod val="75000"/>
                </a:schemeClr>
              </a:solidFill>
              <a:latin typeface="Verdana" pitchFamily="34" charset="0"/>
              <a:ea typeface="Verdana" pitchFamily="34" charset="0"/>
              <a:cs typeface="Verdana" pitchFamily="34" charset="0"/>
            </a:endParaRPr>
          </a:p>
          <a:p>
            <a:pPr lvl="0" algn="just"/>
            <a:r>
              <a:rPr lang="en-US" sz="1200" b="1" dirty="0" smtClean="0">
                <a:solidFill>
                  <a:schemeClr val="accent6">
                    <a:lumMod val="75000"/>
                  </a:schemeClr>
                </a:solidFill>
                <a:latin typeface="Verdana" pitchFamily="34" charset="0"/>
                <a:ea typeface="Verdana" pitchFamily="34" charset="0"/>
                <a:cs typeface="Verdana" pitchFamily="34" charset="0"/>
              </a:rPr>
              <a:t>Solve this using AO* algorithm.</a:t>
            </a:r>
          </a:p>
        </p:txBody>
      </p:sp>
      <p:sp>
        <p:nvSpPr>
          <p:cNvPr id="6" name="TextBox 5"/>
          <p:cNvSpPr txBox="1"/>
          <p:nvPr/>
        </p:nvSpPr>
        <p:spPr>
          <a:xfrm>
            <a:off x="4561488" y="1912883"/>
            <a:ext cx="4004442" cy="2308324"/>
          </a:xfrm>
          <a:prstGeom prst="rect">
            <a:avLst/>
          </a:prstGeom>
          <a:noFill/>
        </p:spPr>
        <p:txBody>
          <a:bodyPr wrap="square" rtlCol="0">
            <a:spAutoFit/>
          </a:bodyPr>
          <a:lstStyle/>
          <a:p>
            <a:pPr lvl="0" algn="just"/>
            <a:r>
              <a:rPr lang="en-US" sz="1200" b="1" dirty="0" smtClean="0">
                <a:solidFill>
                  <a:schemeClr val="accent6">
                    <a:lumMod val="75000"/>
                  </a:schemeClr>
                </a:solidFill>
                <a:latin typeface="Verdana" pitchFamily="34" charset="0"/>
                <a:ea typeface="Verdana" pitchFamily="34" charset="0"/>
                <a:cs typeface="Verdana" pitchFamily="34" charset="0"/>
              </a:rPr>
              <a:t>f(A-B-C)  AND f(A-C-D)</a:t>
            </a:r>
          </a:p>
          <a:p>
            <a:pPr lvl="0" algn="just"/>
            <a:endParaRPr lang="en-IN" sz="1200" dirty="0" smtClean="0">
              <a:solidFill>
                <a:schemeClr val="accent6">
                  <a:lumMod val="75000"/>
                </a:schemeClr>
              </a:solidFill>
              <a:latin typeface="Verdana" pitchFamily="34" charset="0"/>
              <a:ea typeface="Verdana" pitchFamily="34" charset="0"/>
              <a:cs typeface="Verdana" pitchFamily="34" charset="0"/>
            </a:endParaRPr>
          </a:p>
          <a:p>
            <a:pPr lvl="0" algn="just"/>
            <a:r>
              <a:rPr lang="en-US" sz="1200" b="1" dirty="0" smtClean="0">
                <a:solidFill>
                  <a:schemeClr val="accent6">
                    <a:lumMod val="75000"/>
                  </a:schemeClr>
                </a:solidFill>
                <a:latin typeface="Verdana" pitchFamily="34" charset="0"/>
                <a:ea typeface="Verdana" pitchFamily="34" charset="0"/>
                <a:cs typeface="Verdana" pitchFamily="34" charset="0"/>
              </a:rPr>
              <a:t>PATH 1: </a:t>
            </a:r>
            <a:endParaRPr lang="en-IN" sz="1200" dirty="0" smtClean="0">
              <a:solidFill>
                <a:schemeClr val="accent6">
                  <a:lumMod val="75000"/>
                </a:schemeClr>
              </a:solidFill>
              <a:latin typeface="Verdana" pitchFamily="34" charset="0"/>
              <a:ea typeface="Verdana" pitchFamily="34" charset="0"/>
              <a:cs typeface="Verdana" pitchFamily="34" charset="0"/>
            </a:endParaRPr>
          </a:p>
          <a:p>
            <a:pPr algn="just"/>
            <a:r>
              <a:rPr lang="en-US" sz="1200" b="1" dirty="0" smtClean="0">
                <a:solidFill>
                  <a:schemeClr val="accent6">
                    <a:lumMod val="75000"/>
                  </a:schemeClr>
                </a:solidFill>
                <a:latin typeface="Verdana" pitchFamily="34" charset="0"/>
                <a:ea typeface="Verdana" pitchFamily="34" charset="0"/>
                <a:cs typeface="Verdana" pitchFamily="34" charset="0"/>
              </a:rPr>
              <a:t>f(A-B-C) = 1+1+3+4 = 9 </a:t>
            </a:r>
            <a:endParaRPr lang="en-IN" sz="1200" dirty="0" smtClean="0">
              <a:solidFill>
                <a:schemeClr val="accent6">
                  <a:lumMod val="75000"/>
                </a:schemeClr>
              </a:solidFill>
              <a:latin typeface="Verdana" pitchFamily="34" charset="0"/>
              <a:ea typeface="Verdana" pitchFamily="34" charset="0"/>
              <a:cs typeface="Verdana" pitchFamily="34" charset="0"/>
            </a:endParaRPr>
          </a:p>
          <a:p>
            <a:pPr algn="just"/>
            <a:r>
              <a:rPr lang="en-US" sz="1200" b="1" dirty="0" smtClean="0">
                <a:solidFill>
                  <a:schemeClr val="accent6">
                    <a:lumMod val="75000"/>
                  </a:schemeClr>
                </a:solidFill>
                <a:latin typeface="Verdana" pitchFamily="34" charset="0"/>
                <a:ea typeface="Verdana" pitchFamily="34" charset="0"/>
                <a:cs typeface="Verdana" pitchFamily="34" charset="0"/>
              </a:rPr>
              <a:t>f(B-E) = 1+5 = 6 	f(B-F) = 1+7 =8</a:t>
            </a:r>
            <a:endParaRPr lang="en-IN" sz="1200" dirty="0" smtClean="0">
              <a:solidFill>
                <a:schemeClr val="accent6">
                  <a:lumMod val="75000"/>
                </a:schemeClr>
              </a:solidFill>
              <a:latin typeface="Verdana" pitchFamily="34" charset="0"/>
              <a:ea typeface="Verdana" pitchFamily="34" charset="0"/>
              <a:cs typeface="Verdana" pitchFamily="34" charset="0"/>
            </a:endParaRPr>
          </a:p>
          <a:p>
            <a:pPr algn="just"/>
            <a:r>
              <a:rPr lang="en-US" sz="1200" b="1" dirty="0" smtClean="0">
                <a:solidFill>
                  <a:schemeClr val="accent6">
                    <a:lumMod val="75000"/>
                  </a:schemeClr>
                </a:solidFill>
                <a:latin typeface="Verdana" pitchFamily="34" charset="0"/>
                <a:ea typeface="Verdana" pitchFamily="34" charset="0"/>
                <a:cs typeface="Verdana" pitchFamily="34" charset="0"/>
              </a:rPr>
              <a:t>f(A-B-C) = 1+ 1+6+4 = 12</a:t>
            </a:r>
            <a:endParaRPr lang="en-IN" sz="1200" dirty="0" smtClean="0">
              <a:solidFill>
                <a:schemeClr val="accent6">
                  <a:lumMod val="75000"/>
                </a:schemeClr>
              </a:solidFill>
              <a:latin typeface="Verdana" pitchFamily="34" charset="0"/>
              <a:ea typeface="Verdana" pitchFamily="34" charset="0"/>
              <a:cs typeface="Verdana" pitchFamily="34" charset="0"/>
            </a:endParaRPr>
          </a:p>
          <a:p>
            <a:pPr algn="just"/>
            <a:r>
              <a:rPr lang="en-US" sz="1200" b="1" dirty="0" smtClean="0">
                <a:solidFill>
                  <a:schemeClr val="accent6">
                    <a:lumMod val="75000"/>
                  </a:schemeClr>
                </a:solidFill>
                <a:latin typeface="Verdana" pitchFamily="34" charset="0"/>
                <a:ea typeface="Verdana" pitchFamily="34" charset="0"/>
                <a:cs typeface="Verdana" pitchFamily="34" charset="0"/>
              </a:rPr>
              <a:t>		</a:t>
            </a:r>
            <a:endParaRPr lang="en-IN" sz="1200" dirty="0" smtClean="0">
              <a:solidFill>
                <a:schemeClr val="accent6">
                  <a:lumMod val="75000"/>
                </a:schemeClr>
              </a:solidFill>
              <a:latin typeface="Verdana" pitchFamily="34" charset="0"/>
              <a:ea typeface="Verdana" pitchFamily="34" charset="0"/>
              <a:cs typeface="Verdana" pitchFamily="34" charset="0"/>
            </a:endParaRPr>
          </a:p>
          <a:p>
            <a:pPr lvl="0" algn="just"/>
            <a:r>
              <a:rPr lang="en-US" sz="1200" b="1" dirty="0" smtClean="0">
                <a:solidFill>
                  <a:schemeClr val="accent6">
                    <a:lumMod val="75000"/>
                  </a:schemeClr>
                </a:solidFill>
                <a:latin typeface="Verdana" pitchFamily="34" charset="0"/>
                <a:ea typeface="Verdana" pitchFamily="34" charset="0"/>
                <a:cs typeface="Verdana" pitchFamily="34" charset="0"/>
              </a:rPr>
              <a:t>PATH 2:</a:t>
            </a:r>
            <a:endParaRPr lang="en-IN" sz="1200" dirty="0" smtClean="0">
              <a:solidFill>
                <a:schemeClr val="accent6">
                  <a:lumMod val="75000"/>
                </a:schemeClr>
              </a:solidFill>
              <a:latin typeface="Verdana" pitchFamily="34" charset="0"/>
              <a:ea typeface="Verdana" pitchFamily="34" charset="0"/>
              <a:cs typeface="Verdana" pitchFamily="34" charset="0"/>
            </a:endParaRPr>
          </a:p>
          <a:p>
            <a:pPr algn="just"/>
            <a:r>
              <a:rPr lang="en-US" sz="1200" b="1" dirty="0" smtClean="0">
                <a:solidFill>
                  <a:schemeClr val="accent6">
                    <a:lumMod val="75000"/>
                  </a:schemeClr>
                </a:solidFill>
                <a:latin typeface="Verdana" pitchFamily="34" charset="0"/>
                <a:ea typeface="Verdana" pitchFamily="34" charset="0"/>
                <a:cs typeface="Verdana" pitchFamily="34" charset="0"/>
              </a:rPr>
              <a:t>f(A-C-D) = 1+1+4+5 = 11</a:t>
            </a:r>
            <a:endParaRPr lang="en-IN" sz="1200" dirty="0" smtClean="0">
              <a:solidFill>
                <a:schemeClr val="accent6">
                  <a:lumMod val="75000"/>
                </a:schemeClr>
              </a:solidFill>
              <a:latin typeface="Verdana" pitchFamily="34" charset="0"/>
              <a:ea typeface="Verdana" pitchFamily="34" charset="0"/>
              <a:cs typeface="Verdana" pitchFamily="34" charset="0"/>
            </a:endParaRPr>
          </a:p>
          <a:p>
            <a:pPr algn="just"/>
            <a:r>
              <a:rPr lang="en-US" sz="1200" b="1" dirty="0" smtClean="0">
                <a:solidFill>
                  <a:schemeClr val="accent6">
                    <a:lumMod val="75000"/>
                  </a:schemeClr>
                </a:solidFill>
                <a:latin typeface="Verdana" pitchFamily="34" charset="0"/>
                <a:ea typeface="Verdana" pitchFamily="34" charset="0"/>
                <a:cs typeface="Verdana" pitchFamily="34" charset="0"/>
              </a:rPr>
              <a:t>f(D-G-H) = 1+1+4+4 = 10</a:t>
            </a:r>
            <a:endParaRPr lang="en-IN" sz="1200" dirty="0" smtClean="0">
              <a:solidFill>
                <a:schemeClr val="accent6">
                  <a:lumMod val="75000"/>
                </a:schemeClr>
              </a:solidFill>
              <a:latin typeface="Verdana" pitchFamily="34" charset="0"/>
              <a:ea typeface="Verdana" pitchFamily="34" charset="0"/>
              <a:cs typeface="Verdana" pitchFamily="34" charset="0"/>
            </a:endParaRPr>
          </a:p>
          <a:p>
            <a:pPr algn="just"/>
            <a:r>
              <a:rPr lang="en-US" sz="1200" b="1" dirty="0" smtClean="0">
                <a:solidFill>
                  <a:schemeClr val="accent6">
                    <a:lumMod val="75000"/>
                  </a:schemeClr>
                </a:solidFill>
                <a:latin typeface="Verdana" pitchFamily="34" charset="0"/>
                <a:ea typeface="Verdana" pitchFamily="34" charset="0"/>
                <a:cs typeface="Verdana" pitchFamily="34" charset="0"/>
              </a:rPr>
              <a:t>f(A-C-D) = 1+1+4+10 =16 </a:t>
            </a:r>
            <a:endParaRPr lang="en-IN" sz="1200" dirty="0" smtClean="0">
              <a:solidFill>
                <a:schemeClr val="accent6">
                  <a:lumMod val="75000"/>
                </a:schemeClr>
              </a:solidFill>
              <a:latin typeface="Verdana" pitchFamily="34" charset="0"/>
              <a:ea typeface="Verdana" pitchFamily="34" charset="0"/>
              <a:cs typeface="Verdana" pitchFamily="34" charset="0"/>
            </a:endParaRPr>
          </a:p>
          <a:p>
            <a:pPr algn="just"/>
            <a:endParaRPr lang="en-IN" sz="1200" dirty="0">
              <a:solidFill>
                <a:schemeClr val="accent6">
                  <a:lumMod val="60000"/>
                  <a:lumOff val="40000"/>
                </a:schemeClr>
              </a:solidFill>
              <a:latin typeface="Verdana" pitchFamily="34" charset="0"/>
              <a:ea typeface="Verdana" pitchFamily="34" charset="0"/>
              <a:cs typeface="Verdana" pitchFamily="34" charset="0"/>
            </a:endParaRPr>
          </a:p>
        </p:txBody>
      </p:sp>
      <p:pic>
        <p:nvPicPr>
          <p:cNvPr id="7" name="Picture 6"/>
          <p:cNvPicPr/>
          <p:nvPr/>
        </p:nvPicPr>
        <p:blipFill>
          <a:blip r:embed="rId2" cstate="print"/>
          <a:srcRect/>
          <a:stretch>
            <a:fillRect/>
          </a:stretch>
        </p:blipFill>
        <p:spPr bwMode="auto">
          <a:xfrm>
            <a:off x="1092518" y="1890226"/>
            <a:ext cx="2932944" cy="26922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640" y="509269"/>
            <a:ext cx="7505700" cy="954600"/>
          </a:xfrm>
        </p:spPr>
        <p:txBody>
          <a:bodyPr/>
          <a:lstStyle/>
          <a:p>
            <a:r>
              <a:rPr lang="en-US" dirty="0" smtClean="0"/>
              <a:t>Generate-and-Test</a:t>
            </a:r>
            <a:endParaRPr lang="en-IN" dirty="0"/>
          </a:p>
        </p:txBody>
      </p:sp>
      <p:sp>
        <p:nvSpPr>
          <p:cNvPr id="3" name="Text Placeholder 2"/>
          <p:cNvSpPr>
            <a:spLocks noGrp="1"/>
          </p:cNvSpPr>
          <p:nvPr>
            <p:ph type="body" idx="1"/>
          </p:nvPr>
        </p:nvSpPr>
        <p:spPr>
          <a:xfrm>
            <a:off x="819150" y="1376856"/>
            <a:ext cx="7505700" cy="3426372"/>
          </a:xfrm>
        </p:spPr>
        <p:txBody>
          <a:bodyPr/>
          <a:lstStyle/>
          <a:p>
            <a:pPr algn="just"/>
            <a:r>
              <a:rPr lang="en-IN" sz="1200" dirty="0" smtClean="0">
                <a:latin typeface="Verdana" pitchFamily="34" charset="0"/>
                <a:ea typeface="Verdana" pitchFamily="34" charset="0"/>
                <a:cs typeface="Verdana" pitchFamily="34" charset="0"/>
              </a:rPr>
              <a:t>If the </a:t>
            </a:r>
            <a:r>
              <a:rPr lang="en-IN" sz="1200" b="1" dirty="0" smtClean="0">
                <a:latin typeface="Verdana" pitchFamily="34" charset="0"/>
                <a:ea typeface="Verdana" pitchFamily="34" charset="0"/>
                <a:cs typeface="Verdana" pitchFamily="34" charset="0"/>
              </a:rPr>
              <a:t>generation</a:t>
            </a:r>
            <a:r>
              <a:rPr lang="en-IN" sz="1200" dirty="0" smtClean="0">
                <a:latin typeface="Verdana" pitchFamily="34" charset="0"/>
                <a:ea typeface="Verdana" pitchFamily="34" charset="0"/>
                <a:cs typeface="Verdana" pitchFamily="34" charset="0"/>
              </a:rPr>
              <a:t> of possible </a:t>
            </a:r>
            <a:r>
              <a:rPr lang="en-IN" sz="1200" b="1" dirty="0" smtClean="0">
                <a:latin typeface="Verdana" pitchFamily="34" charset="0"/>
                <a:ea typeface="Verdana" pitchFamily="34" charset="0"/>
                <a:cs typeface="Verdana" pitchFamily="34" charset="0"/>
              </a:rPr>
              <a:t>solution</a:t>
            </a:r>
            <a:r>
              <a:rPr lang="en-IN" sz="1200" dirty="0" smtClean="0">
                <a:latin typeface="Verdana" pitchFamily="34" charset="0"/>
                <a:ea typeface="Verdana" pitchFamily="34" charset="0"/>
                <a:cs typeface="Verdana" pitchFamily="34" charset="0"/>
              </a:rPr>
              <a:t> is done </a:t>
            </a:r>
            <a:r>
              <a:rPr lang="en-IN" sz="1200" b="1" dirty="0" smtClean="0">
                <a:latin typeface="Verdana" pitchFamily="34" charset="0"/>
                <a:ea typeface="Verdana" pitchFamily="34" charset="0"/>
                <a:cs typeface="Verdana" pitchFamily="34" charset="0"/>
              </a:rPr>
              <a:t>systematically</a:t>
            </a:r>
            <a:r>
              <a:rPr lang="en-IN" sz="1200" dirty="0" smtClean="0">
                <a:latin typeface="Verdana" pitchFamily="34" charset="0"/>
                <a:ea typeface="Verdana" pitchFamily="34" charset="0"/>
                <a:cs typeface="Verdana" pitchFamily="34" charset="0"/>
              </a:rPr>
              <a:t> then this procedure will </a:t>
            </a:r>
            <a:r>
              <a:rPr lang="en-IN" sz="1200" b="1" dirty="0" smtClean="0">
                <a:latin typeface="Verdana" pitchFamily="34" charset="0"/>
                <a:ea typeface="Verdana" pitchFamily="34" charset="0"/>
                <a:cs typeface="Verdana" pitchFamily="34" charset="0"/>
              </a:rPr>
              <a:t>find a solution </a:t>
            </a:r>
            <a:r>
              <a:rPr lang="en-IN" sz="1200" dirty="0" smtClean="0">
                <a:latin typeface="Verdana" pitchFamily="34" charset="0"/>
                <a:ea typeface="Verdana" pitchFamily="34" charset="0"/>
                <a:cs typeface="Verdana" pitchFamily="34" charset="0"/>
              </a:rPr>
              <a:t>eventually, if one exist. Unfortunately if the </a:t>
            </a:r>
            <a:r>
              <a:rPr lang="en-IN" sz="1200" b="1" dirty="0" smtClean="0">
                <a:latin typeface="Verdana" pitchFamily="34" charset="0"/>
                <a:ea typeface="Verdana" pitchFamily="34" charset="0"/>
                <a:cs typeface="Verdana" pitchFamily="34" charset="0"/>
              </a:rPr>
              <a:t>problem space is very large</a:t>
            </a:r>
            <a:r>
              <a:rPr lang="en-IN" sz="1200" dirty="0" smtClean="0">
                <a:latin typeface="Verdana" pitchFamily="34" charset="0"/>
                <a:ea typeface="Verdana" pitchFamily="34" charset="0"/>
                <a:cs typeface="Verdana" pitchFamily="34" charset="0"/>
              </a:rPr>
              <a:t>, “eventually” maybe a very </a:t>
            </a:r>
            <a:r>
              <a:rPr lang="en-IN" sz="1200" b="1" dirty="0" smtClean="0">
                <a:latin typeface="Verdana" pitchFamily="34" charset="0"/>
                <a:ea typeface="Verdana" pitchFamily="34" charset="0"/>
                <a:cs typeface="Verdana" pitchFamily="34" charset="0"/>
              </a:rPr>
              <a:t>long time</a:t>
            </a:r>
            <a:r>
              <a:rPr lang="en-IN" sz="1200" dirty="0" smtClean="0">
                <a:latin typeface="Verdana" pitchFamily="34" charset="0"/>
                <a:ea typeface="Verdana" pitchFamily="34" charset="0"/>
                <a:cs typeface="Verdana" pitchFamily="34" charset="0"/>
              </a:rPr>
              <a:t>.</a:t>
            </a:r>
          </a:p>
          <a:p>
            <a:pPr algn="just"/>
            <a:endParaRPr lang="en-IN" sz="1200" dirty="0" smtClean="0">
              <a:latin typeface="Verdana" pitchFamily="34" charset="0"/>
              <a:ea typeface="Verdana" pitchFamily="34" charset="0"/>
              <a:cs typeface="Verdana" pitchFamily="34" charset="0"/>
            </a:endParaRPr>
          </a:p>
          <a:p>
            <a:pPr lvl="0" algn="just"/>
            <a:r>
              <a:rPr lang="en-IN" sz="1200" dirty="0" smtClean="0">
                <a:latin typeface="Verdana" pitchFamily="34" charset="0"/>
                <a:ea typeface="Verdana" pitchFamily="34" charset="0"/>
                <a:cs typeface="Verdana" pitchFamily="34" charset="0"/>
              </a:rPr>
              <a:t>It is a </a:t>
            </a:r>
            <a:r>
              <a:rPr lang="en-IN" sz="1200" b="1" dirty="0" smtClean="0">
                <a:latin typeface="Verdana" pitchFamily="34" charset="0"/>
                <a:ea typeface="Verdana" pitchFamily="34" charset="0"/>
                <a:cs typeface="Verdana" pitchFamily="34" charset="0"/>
              </a:rPr>
              <a:t>depth first search procedure </a:t>
            </a:r>
            <a:r>
              <a:rPr lang="en-IN" sz="1200" dirty="0" smtClean="0">
                <a:latin typeface="Verdana" pitchFamily="34" charset="0"/>
                <a:ea typeface="Verdana" pitchFamily="34" charset="0"/>
                <a:cs typeface="Verdana" pitchFamily="34" charset="0"/>
              </a:rPr>
              <a:t>since </a:t>
            </a:r>
            <a:r>
              <a:rPr lang="en-IN" sz="1200" b="1" dirty="0" smtClean="0">
                <a:latin typeface="Verdana" pitchFamily="34" charset="0"/>
                <a:ea typeface="Verdana" pitchFamily="34" charset="0"/>
                <a:cs typeface="Verdana" pitchFamily="34" charset="0"/>
              </a:rPr>
              <a:t>complete solutions </a:t>
            </a:r>
            <a:r>
              <a:rPr lang="en-IN" sz="1200" dirty="0" smtClean="0">
                <a:latin typeface="Verdana" pitchFamily="34" charset="0"/>
                <a:ea typeface="Verdana" pitchFamily="34" charset="0"/>
                <a:cs typeface="Verdana" pitchFamily="34" charset="0"/>
              </a:rPr>
              <a:t>must be generated before they can be tested.</a:t>
            </a:r>
          </a:p>
          <a:p>
            <a:pPr lvl="0" algn="just"/>
            <a:endParaRPr lang="en-IN" sz="1200" dirty="0" smtClean="0">
              <a:latin typeface="Verdana" pitchFamily="34" charset="0"/>
              <a:ea typeface="Verdana" pitchFamily="34" charset="0"/>
              <a:cs typeface="Verdana" pitchFamily="34" charset="0"/>
            </a:endParaRPr>
          </a:p>
          <a:p>
            <a:pPr lvl="0" algn="just"/>
            <a:r>
              <a:rPr lang="en-IN" sz="1200" dirty="0" smtClean="0">
                <a:latin typeface="Verdana" pitchFamily="34" charset="0"/>
                <a:ea typeface="Verdana" pitchFamily="34" charset="0"/>
                <a:cs typeface="Verdana" pitchFamily="34" charset="0"/>
              </a:rPr>
              <a:t>The most </a:t>
            </a:r>
            <a:r>
              <a:rPr lang="en-IN" sz="1200" b="1" dirty="0" smtClean="0">
                <a:latin typeface="Verdana" pitchFamily="34" charset="0"/>
                <a:ea typeface="Verdana" pitchFamily="34" charset="0"/>
                <a:cs typeface="Verdana" pitchFamily="34" charset="0"/>
              </a:rPr>
              <a:t>straightforward </a:t>
            </a:r>
            <a:r>
              <a:rPr lang="en-IN" sz="1200" dirty="0" smtClean="0">
                <a:latin typeface="Verdana" pitchFamily="34" charset="0"/>
                <a:ea typeface="Verdana" pitchFamily="34" charset="0"/>
                <a:cs typeface="Verdana" pitchFamily="34" charset="0"/>
              </a:rPr>
              <a:t>way to implement systematic generate and test is a </a:t>
            </a:r>
            <a:r>
              <a:rPr lang="en-IN" sz="1200" b="1" dirty="0" smtClean="0">
                <a:latin typeface="Verdana" pitchFamily="34" charset="0"/>
                <a:ea typeface="Verdana" pitchFamily="34" charset="0"/>
                <a:cs typeface="Verdana" pitchFamily="34" charset="0"/>
              </a:rPr>
              <a:t>depth first search tree with backtracking. </a:t>
            </a:r>
          </a:p>
          <a:p>
            <a:pPr lvl="0" algn="just"/>
            <a:endParaRPr lang="en-IN" sz="1200" b="1"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Generate and test can also operate by generating solution randomly but then there is </a:t>
            </a:r>
            <a:r>
              <a:rPr lang="en-IN" sz="1200" b="1" dirty="0" smtClean="0">
                <a:latin typeface="Verdana" pitchFamily="34" charset="0"/>
                <a:ea typeface="Verdana" pitchFamily="34" charset="0"/>
                <a:cs typeface="Verdana" pitchFamily="34" charset="0"/>
              </a:rPr>
              <a:t>no </a:t>
            </a:r>
            <a:r>
              <a:rPr lang="en-IN" sz="1200" dirty="0" smtClean="0">
                <a:latin typeface="Verdana" pitchFamily="34" charset="0"/>
                <a:ea typeface="Verdana" pitchFamily="34" charset="0"/>
                <a:cs typeface="Verdana" pitchFamily="34" charset="0"/>
              </a:rPr>
              <a:t>guarantee</a:t>
            </a:r>
            <a:r>
              <a:rPr lang="en-IN" sz="1200" b="1" dirty="0" smtClean="0">
                <a:latin typeface="Verdana" pitchFamily="34" charset="0"/>
                <a:ea typeface="Verdana" pitchFamily="34" charset="0"/>
                <a:cs typeface="Verdana" pitchFamily="34" charset="0"/>
              </a:rPr>
              <a:t> </a:t>
            </a:r>
            <a:r>
              <a:rPr lang="en-IN" sz="1200" dirty="0" smtClean="0">
                <a:latin typeface="Verdana" pitchFamily="34" charset="0"/>
                <a:ea typeface="Verdana" pitchFamily="34" charset="0"/>
                <a:cs typeface="Verdana" pitchFamily="34" charset="0"/>
              </a:rPr>
              <a:t>that a solution will ever be found.</a:t>
            </a:r>
          </a:p>
          <a:p>
            <a:pPr lvl="0" algn="just"/>
            <a:endParaRPr lang="en-IN" sz="1200" b="1" dirty="0" smtClean="0">
              <a:latin typeface="Verdana" pitchFamily="34" charset="0"/>
              <a:ea typeface="Verdana" pitchFamily="34" charset="0"/>
              <a:cs typeface="Verdana" pitchFamily="34" charset="0"/>
            </a:endParaRPr>
          </a:p>
          <a:p>
            <a:pPr lvl="0" algn="just"/>
            <a:endParaRPr lang="en-IN" sz="1200" dirty="0" smtClean="0">
              <a:latin typeface="Verdana" pitchFamily="34" charset="0"/>
              <a:ea typeface="Verdana" pitchFamily="34" charset="0"/>
              <a:cs typeface="Verdana" pitchFamily="34" charset="0"/>
            </a:endParaRPr>
          </a:p>
          <a:p>
            <a:pPr algn="just"/>
            <a:endParaRPr lang="en-IN" sz="1200" dirty="0">
              <a:latin typeface="Verdana" pitchFamily="34" charset="0"/>
              <a:ea typeface="Verdana" pitchFamily="34" charset="0"/>
              <a:cs typeface="Verdana"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551310"/>
            <a:ext cx="7505700" cy="954600"/>
          </a:xfrm>
        </p:spPr>
        <p:txBody>
          <a:bodyPr/>
          <a:lstStyle/>
          <a:p>
            <a:r>
              <a:rPr lang="en-US" dirty="0" smtClean="0"/>
              <a:t>Generate-and-Test</a:t>
            </a:r>
            <a:endParaRPr lang="en-IN" dirty="0"/>
          </a:p>
        </p:txBody>
      </p:sp>
      <p:sp>
        <p:nvSpPr>
          <p:cNvPr id="3" name="Text Placeholder 2"/>
          <p:cNvSpPr>
            <a:spLocks noGrp="1"/>
          </p:cNvSpPr>
          <p:nvPr>
            <p:ph type="body" idx="1"/>
          </p:nvPr>
        </p:nvSpPr>
        <p:spPr>
          <a:xfrm>
            <a:off x="787619" y="1282262"/>
            <a:ext cx="7505700" cy="2725539"/>
          </a:xfrm>
        </p:spPr>
        <p:txBody>
          <a:bodyPr/>
          <a:lstStyle/>
          <a:p>
            <a:pPr marL="488950" indent="-342900"/>
            <a:r>
              <a:rPr lang="en-US" sz="1200" b="1" dirty="0" smtClean="0">
                <a:latin typeface="Verdana" pitchFamily="34" charset="0"/>
                <a:ea typeface="Verdana" pitchFamily="34" charset="0"/>
                <a:cs typeface="Verdana" pitchFamily="34" charset="0"/>
              </a:rPr>
              <a:t>Algorithm:</a:t>
            </a:r>
          </a:p>
          <a:p>
            <a:pPr marL="488950" indent="-342900"/>
            <a:endParaRPr lang="en-US" sz="1200" b="1" dirty="0" smtClean="0">
              <a:latin typeface="Verdana" pitchFamily="34" charset="0"/>
              <a:ea typeface="Verdana" pitchFamily="34" charset="0"/>
              <a:cs typeface="Verdana" pitchFamily="34" charset="0"/>
            </a:endParaRPr>
          </a:p>
          <a:p>
            <a:pPr marL="488950" indent="-342900" algn="just">
              <a:buFont typeface="+mj-lt"/>
              <a:buAutoNum type="arabicPeriod"/>
            </a:pPr>
            <a:r>
              <a:rPr lang="en-IN" sz="1200" dirty="0" smtClean="0">
                <a:latin typeface="Verdana" pitchFamily="34" charset="0"/>
                <a:ea typeface="Verdana" pitchFamily="34" charset="0"/>
                <a:cs typeface="Verdana" pitchFamily="34" charset="0"/>
              </a:rPr>
              <a:t>Generate a possible solutions. For some problems this means generating a particular point in the problem space. For others it means generating a path from start State</a:t>
            </a:r>
          </a:p>
          <a:p>
            <a:pPr marL="488950" indent="-342900" algn="just">
              <a:buFont typeface="+mj-lt"/>
              <a:buAutoNum type="arabicPeriod"/>
            </a:pPr>
            <a:endParaRPr lang="en-IN" sz="1200" dirty="0" smtClean="0">
              <a:latin typeface="Verdana" pitchFamily="34" charset="0"/>
              <a:ea typeface="Verdana" pitchFamily="34" charset="0"/>
              <a:cs typeface="Verdana" pitchFamily="34" charset="0"/>
            </a:endParaRPr>
          </a:p>
          <a:p>
            <a:pPr marL="488950" indent="-342900" algn="just">
              <a:buFont typeface="+mj-lt"/>
              <a:buAutoNum type="arabicPeriod"/>
            </a:pPr>
            <a:r>
              <a:rPr lang="en-IN" sz="1200" dirty="0" smtClean="0">
                <a:latin typeface="Verdana" pitchFamily="34" charset="0"/>
                <a:ea typeface="Verdana" pitchFamily="34" charset="0"/>
                <a:cs typeface="Verdana" pitchFamily="34" charset="0"/>
              </a:rPr>
              <a:t>Test to see if this is actually a solution by comparing the chosen point or the endpoint of the chosen path to set of acceptable goal states</a:t>
            </a:r>
          </a:p>
          <a:p>
            <a:pPr marL="488950" indent="-342900" algn="just">
              <a:buFont typeface="+mj-lt"/>
              <a:buAutoNum type="arabicPeriod"/>
            </a:pPr>
            <a:endParaRPr lang="en-IN" sz="1200" dirty="0" smtClean="0">
              <a:latin typeface="Verdana" pitchFamily="34" charset="0"/>
              <a:ea typeface="Verdana" pitchFamily="34" charset="0"/>
              <a:cs typeface="Verdana" pitchFamily="34" charset="0"/>
            </a:endParaRPr>
          </a:p>
          <a:p>
            <a:pPr marL="488950" indent="-342900" algn="just">
              <a:buFont typeface="+mj-lt"/>
              <a:buAutoNum type="arabicPeriod"/>
            </a:pPr>
            <a:r>
              <a:rPr lang="en-IN" sz="1200" dirty="0" smtClean="0">
                <a:latin typeface="Verdana" pitchFamily="34" charset="0"/>
                <a:ea typeface="Verdana" pitchFamily="34" charset="0"/>
                <a:cs typeface="Verdana" pitchFamily="34" charset="0"/>
              </a:rPr>
              <a:t>If a solution has been found, quit otherwise, return to step 1</a:t>
            </a:r>
          </a:p>
          <a:p>
            <a:pPr marL="488950" indent="-342900">
              <a:buFont typeface="+mj-lt"/>
              <a:buAutoNum type="arabicPeriod"/>
            </a:pPr>
            <a:endParaRPr lang="en-IN" dirty="0" smtClean="0"/>
          </a:p>
          <a:p>
            <a:r>
              <a:rPr lang="en-US" sz="1200" dirty="0" smtClean="0">
                <a:latin typeface="Verdana" pitchFamily="34" charset="0"/>
                <a:ea typeface="Verdana" pitchFamily="34" charset="0"/>
                <a:cs typeface="Verdana" pitchFamily="34" charset="0"/>
              </a:rPr>
              <a:t>Properties of good generator</a:t>
            </a:r>
          </a:p>
          <a:p>
            <a:pPr lvl="1"/>
            <a:r>
              <a:rPr lang="en-US" dirty="0" smtClean="0">
                <a:latin typeface="Verdana" pitchFamily="34" charset="0"/>
                <a:ea typeface="Verdana" pitchFamily="34" charset="0"/>
                <a:cs typeface="Verdana" pitchFamily="34" charset="0"/>
              </a:rPr>
              <a:t>Complete solutions</a:t>
            </a:r>
          </a:p>
          <a:p>
            <a:pPr lvl="1"/>
            <a:r>
              <a:rPr lang="en-US" dirty="0" smtClean="0">
                <a:latin typeface="Verdana" pitchFamily="34" charset="0"/>
                <a:ea typeface="Verdana" pitchFamily="34" charset="0"/>
                <a:cs typeface="Verdana" pitchFamily="34" charset="0"/>
              </a:rPr>
              <a:t>Non redundant</a:t>
            </a:r>
          </a:p>
          <a:p>
            <a:pPr lvl="1"/>
            <a:r>
              <a:rPr lang="en-US" dirty="0" smtClean="0">
                <a:latin typeface="Verdana" pitchFamily="34" charset="0"/>
                <a:ea typeface="Verdana" pitchFamily="34" charset="0"/>
                <a:cs typeface="Verdana" pitchFamily="34" charset="0"/>
              </a:rPr>
              <a:t>informed</a:t>
            </a:r>
            <a:endParaRPr lang="en-IN" dirty="0">
              <a:latin typeface="Verdana" pitchFamily="34" charset="0"/>
              <a:ea typeface="Verdana" pitchFamily="34" charset="0"/>
              <a:cs typeface="Verdana"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446220"/>
            <a:ext cx="7505700" cy="954600"/>
          </a:xfrm>
        </p:spPr>
        <p:txBody>
          <a:bodyPr/>
          <a:lstStyle/>
          <a:p>
            <a:r>
              <a:rPr lang="en-US" dirty="0" smtClean="0"/>
              <a:t>Examples: Generate-and-Test</a:t>
            </a:r>
            <a:endParaRPr lang="en-IN" dirty="0"/>
          </a:p>
        </p:txBody>
      </p:sp>
      <p:sp>
        <p:nvSpPr>
          <p:cNvPr id="3" name="Text Placeholder 2"/>
          <p:cNvSpPr>
            <a:spLocks noGrp="1"/>
          </p:cNvSpPr>
          <p:nvPr>
            <p:ph type="body" idx="1"/>
          </p:nvPr>
        </p:nvSpPr>
        <p:spPr>
          <a:xfrm>
            <a:off x="819150" y="1276045"/>
            <a:ext cx="3427029" cy="3516672"/>
          </a:xfrm>
        </p:spPr>
        <p:txBody>
          <a:bodyPr/>
          <a:lstStyle/>
          <a:p>
            <a:pPr lvl="0"/>
            <a:r>
              <a:rPr lang="en-US" sz="1200" dirty="0" smtClean="0">
                <a:latin typeface="Verdana" pitchFamily="34" charset="0"/>
                <a:ea typeface="Verdana" pitchFamily="34" charset="0"/>
                <a:cs typeface="Verdana" pitchFamily="34" charset="0"/>
              </a:rPr>
              <a:t>0-99 = (100)</a:t>
            </a:r>
            <a:r>
              <a:rPr lang="en-IN" sz="1200" baseline="30000" dirty="0" smtClean="0">
                <a:latin typeface="Verdana" pitchFamily="34" charset="0"/>
                <a:ea typeface="Verdana" pitchFamily="34" charset="0"/>
                <a:cs typeface="Verdana" pitchFamily="34" charset="0"/>
              </a:rPr>
              <a:t>3</a:t>
            </a:r>
            <a:r>
              <a:rPr lang="en-IN" sz="1200"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 1 MILLION possible solution </a:t>
            </a:r>
            <a:endParaRPr lang="en-IN" sz="1200" dirty="0" smtClean="0">
              <a:latin typeface="Verdana" pitchFamily="34" charset="0"/>
              <a:ea typeface="Verdana" pitchFamily="34" charset="0"/>
              <a:cs typeface="Verdana" pitchFamily="34" charset="0"/>
            </a:endParaRPr>
          </a:p>
          <a:p>
            <a:pPr lvl="0"/>
            <a:r>
              <a:rPr lang="en-US" sz="1200" dirty="0" smtClean="0">
                <a:latin typeface="Verdana" pitchFamily="34" charset="0"/>
                <a:ea typeface="Verdana" pitchFamily="34" charset="0"/>
                <a:cs typeface="Verdana" pitchFamily="34" charset="0"/>
              </a:rPr>
              <a:t>1 min = 5 possible solution</a:t>
            </a:r>
            <a:endParaRPr lang="en-IN" sz="1200" dirty="0" smtClean="0">
              <a:latin typeface="Verdana" pitchFamily="34" charset="0"/>
              <a:ea typeface="Verdana" pitchFamily="34" charset="0"/>
              <a:cs typeface="Verdana" pitchFamily="34" charset="0"/>
            </a:endParaRPr>
          </a:p>
          <a:p>
            <a:pPr lvl="0"/>
            <a:r>
              <a:rPr lang="en-US" sz="1200" dirty="0" smtClean="0">
                <a:latin typeface="Verdana" pitchFamily="34" charset="0"/>
                <a:ea typeface="Verdana" pitchFamily="34" charset="0"/>
                <a:cs typeface="Verdana" pitchFamily="34" charset="0"/>
              </a:rPr>
              <a:t>1 hrs = 5 X 60 = 300 solution</a:t>
            </a:r>
            <a:endParaRPr lang="en-IN" sz="1200" dirty="0" smtClean="0">
              <a:latin typeface="Verdana" pitchFamily="34" charset="0"/>
              <a:ea typeface="Verdana" pitchFamily="34" charset="0"/>
              <a:cs typeface="Verdana" pitchFamily="34" charset="0"/>
            </a:endParaRPr>
          </a:p>
          <a:p>
            <a:pPr lvl="0"/>
            <a:r>
              <a:rPr lang="en-US" sz="1200" dirty="0" smtClean="0">
                <a:latin typeface="Verdana" pitchFamily="34" charset="0"/>
                <a:ea typeface="Verdana" pitchFamily="34" charset="0"/>
                <a:cs typeface="Verdana" pitchFamily="34" charset="0"/>
              </a:rPr>
              <a:t>10 weeks </a:t>
            </a:r>
          </a:p>
          <a:p>
            <a:pPr lvl="0"/>
            <a:endParaRPr lang="en-US" sz="1200" dirty="0" smtClean="0">
              <a:latin typeface="Verdana" pitchFamily="34" charset="0"/>
              <a:ea typeface="Verdana" pitchFamily="34" charset="0"/>
              <a:cs typeface="Verdana" pitchFamily="34" charset="0"/>
            </a:endParaRPr>
          </a:p>
          <a:p>
            <a:pPr lvl="0"/>
            <a:endParaRPr lang="en-IN"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Heuristic – all numbers are prime</a:t>
            </a:r>
            <a:endParaRPr lang="en-IN" sz="1200" dirty="0" smtClean="0">
              <a:latin typeface="Verdana" pitchFamily="34" charset="0"/>
              <a:ea typeface="Verdana" pitchFamily="34" charset="0"/>
              <a:cs typeface="Verdana" pitchFamily="34" charset="0"/>
            </a:endParaRPr>
          </a:p>
          <a:p>
            <a:pPr lvl="0"/>
            <a:r>
              <a:rPr lang="en-US" sz="1200" dirty="0" smtClean="0">
                <a:latin typeface="Verdana" pitchFamily="34" charset="0"/>
                <a:ea typeface="Verdana" pitchFamily="34" charset="0"/>
                <a:cs typeface="Verdana" pitchFamily="34" charset="0"/>
              </a:rPr>
              <a:t>0-99 = (25)</a:t>
            </a:r>
            <a:r>
              <a:rPr lang="en-IN" sz="1200" baseline="30000" dirty="0" smtClean="0">
                <a:latin typeface="Verdana" pitchFamily="34" charset="0"/>
                <a:ea typeface="Verdana" pitchFamily="34" charset="0"/>
                <a:cs typeface="Verdana" pitchFamily="34" charset="0"/>
              </a:rPr>
              <a:t>3 </a:t>
            </a:r>
            <a:r>
              <a:rPr lang="en-US" sz="1200" dirty="0" smtClean="0">
                <a:latin typeface="Verdana" pitchFamily="34" charset="0"/>
                <a:ea typeface="Verdana" pitchFamily="34" charset="0"/>
                <a:cs typeface="Verdana" pitchFamily="34" charset="0"/>
              </a:rPr>
              <a:t>= 15000 approx.</a:t>
            </a:r>
            <a:r>
              <a:rPr lang="en-US" sz="1200" baseline="30000"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  </a:t>
            </a:r>
          </a:p>
          <a:p>
            <a:pPr lvl="0"/>
            <a:r>
              <a:rPr lang="en-US" sz="1200" dirty="0" smtClean="0">
                <a:latin typeface="Verdana" pitchFamily="34" charset="0"/>
                <a:ea typeface="Verdana" pitchFamily="34" charset="0"/>
                <a:cs typeface="Verdana" pitchFamily="34" charset="0"/>
              </a:rPr>
              <a:t>Less than 2 days</a:t>
            </a:r>
            <a:endParaRPr lang="en-IN" sz="1200" dirty="0" smtClean="0">
              <a:latin typeface="Verdana" pitchFamily="34" charset="0"/>
              <a:ea typeface="Verdana" pitchFamily="34" charset="0"/>
              <a:cs typeface="Verdana" pitchFamily="34" charset="0"/>
            </a:endParaRPr>
          </a:p>
          <a:p>
            <a:endParaRPr lang="en-IN" sz="1200" dirty="0">
              <a:latin typeface="Verdana" pitchFamily="34" charset="0"/>
              <a:ea typeface="Verdana" pitchFamily="34" charset="0"/>
              <a:cs typeface="Verdana" pitchFamily="34" charset="0"/>
            </a:endParaRPr>
          </a:p>
        </p:txBody>
      </p:sp>
      <p:pic>
        <p:nvPicPr>
          <p:cNvPr id="4" name="Picture 3" descr="download (1).jpg"/>
          <p:cNvPicPr>
            <a:picLocks noChangeAspect="1"/>
          </p:cNvPicPr>
          <p:nvPr/>
        </p:nvPicPr>
        <p:blipFill>
          <a:blip r:embed="rId2"/>
          <a:stretch>
            <a:fillRect/>
          </a:stretch>
        </p:blipFill>
        <p:spPr>
          <a:xfrm>
            <a:off x="5265684" y="3310759"/>
            <a:ext cx="3282201" cy="1652608"/>
          </a:xfrm>
          <a:prstGeom prst="rect">
            <a:avLst/>
          </a:prstGeom>
        </p:spPr>
      </p:pic>
      <p:pic>
        <p:nvPicPr>
          <p:cNvPr id="5" name="Picture 4" descr="download.jpg"/>
          <p:cNvPicPr>
            <a:picLocks noChangeAspect="1"/>
          </p:cNvPicPr>
          <p:nvPr/>
        </p:nvPicPr>
        <p:blipFill>
          <a:blip r:embed="rId3"/>
          <a:stretch>
            <a:fillRect/>
          </a:stretch>
        </p:blipFill>
        <p:spPr>
          <a:xfrm>
            <a:off x="5033963" y="2405392"/>
            <a:ext cx="3552989" cy="1035932"/>
          </a:xfrm>
          <a:prstGeom prst="rect">
            <a:avLst/>
          </a:prstGeom>
        </p:spPr>
      </p:pic>
      <p:pic>
        <p:nvPicPr>
          <p:cNvPr id="12" name="Picture 11" descr="GAT.JPG"/>
          <p:cNvPicPr>
            <a:picLocks noChangeAspect="1"/>
          </p:cNvPicPr>
          <p:nvPr/>
        </p:nvPicPr>
        <p:blipFill>
          <a:blip r:embed="rId4"/>
          <a:stretch>
            <a:fillRect/>
          </a:stretch>
        </p:blipFill>
        <p:spPr>
          <a:xfrm>
            <a:off x="5684290" y="1337933"/>
            <a:ext cx="1895475" cy="428625"/>
          </a:xfrm>
          <a:prstGeom prst="rect">
            <a:avLst/>
          </a:prstGeom>
        </p:spPr>
      </p:pic>
      <p:pic>
        <p:nvPicPr>
          <p:cNvPr id="13" name="Picture 12" descr="GAT1.JPG"/>
          <p:cNvPicPr>
            <a:picLocks noChangeAspect="1"/>
          </p:cNvPicPr>
          <p:nvPr/>
        </p:nvPicPr>
        <p:blipFill>
          <a:blip r:embed="rId5"/>
          <a:stretch>
            <a:fillRect/>
          </a:stretch>
        </p:blipFill>
        <p:spPr>
          <a:xfrm>
            <a:off x="5658342" y="1255986"/>
            <a:ext cx="1800225" cy="571500"/>
          </a:xfrm>
          <a:prstGeom prst="rect">
            <a:avLst/>
          </a:prstGeom>
        </p:spPr>
      </p:pic>
      <p:pic>
        <p:nvPicPr>
          <p:cNvPr id="14" name="Picture 13" descr="GAT2.JPG"/>
          <p:cNvPicPr>
            <a:picLocks noChangeAspect="1"/>
          </p:cNvPicPr>
          <p:nvPr/>
        </p:nvPicPr>
        <p:blipFill>
          <a:blip r:embed="rId6"/>
          <a:stretch>
            <a:fillRect/>
          </a:stretch>
        </p:blipFill>
        <p:spPr>
          <a:xfrm>
            <a:off x="5661298" y="1280783"/>
            <a:ext cx="1857375" cy="542925"/>
          </a:xfrm>
          <a:prstGeom prst="rect">
            <a:avLst/>
          </a:prstGeom>
        </p:spPr>
      </p:pic>
      <p:pic>
        <p:nvPicPr>
          <p:cNvPr id="15" name="Picture 14" descr="GAT3.JPG"/>
          <p:cNvPicPr>
            <a:picLocks noChangeAspect="1"/>
          </p:cNvPicPr>
          <p:nvPr/>
        </p:nvPicPr>
        <p:blipFill>
          <a:blip r:embed="rId7"/>
          <a:stretch>
            <a:fillRect/>
          </a:stretch>
        </p:blipFill>
        <p:spPr>
          <a:xfrm>
            <a:off x="5706132" y="1296057"/>
            <a:ext cx="1809750" cy="533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1" y="593351"/>
            <a:ext cx="7505700" cy="954600"/>
          </a:xfrm>
        </p:spPr>
        <p:txBody>
          <a:bodyPr/>
          <a:lstStyle/>
          <a:p>
            <a:r>
              <a:rPr lang="en-US" dirty="0" smtClean="0"/>
              <a:t>Local search</a:t>
            </a:r>
            <a:endParaRPr lang="en-IN" dirty="0"/>
          </a:p>
        </p:txBody>
      </p:sp>
      <p:sp>
        <p:nvSpPr>
          <p:cNvPr id="3" name="Text Placeholder 2"/>
          <p:cNvSpPr>
            <a:spLocks noGrp="1"/>
          </p:cNvSpPr>
          <p:nvPr>
            <p:ph type="body" idx="1"/>
          </p:nvPr>
        </p:nvSpPr>
        <p:spPr>
          <a:xfrm>
            <a:off x="829660" y="1391308"/>
            <a:ext cx="7505700" cy="3752192"/>
          </a:xfrm>
        </p:spPr>
        <p:txBody>
          <a:bodyPr/>
          <a:lstStyle/>
          <a:p>
            <a:pPr lvl="0" algn="just"/>
            <a:r>
              <a:rPr lang="en-IN" sz="1200" dirty="0" smtClean="0">
                <a:latin typeface="Verdana" pitchFamily="34" charset="0"/>
                <a:ea typeface="Verdana" pitchFamily="34" charset="0"/>
                <a:cs typeface="Verdana" pitchFamily="34" charset="0"/>
              </a:rPr>
              <a:t>Some problems where an aim is to find the goal constitutes a solution to the problem. But depending on the applications the path may or may not matter.</a:t>
            </a:r>
          </a:p>
          <a:p>
            <a:pPr lvl="0" algn="just"/>
            <a:r>
              <a:rPr lang="en-IN" sz="1200" b="1" dirty="0" smtClean="0">
                <a:latin typeface="Verdana" pitchFamily="34" charset="0"/>
                <a:ea typeface="Verdana" pitchFamily="34" charset="0"/>
                <a:cs typeface="Verdana" pitchFamily="34" charset="0"/>
              </a:rPr>
              <a:t>Examples: </a:t>
            </a:r>
          </a:p>
          <a:p>
            <a:pPr lvl="1" algn="just"/>
            <a:r>
              <a:rPr lang="en-IN" sz="1200" dirty="0" smtClean="0">
                <a:latin typeface="Verdana" pitchFamily="34" charset="0"/>
                <a:ea typeface="Verdana" pitchFamily="34" charset="0"/>
                <a:cs typeface="Verdana" pitchFamily="34" charset="0"/>
              </a:rPr>
              <a:t>n-puzzle, 8 queen, map colouring, crypt arithmetic</a:t>
            </a:r>
          </a:p>
          <a:p>
            <a:pPr lvl="1" algn="just"/>
            <a:r>
              <a:rPr lang="en-IN" sz="1200" dirty="0" smtClean="0">
                <a:latin typeface="Verdana" pitchFamily="34" charset="0"/>
                <a:ea typeface="Verdana" pitchFamily="34" charset="0"/>
                <a:cs typeface="Verdana" pitchFamily="34" charset="0"/>
              </a:rPr>
              <a:t>Integrated circuit design, telecommunication network optimisation etc. </a:t>
            </a:r>
          </a:p>
          <a:p>
            <a:pPr lvl="0" algn="just"/>
            <a:endParaRPr lang="en-IN" sz="1200" dirty="0" smtClean="0">
              <a:latin typeface="Verdana" pitchFamily="34" charset="0"/>
              <a:ea typeface="Verdana" pitchFamily="34" charset="0"/>
              <a:cs typeface="Verdana" pitchFamily="34" charset="0"/>
            </a:endParaRPr>
          </a:p>
          <a:p>
            <a:pPr lvl="0" algn="just"/>
            <a:r>
              <a:rPr lang="en-IN" sz="1200" dirty="0" smtClean="0">
                <a:latin typeface="Verdana" pitchFamily="34" charset="0"/>
                <a:ea typeface="Verdana" pitchFamily="34" charset="0"/>
                <a:cs typeface="Verdana" pitchFamily="34" charset="0"/>
              </a:rPr>
              <a:t>If the path does not matter or a systematic search is not possible then consider another class of algorithms.</a:t>
            </a:r>
          </a:p>
          <a:p>
            <a:pPr lvl="0" algn="just"/>
            <a:r>
              <a:rPr lang="en-IN" sz="1200" dirty="0" smtClean="0">
                <a:latin typeface="Verdana" pitchFamily="34" charset="0"/>
                <a:ea typeface="Verdana" pitchFamily="34" charset="0"/>
                <a:cs typeface="Verdana" pitchFamily="34" charset="0"/>
              </a:rPr>
              <a:t>In such cases we use </a:t>
            </a:r>
            <a:r>
              <a:rPr lang="en-IN" sz="1200" b="1" dirty="0" smtClean="0">
                <a:latin typeface="Verdana" pitchFamily="34" charset="0"/>
                <a:ea typeface="Verdana" pitchFamily="34" charset="0"/>
                <a:cs typeface="Verdana" pitchFamily="34" charset="0"/>
              </a:rPr>
              <a:t>iterative improvement </a:t>
            </a:r>
            <a:r>
              <a:rPr lang="en-IN" sz="1200" dirty="0" smtClean="0">
                <a:latin typeface="Verdana" pitchFamily="34" charset="0"/>
                <a:ea typeface="Verdana" pitchFamily="34" charset="0"/>
                <a:cs typeface="Verdana" pitchFamily="34" charset="0"/>
              </a:rPr>
              <a:t>algorithms called </a:t>
            </a:r>
            <a:r>
              <a:rPr lang="en-IN" sz="1200" b="1" dirty="0" smtClean="0">
                <a:latin typeface="Verdana" pitchFamily="34" charset="0"/>
                <a:ea typeface="Verdana" pitchFamily="34" charset="0"/>
                <a:cs typeface="Verdana" pitchFamily="34" charset="0"/>
              </a:rPr>
              <a:t>local search</a:t>
            </a:r>
            <a:r>
              <a:rPr lang="en-IN" sz="1200" dirty="0" smtClean="0">
                <a:latin typeface="Verdana" pitchFamily="34" charset="0"/>
                <a:ea typeface="Verdana" pitchFamily="34" charset="0"/>
                <a:cs typeface="Verdana" pitchFamily="34" charset="0"/>
              </a:rPr>
              <a:t>. </a:t>
            </a:r>
          </a:p>
          <a:p>
            <a:pPr lvl="0" algn="just"/>
            <a:r>
              <a:rPr lang="en-IN" sz="1200" b="1" dirty="0" smtClean="0">
                <a:latin typeface="Verdana" pitchFamily="34" charset="0"/>
                <a:ea typeface="Verdana" pitchFamily="34" charset="0"/>
                <a:cs typeface="Verdana" pitchFamily="34" charset="0"/>
              </a:rPr>
              <a:t>Idea:</a:t>
            </a:r>
            <a:r>
              <a:rPr lang="en-IN" sz="1200" dirty="0" smtClean="0">
                <a:latin typeface="Verdana" pitchFamily="34" charset="0"/>
                <a:ea typeface="Verdana" pitchFamily="34" charset="0"/>
                <a:cs typeface="Verdana" pitchFamily="34" charset="0"/>
              </a:rPr>
              <a:t> </a:t>
            </a:r>
          </a:p>
          <a:p>
            <a:pPr lvl="1" algn="just"/>
            <a:r>
              <a:rPr lang="en-IN" dirty="0" smtClean="0">
                <a:latin typeface="Verdana" pitchFamily="34" charset="0"/>
                <a:ea typeface="Verdana" pitchFamily="34" charset="0"/>
                <a:cs typeface="Verdana" pitchFamily="34" charset="0"/>
              </a:rPr>
              <a:t>keep a single "current" state, and try to improve it</a:t>
            </a:r>
          </a:p>
          <a:p>
            <a:pPr lvl="1" algn="just"/>
            <a:r>
              <a:rPr lang="en-IN" dirty="0" smtClean="0">
                <a:latin typeface="Verdana" pitchFamily="34" charset="0"/>
                <a:ea typeface="Verdana" pitchFamily="34" charset="0"/>
                <a:cs typeface="Verdana" pitchFamily="34" charset="0"/>
              </a:rPr>
              <a:t>It move only to the neighbours of that state, based on the cost function</a:t>
            </a:r>
          </a:p>
          <a:p>
            <a:pPr algn="just"/>
            <a:endParaRPr lang="en-IN" sz="1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640" y="320083"/>
            <a:ext cx="7505700" cy="954600"/>
          </a:xfrm>
        </p:spPr>
        <p:txBody>
          <a:bodyPr/>
          <a:lstStyle/>
          <a:p>
            <a:r>
              <a:rPr lang="en-US" dirty="0" smtClean="0"/>
              <a:t>Informed search(heuristic)</a:t>
            </a:r>
            <a:endParaRPr lang="en-IN" dirty="0"/>
          </a:p>
        </p:txBody>
      </p:sp>
      <p:sp>
        <p:nvSpPr>
          <p:cNvPr id="3" name="Text Placeholder 2"/>
          <p:cNvSpPr>
            <a:spLocks noGrp="1"/>
          </p:cNvSpPr>
          <p:nvPr>
            <p:ph type="body" idx="1"/>
          </p:nvPr>
        </p:nvSpPr>
        <p:spPr>
          <a:xfrm>
            <a:off x="819150" y="1061545"/>
            <a:ext cx="7505700" cy="3377180"/>
          </a:xfrm>
        </p:spPr>
        <p:txBody>
          <a:bodyPr/>
          <a:lstStyle/>
          <a:p>
            <a:pPr lvl="0" algn="just"/>
            <a:r>
              <a:rPr lang="en-IN" sz="1200" dirty="0" smtClean="0">
                <a:latin typeface="Verdana" pitchFamily="34" charset="0"/>
                <a:ea typeface="Verdana" pitchFamily="34" charset="0"/>
                <a:cs typeface="Verdana" pitchFamily="34" charset="0"/>
              </a:rPr>
              <a:t>Informed search is a </a:t>
            </a:r>
            <a:r>
              <a:rPr lang="en-IN" sz="1200" b="1" dirty="0" smtClean="0">
                <a:latin typeface="Verdana" pitchFamily="34" charset="0"/>
                <a:ea typeface="Verdana" pitchFamily="34" charset="0"/>
                <a:cs typeface="Verdana" pitchFamily="34" charset="0"/>
              </a:rPr>
              <a:t>problem specific </a:t>
            </a:r>
            <a:r>
              <a:rPr lang="en-IN" sz="1200" dirty="0" smtClean="0">
                <a:latin typeface="Verdana" pitchFamily="34" charset="0"/>
                <a:ea typeface="Verdana" pitchFamily="34" charset="0"/>
                <a:cs typeface="Verdana" pitchFamily="34" charset="0"/>
              </a:rPr>
              <a:t>search. These algorithms use domain knowledge</a:t>
            </a:r>
          </a:p>
          <a:p>
            <a:pPr algn="just"/>
            <a:r>
              <a:rPr lang="en-IN" sz="1200" dirty="0" smtClean="0">
                <a:latin typeface="Verdana" pitchFamily="34" charset="0"/>
                <a:ea typeface="Verdana" pitchFamily="34" charset="0"/>
                <a:cs typeface="Verdana" pitchFamily="34" charset="0"/>
              </a:rPr>
              <a:t>The search strategy depends on the information available for a specific search problem.</a:t>
            </a:r>
          </a:p>
          <a:p>
            <a:pPr algn="just"/>
            <a:r>
              <a:rPr lang="en-IN" sz="1200" dirty="0" smtClean="0">
                <a:latin typeface="Verdana" pitchFamily="34" charset="0"/>
                <a:ea typeface="Verdana" pitchFamily="34" charset="0"/>
                <a:cs typeface="Verdana" pitchFamily="34" charset="0"/>
              </a:rPr>
              <a:t>Informed search strategies can find a solution </a:t>
            </a:r>
            <a:r>
              <a:rPr lang="en-IN" sz="1200" b="1" dirty="0" smtClean="0">
                <a:latin typeface="Verdana" pitchFamily="34" charset="0"/>
                <a:ea typeface="Verdana" pitchFamily="34" charset="0"/>
                <a:cs typeface="Verdana" pitchFamily="34" charset="0"/>
              </a:rPr>
              <a:t>more efficiently </a:t>
            </a:r>
            <a:r>
              <a:rPr lang="en-IN" sz="1200" dirty="0" smtClean="0">
                <a:latin typeface="Verdana" pitchFamily="34" charset="0"/>
                <a:ea typeface="Verdana" pitchFamily="34" charset="0"/>
                <a:cs typeface="Verdana" pitchFamily="34" charset="0"/>
              </a:rPr>
              <a:t>than an uninformed search strategy. Informed search is also called a </a:t>
            </a:r>
            <a:r>
              <a:rPr lang="en-IN" sz="1200" b="1" dirty="0" smtClean="0">
                <a:latin typeface="Verdana" pitchFamily="34" charset="0"/>
                <a:ea typeface="Verdana" pitchFamily="34" charset="0"/>
                <a:cs typeface="Verdana" pitchFamily="34" charset="0"/>
              </a:rPr>
              <a:t>Heuristic search</a:t>
            </a:r>
          </a:p>
          <a:p>
            <a:pPr lvl="0" algn="just"/>
            <a:r>
              <a:rPr lang="en-IN" sz="1200" dirty="0" smtClean="0">
                <a:latin typeface="Verdana" pitchFamily="34" charset="0"/>
                <a:ea typeface="Verdana" pitchFamily="34" charset="0"/>
                <a:cs typeface="Verdana" pitchFamily="34" charset="0"/>
              </a:rPr>
              <a:t>Heuristic function is used to find the path that can lead to the goal state. This function can judge the available path by ranking them.</a:t>
            </a:r>
          </a:p>
          <a:p>
            <a:pPr algn="just"/>
            <a:r>
              <a:rPr lang="en-IN" sz="1200" dirty="0" smtClean="0">
                <a:latin typeface="Verdana" pitchFamily="34" charset="0"/>
                <a:ea typeface="Verdana" pitchFamily="34" charset="0"/>
                <a:cs typeface="Verdana" pitchFamily="34" charset="0"/>
              </a:rPr>
              <a:t>There is a high probability that the path selected by heuristic function will lead us to goal but not guaranteed</a:t>
            </a:r>
          </a:p>
          <a:p>
            <a:pPr algn="just"/>
            <a:r>
              <a:rPr lang="en-IN" sz="1200" dirty="0" smtClean="0">
                <a:latin typeface="Verdana" pitchFamily="34" charset="0"/>
                <a:ea typeface="Verdana" pitchFamily="34" charset="0"/>
                <a:cs typeface="Verdana" pitchFamily="34" charset="0"/>
              </a:rPr>
              <a:t>Informed search can solve much complex problem which could not be solved in another way. An example of informed search algorithms is a </a:t>
            </a:r>
            <a:r>
              <a:rPr lang="en-IN" sz="1200" b="1" dirty="0" smtClean="0">
                <a:latin typeface="Verdana" pitchFamily="34" charset="0"/>
                <a:ea typeface="Verdana" pitchFamily="34" charset="0"/>
                <a:cs typeface="Verdana" pitchFamily="34" charset="0"/>
              </a:rPr>
              <a:t>travelling salesman problem.</a:t>
            </a:r>
            <a:endParaRPr lang="en-IN" sz="1200" dirty="0" smtClean="0">
              <a:latin typeface="Verdana" pitchFamily="34" charset="0"/>
              <a:ea typeface="Verdana" pitchFamily="34" charset="0"/>
              <a:cs typeface="Verdana" pitchFamily="34" charset="0"/>
            </a:endParaRPr>
          </a:p>
          <a:p>
            <a:pPr lvl="0" algn="just"/>
            <a:r>
              <a:rPr lang="en-IN" sz="1200" b="1" dirty="0" smtClean="0">
                <a:latin typeface="Verdana" pitchFamily="34" charset="0"/>
                <a:ea typeface="Verdana" pitchFamily="34" charset="0"/>
                <a:cs typeface="Verdana" pitchFamily="34" charset="0"/>
              </a:rPr>
              <a:t>It can be divided into these types:</a:t>
            </a:r>
            <a:endParaRPr lang="en-IN" sz="1200" dirty="0" smtClean="0">
              <a:latin typeface="Verdana" pitchFamily="34" charset="0"/>
              <a:ea typeface="Verdana" pitchFamily="34" charset="0"/>
              <a:cs typeface="Verdana" pitchFamily="34" charset="0"/>
            </a:endParaRPr>
          </a:p>
          <a:p>
            <a:pPr lvl="1" algn="just"/>
            <a:r>
              <a:rPr lang="en-IN" sz="1200" dirty="0" smtClean="0">
                <a:latin typeface="Verdana" pitchFamily="34" charset="0"/>
                <a:ea typeface="Verdana" pitchFamily="34" charset="0"/>
                <a:cs typeface="Verdana" pitchFamily="34" charset="0"/>
              </a:rPr>
              <a:t>Best First (Greedy) Search</a:t>
            </a:r>
          </a:p>
          <a:p>
            <a:pPr lvl="1" algn="just"/>
            <a:r>
              <a:rPr lang="en-IN" sz="1200" dirty="0" smtClean="0">
                <a:latin typeface="Verdana" pitchFamily="34" charset="0"/>
                <a:ea typeface="Verdana" pitchFamily="34" charset="0"/>
                <a:cs typeface="Verdana" pitchFamily="34" charset="0"/>
              </a:rPr>
              <a:t>A* Search</a:t>
            </a:r>
          </a:p>
          <a:p>
            <a:pPr lvl="1" algn="just">
              <a:buNone/>
            </a:pPr>
            <a:endParaRPr lang="en-IN" sz="1200" dirty="0" smtClean="0">
              <a:latin typeface="Verdana" pitchFamily="34" charset="0"/>
              <a:ea typeface="Verdana" pitchFamily="34" charset="0"/>
              <a:cs typeface="Verdana" pitchFamily="34" charset="0"/>
            </a:endParaRPr>
          </a:p>
          <a:p>
            <a:pPr lvl="0" algn="just"/>
            <a:endParaRPr lang="en-IN" sz="1200" dirty="0" smtClean="0">
              <a:latin typeface="Verdana" pitchFamily="34" charset="0"/>
              <a:ea typeface="Verdana" pitchFamily="34" charset="0"/>
              <a:cs typeface="Verdana" pitchFamily="34" charset="0"/>
            </a:endParaRPr>
          </a:p>
          <a:p>
            <a:pPr algn="just"/>
            <a:endParaRPr lang="en-IN" sz="1200" dirty="0">
              <a:latin typeface="Verdana" pitchFamily="34" charset="0"/>
              <a:ea typeface="Verdana" pitchFamily="34" charset="0"/>
              <a:cs typeface="Verdana" pitchFamily="34" charset="0"/>
            </a:endParaRPr>
          </a:p>
        </p:txBody>
      </p:sp>
      <p:sp>
        <p:nvSpPr>
          <p:cNvPr id="4" name="TextBox 3"/>
          <p:cNvSpPr txBox="1"/>
          <p:nvPr/>
        </p:nvSpPr>
        <p:spPr>
          <a:xfrm>
            <a:off x="4851842" y="3626068"/>
            <a:ext cx="2515911" cy="646331"/>
          </a:xfrm>
          <a:prstGeom prst="rect">
            <a:avLst/>
          </a:prstGeom>
          <a:noFill/>
        </p:spPr>
        <p:txBody>
          <a:bodyPr wrap="square" rtlCol="0">
            <a:spAutoFit/>
          </a:bodyPr>
          <a:lstStyle/>
          <a:p>
            <a:pPr lvl="1" algn="just">
              <a:buFont typeface="Courier New" pitchFamily="49" charset="0"/>
              <a:buChar char="o"/>
            </a:pPr>
            <a:r>
              <a:rPr lang="en-IN" sz="1200" dirty="0" smtClean="0">
                <a:latin typeface="Verdana" pitchFamily="34" charset="0"/>
                <a:ea typeface="Verdana" pitchFamily="34" charset="0"/>
                <a:cs typeface="Verdana" pitchFamily="34" charset="0"/>
              </a:rPr>
              <a:t>  AO* search</a:t>
            </a:r>
          </a:p>
          <a:p>
            <a:pPr lvl="1" algn="just">
              <a:buFont typeface="Courier New" pitchFamily="49" charset="0"/>
              <a:buChar char="o"/>
            </a:pPr>
            <a:endParaRPr lang="en-IN" sz="1200" dirty="0" smtClean="0">
              <a:latin typeface="Verdana" pitchFamily="34" charset="0"/>
              <a:ea typeface="Verdana" pitchFamily="34" charset="0"/>
              <a:cs typeface="Verdana" pitchFamily="34" charset="0"/>
            </a:endParaRPr>
          </a:p>
          <a:p>
            <a:pPr lvl="1" algn="just">
              <a:buFont typeface="Courier New" pitchFamily="49" charset="0"/>
              <a:buChar char="o"/>
            </a:pPr>
            <a:r>
              <a:rPr lang="en-IN" sz="1200" dirty="0" smtClean="0">
                <a:latin typeface="Verdana" pitchFamily="34" charset="0"/>
                <a:ea typeface="Verdana" pitchFamily="34" charset="0"/>
                <a:cs typeface="Verdana" pitchFamily="34" charset="0"/>
              </a:rPr>
              <a:t>  Local search</a:t>
            </a:r>
            <a:endParaRPr lang="en-IN" dirty="0"/>
          </a:p>
        </p:txBody>
      </p:sp>
      <p:pic>
        <p:nvPicPr>
          <p:cNvPr id="5" name="Picture 4" descr="tsp.JPG"/>
          <p:cNvPicPr/>
          <p:nvPr/>
        </p:nvPicPr>
        <p:blipFill>
          <a:blip r:embed="rId2" cstate="print"/>
          <a:stretch>
            <a:fillRect/>
          </a:stretch>
        </p:blipFill>
        <p:spPr>
          <a:xfrm>
            <a:off x="6802034" y="3346598"/>
            <a:ext cx="2140427" cy="1796902"/>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551310"/>
            <a:ext cx="7505700" cy="954600"/>
          </a:xfrm>
        </p:spPr>
        <p:txBody>
          <a:bodyPr/>
          <a:lstStyle/>
          <a:p>
            <a:r>
              <a:rPr lang="en-US" dirty="0" smtClean="0"/>
              <a:t>Local search</a:t>
            </a:r>
            <a:endParaRPr lang="en-IN" dirty="0"/>
          </a:p>
        </p:txBody>
      </p:sp>
      <p:sp>
        <p:nvSpPr>
          <p:cNvPr id="3" name="Text Placeholder 2"/>
          <p:cNvSpPr>
            <a:spLocks noGrp="1"/>
          </p:cNvSpPr>
          <p:nvPr>
            <p:ph type="body" idx="1"/>
          </p:nvPr>
        </p:nvSpPr>
        <p:spPr>
          <a:xfrm>
            <a:off x="819150" y="1566041"/>
            <a:ext cx="7505700" cy="2872684"/>
          </a:xfrm>
        </p:spPr>
        <p:txBody>
          <a:bodyPr/>
          <a:lstStyle/>
          <a:p>
            <a:pPr lvl="0" algn="just"/>
            <a:r>
              <a:rPr lang="en-IN" sz="1200" b="1" dirty="0" smtClean="0">
                <a:latin typeface="Verdana" pitchFamily="34" charset="0"/>
                <a:ea typeface="Verdana" pitchFamily="34" charset="0"/>
                <a:cs typeface="Verdana" pitchFamily="34" charset="0"/>
              </a:rPr>
              <a:t>Advantages:</a:t>
            </a:r>
          </a:p>
          <a:p>
            <a:pPr lvl="1" algn="just"/>
            <a:r>
              <a:rPr lang="en-IN" sz="1200" dirty="0" smtClean="0">
                <a:latin typeface="Verdana" pitchFamily="34" charset="0"/>
                <a:ea typeface="Verdana" pitchFamily="34" charset="0"/>
                <a:cs typeface="Verdana" pitchFamily="34" charset="0"/>
              </a:rPr>
              <a:t>No need to maintain a search tree.</a:t>
            </a:r>
          </a:p>
          <a:p>
            <a:pPr lvl="1" algn="just"/>
            <a:r>
              <a:rPr lang="en-IN" sz="1200" dirty="0" smtClean="0">
                <a:latin typeface="Verdana" pitchFamily="34" charset="0"/>
                <a:ea typeface="Verdana" pitchFamily="34" charset="0"/>
                <a:cs typeface="Verdana" pitchFamily="34" charset="0"/>
              </a:rPr>
              <a:t>Use very little memory.</a:t>
            </a:r>
          </a:p>
          <a:p>
            <a:pPr lvl="1" algn="just"/>
            <a:r>
              <a:rPr lang="en-US" sz="1200" dirty="0" smtClean="0">
                <a:latin typeface="Verdana" pitchFamily="34" charset="0"/>
                <a:ea typeface="Verdana" pitchFamily="34" charset="0"/>
                <a:cs typeface="Verdana" pitchFamily="34" charset="0"/>
              </a:rPr>
              <a:t>Faster compared to other algorithms</a:t>
            </a:r>
            <a:endParaRPr lang="en-IN" sz="1200" dirty="0" smtClean="0">
              <a:latin typeface="Verdana" pitchFamily="34" charset="0"/>
              <a:ea typeface="Verdana" pitchFamily="34" charset="0"/>
              <a:cs typeface="Verdana" pitchFamily="34" charset="0"/>
            </a:endParaRPr>
          </a:p>
          <a:p>
            <a:pPr lvl="0" algn="just"/>
            <a:endParaRPr lang="en-US" sz="1200" b="1" dirty="0" smtClean="0">
              <a:latin typeface="Verdana" pitchFamily="34" charset="0"/>
              <a:ea typeface="Verdana" pitchFamily="34" charset="0"/>
              <a:cs typeface="Verdana" pitchFamily="34" charset="0"/>
            </a:endParaRPr>
          </a:p>
          <a:p>
            <a:pPr lvl="0" algn="just"/>
            <a:r>
              <a:rPr lang="en-US" sz="1200" b="1" dirty="0" smtClean="0">
                <a:latin typeface="Verdana" pitchFamily="34" charset="0"/>
                <a:ea typeface="Verdana" pitchFamily="34" charset="0"/>
                <a:cs typeface="Verdana" pitchFamily="34" charset="0"/>
              </a:rPr>
              <a:t>Disadvantage:</a:t>
            </a:r>
          </a:p>
          <a:p>
            <a:pPr lvl="1" algn="just"/>
            <a:r>
              <a:rPr lang="en-US" sz="1200" dirty="0" smtClean="0">
                <a:latin typeface="Verdana" pitchFamily="34" charset="0"/>
                <a:ea typeface="Verdana" pitchFamily="34" charset="0"/>
                <a:cs typeface="Verdana" pitchFamily="34" charset="0"/>
              </a:rPr>
              <a:t>Often fails to give optimal solution.</a:t>
            </a:r>
          </a:p>
          <a:p>
            <a:pPr lvl="0" algn="just"/>
            <a:r>
              <a:rPr lang="en-US" sz="1200" dirty="0" smtClean="0">
                <a:latin typeface="Verdana" pitchFamily="34" charset="0"/>
                <a:ea typeface="Verdana" pitchFamily="34" charset="0"/>
                <a:cs typeface="Verdana" pitchFamily="34" charset="0"/>
              </a:rPr>
              <a:t>Hill climbing is one of the local search algorithm.</a:t>
            </a:r>
            <a:endParaRPr lang="en-IN" sz="1200" dirty="0" smtClean="0">
              <a:latin typeface="Verdana" pitchFamily="34" charset="0"/>
              <a:ea typeface="Verdana" pitchFamily="34" charset="0"/>
              <a:cs typeface="Verdana" pitchFamily="34" charset="0"/>
            </a:endParaRPr>
          </a:p>
          <a:p>
            <a:pPr algn="just"/>
            <a:endParaRPr lang="en-IN" sz="1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Hill climbing: Local search</a:t>
            </a:r>
            <a:endParaRPr lang="en-IN" dirty="0"/>
          </a:p>
        </p:txBody>
      </p:sp>
      <p:sp>
        <p:nvSpPr>
          <p:cNvPr id="3" name="Text Placeholder 2"/>
          <p:cNvSpPr>
            <a:spLocks noGrp="1"/>
          </p:cNvSpPr>
          <p:nvPr>
            <p:ph type="body" idx="1"/>
          </p:nvPr>
        </p:nvSpPr>
        <p:spPr>
          <a:xfrm>
            <a:off x="819150" y="1692166"/>
            <a:ext cx="7505700" cy="3184634"/>
          </a:xfrm>
        </p:spPr>
        <p:txBody>
          <a:bodyPr/>
          <a:lstStyle/>
          <a:p>
            <a:pPr lvl="0" algn="just"/>
            <a:r>
              <a:rPr lang="en-IN" sz="1200" dirty="0" smtClean="0">
                <a:latin typeface="Verdana" pitchFamily="34" charset="0"/>
                <a:ea typeface="Verdana" pitchFamily="34" charset="0"/>
                <a:cs typeface="Verdana" pitchFamily="34" charset="0"/>
              </a:rPr>
              <a:t>Hill climbing algorithm is a local search algorithm which </a:t>
            </a:r>
            <a:r>
              <a:rPr lang="en-IN" sz="1200" b="1" dirty="0" smtClean="0">
                <a:latin typeface="Verdana" pitchFamily="34" charset="0"/>
                <a:ea typeface="Verdana" pitchFamily="34" charset="0"/>
                <a:cs typeface="Verdana" pitchFamily="34" charset="0"/>
              </a:rPr>
              <a:t>continuously moves </a:t>
            </a:r>
            <a:r>
              <a:rPr lang="en-IN" sz="1200" dirty="0" smtClean="0">
                <a:latin typeface="Verdana" pitchFamily="34" charset="0"/>
                <a:ea typeface="Verdana" pitchFamily="34" charset="0"/>
                <a:cs typeface="Verdana" pitchFamily="34" charset="0"/>
              </a:rPr>
              <a:t>in the direction of </a:t>
            </a:r>
            <a:r>
              <a:rPr lang="en-IN" sz="1200" b="1" dirty="0" smtClean="0">
                <a:latin typeface="Verdana" pitchFamily="34" charset="0"/>
                <a:ea typeface="Verdana" pitchFamily="34" charset="0"/>
                <a:cs typeface="Verdana" pitchFamily="34" charset="0"/>
              </a:rPr>
              <a:t>increasing elevation/value to find the peak </a:t>
            </a:r>
            <a:r>
              <a:rPr lang="en-IN" sz="1200" dirty="0" smtClean="0">
                <a:latin typeface="Verdana" pitchFamily="34" charset="0"/>
                <a:ea typeface="Verdana" pitchFamily="34" charset="0"/>
                <a:cs typeface="Verdana" pitchFamily="34" charset="0"/>
              </a:rPr>
              <a:t>of the mountain or </a:t>
            </a:r>
            <a:r>
              <a:rPr lang="en-IN" sz="1200" b="1" dirty="0" smtClean="0">
                <a:latin typeface="Verdana" pitchFamily="34" charset="0"/>
                <a:ea typeface="Verdana" pitchFamily="34" charset="0"/>
                <a:cs typeface="Verdana" pitchFamily="34" charset="0"/>
              </a:rPr>
              <a:t>best solution</a:t>
            </a:r>
            <a:r>
              <a:rPr lang="en-IN" sz="1200" dirty="0" smtClean="0">
                <a:latin typeface="Verdana" pitchFamily="34" charset="0"/>
                <a:ea typeface="Verdana" pitchFamily="34" charset="0"/>
                <a:cs typeface="Verdana" pitchFamily="34" charset="0"/>
              </a:rPr>
              <a:t> to the problem. It terminates when it reaches a peak value where no neighbour has a higher value.</a:t>
            </a:r>
          </a:p>
          <a:p>
            <a:pPr lvl="0" algn="just"/>
            <a:r>
              <a:rPr lang="en-IN" sz="1200" dirty="0" smtClean="0">
                <a:latin typeface="Verdana" pitchFamily="34" charset="0"/>
                <a:ea typeface="Verdana" pitchFamily="34" charset="0"/>
                <a:cs typeface="Verdana" pitchFamily="34" charset="0"/>
              </a:rPr>
              <a:t>Hill climbing algorithm is a technique which is used for optimizing the </a:t>
            </a:r>
            <a:r>
              <a:rPr lang="en-IN" sz="1200" b="1" dirty="0" smtClean="0">
                <a:latin typeface="Verdana" pitchFamily="34" charset="0"/>
                <a:ea typeface="Verdana" pitchFamily="34" charset="0"/>
                <a:cs typeface="Verdana" pitchFamily="34" charset="0"/>
              </a:rPr>
              <a:t>mathematical problems.</a:t>
            </a:r>
            <a:r>
              <a:rPr lang="en-IN" sz="1200" dirty="0" smtClean="0">
                <a:latin typeface="Verdana" pitchFamily="34" charset="0"/>
                <a:ea typeface="Verdana" pitchFamily="34" charset="0"/>
                <a:cs typeface="Verdana" pitchFamily="34" charset="0"/>
              </a:rPr>
              <a:t> One of the widely discussed examples of Hill climbing algorithm is </a:t>
            </a:r>
            <a:r>
              <a:rPr lang="en-IN" sz="1200" b="1" dirty="0" smtClean="0">
                <a:latin typeface="Verdana" pitchFamily="34" charset="0"/>
                <a:ea typeface="Verdana" pitchFamily="34" charset="0"/>
                <a:cs typeface="Verdana" pitchFamily="34" charset="0"/>
              </a:rPr>
              <a:t>Travelling-salesman Problem</a:t>
            </a:r>
            <a:r>
              <a:rPr lang="en-IN" sz="1200" dirty="0" smtClean="0">
                <a:latin typeface="Verdana" pitchFamily="34" charset="0"/>
                <a:ea typeface="Verdana" pitchFamily="34" charset="0"/>
                <a:cs typeface="Verdana" pitchFamily="34" charset="0"/>
              </a:rPr>
              <a:t> in which we need to minimize the distance travelled by the salesman.</a:t>
            </a:r>
          </a:p>
          <a:p>
            <a:pPr lvl="0" algn="just"/>
            <a:r>
              <a:rPr lang="en-IN" sz="1200" dirty="0" smtClean="0">
                <a:latin typeface="Verdana" pitchFamily="34" charset="0"/>
                <a:ea typeface="Verdana" pitchFamily="34" charset="0"/>
                <a:cs typeface="Verdana" pitchFamily="34" charset="0"/>
              </a:rPr>
              <a:t>It is also called </a:t>
            </a:r>
            <a:r>
              <a:rPr lang="en-IN" sz="1200" b="1" dirty="0" smtClean="0">
                <a:latin typeface="Verdana" pitchFamily="34" charset="0"/>
                <a:ea typeface="Verdana" pitchFamily="34" charset="0"/>
                <a:cs typeface="Verdana" pitchFamily="34" charset="0"/>
              </a:rPr>
              <a:t>greedy local search </a:t>
            </a:r>
            <a:r>
              <a:rPr lang="en-IN" sz="1200" dirty="0" smtClean="0">
                <a:latin typeface="Verdana" pitchFamily="34" charset="0"/>
                <a:ea typeface="Verdana" pitchFamily="34" charset="0"/>
                <a:cs typeface="Verdana" pitchFamily="34" charset="0"/>
              </a:rPr>
              <a:t>as it only looks to its good immediate neighbour state and not beyond that.</a:t>
            </a:r>
          </a:p>
          <a:p>
            <a:pPr lvl="0" algn="just"/>
            <a:r>
              <a:rPr lang="en-IN" sz="1200" dirty="0" smtClean="0">
                <a:latin typeface="Verdana" pitchFamily="34" charset="0"/>
                <a:ea typeface="Verdana" pitchFamily="34" charset="0"/>
                <a:cs typeface="Verdana" pitchFamily="34" charset="0"/>
              </a:rPr>
              <a:t>A node of hill climbing algorithm has two components which are </a:t>
            </a:r>
            <a:r>
              <a:rPr lang="en-IN" sz="1200" b="1" dirty="0" smtClean="0">
                <a:latin typeface="Verdana" pitchFamily="34" charset="0"/>
                <a:ea typeface="Verdana" pitchFamily="34" charset="0"/>
                <a:cs typeface="Verdana" pitchFamily="34" charset="0"/>
              </a:rPr>
              <a:t>state and value</a:t>
            </a:r>
            <a:r>
              <a:rPr lang="en-IN" sz="1200" dirty="0" smtClean="0">
                <a:latin typeface="Verdana" pitchFamily="34" charset="0"/>
                <a:ea typeface="Verdana" pitchFamily="34" charset="0"/>
                <a:cs typeface="Verdana" pitchFamily="34" charset="0"/>
              </a:rPr>
              <a:t>.</a:t>
            </a:r>
          </a:p>
          <a:p>
            <a:pPr lvl="0" algn="just"/>
            <a:r>
              <a:rPr lang="en-IN" sz="1200" dirty="0" smtClean="0">
                <a:latin typeface="Verdana" pitchFamily="34" charset="0"/>
                <a:ea typeface="Verdana" pitchFamily="34" charset="0"/>
                <a:cs typeface="Verdana" pitchFamily="34" charset="0"/>
              </a:rPr>
              <a:t>Hill Climbing is mostly used when a good heuristic is available.</a:t>
            </a:r>
          </a:p>
          <a:p>
            <a:pPr algn="just"/>
            <a:r>
              <a:rPr lang="en-IN" sz="1200" dirty="0" smtClean="0">
                <a:latin typeface="Verdana" pitchFamily="34" charset="0"/>
                <a:ea typeface="Verdana" pitchFamily="34" charset="0"/>
                <a:cs typeface="Verdana" pitchFamily="34" charset="0"/>
              </a:rPr>
              <a:t>In this algorithm, we </a:t>
            </a:r>
            <a:r>
              <a:rPr lang="en-IN" sz="1200" b="1" dirty="0" smtClean="0">
                <a:latin typeface="Verdana" pitchFamily="34" charset="0"/>
                <a:ea typeface="Verdana" pitchFamily="34" charset="0"/>
                <a:cs typeface="Verdana" pitchFamily="34" charset="0"/>
              </a:rPr>
              <a:t>don't need to maintain </a:t>
            </a:r>
            <a:r>
              <a:rPr lang="en-IN" sz="1200" dirty="0" smtClean="0">
                <a:latin typeface="Verdana" pitchFamily="34" charset="0"/>
                <a:ea typeface="Verdana" pitchFamily="34" charset="0"/>
                <a:cs typeface="Verdana" pitchFamily="34" charset="0"/>
              </a:rPr>
              <a:t>and handle the </a:t>
            </a:r>
            <a:r>
              <a:rPr lang="en-IN" sz="1200" b="1" dirty="0" smtClean="0">
                <a:latin typeface="Verdana" pitchFamily="34" charset="0"/>
                <a:ea typeface="Verdana" pitchFamily="34" charset="0"/>
                <a:cs typeface="Verdana" pitchFamily="34" charset="0"/>
              </a:rPr>
              <a:t>search tree or graph </a:t>
            </a:r>
            <a:r>
              <a:rPr lang="en-IN" sz="1200" dirty="0" smtClean="0">
                <a:latin typeface="Verdana" pitchFamily="34" charset="0"/>
                <a:ea typeface="Verdana" pitchFamily="34" charset="0"/>
                <a:cs typeface="Verdana" pitchFamily="34" charset="0"/>
              </a:rPr>
              <a:t>as it only keeps a single current state.</a:t>
            </a:r>
            <a:endParaRPr lang="en-IN" sz="1200" dirty="0">
              <a:latin typeface="Verdana" pitchFamily="34" charset="0"/>
              <a:ea typeface="Verdana" pitchFamily="34" charset="0"/>
              <a:cs typeface="Verdana"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Hill climbing: Local search</a:t>
            </a:r>
            <a:endParaRPr lang="en-IN" dirty="0"/>
          </a:p>
        </p:txBody>
      </p:sp>
      <p:sp>
        <p:nvSpPr>
          <p:cNvPr id="3" name="Text Placeholder 2"/>
          <p:cNvSpPr>
            <a:spLocks noGrp="1"/>
          </p:cNvSpPr>
          <p:nvPr>
            <p:ph type="body" idx="1"/>
          </p:nvPr>
        </p:nvSpPr>
        <p:spPr/>
        <p:txBody>
          <a:bodyPr/>
          <a:lstStyle/>
          <a:p>
            <a:pPr algn="just"/>
            <a:r>
              <a:rPr lang="en-IN" sz="1200" dirty="0" smtClean="0">
                <a:latin typeface="Verdana" pitchFamily="34" charset="0"/>
                <a:ea typeface="Verdana" pitchFamily="34" charset="0"/>
                <a:cs typeface="Verdana" pitchFamily="34" charset="0"/>
              </a:rPr>
              <a:t>Following are some main features of Hill Climbing Algorithm:</a:t>
            </a:r>
          </a:p>
          <a:p>
            <a:pPr algn="just"/>
            <a:endParaRPr lang="en-IN" sz="1200" dirty="0" smtClean="0">
              <a:latin typeface="Verdana" pitchFamily="34" charset="0"/>
              <a:ea typeface="Verdana" pitchFamily="34" charset="0"/>
              <a:cs typeface="Verdana" pitchFamily="34" charset="0"/>
            </a:endParaRPr>
          </a:p>
          <a:p>
            <a:pPr lvl="0" algn="just"/>
            <a:r>
              <a:rPr lang="en-IN" sz="1200" b="1" dirty="0" smtClean="0">
                <a:latin typeface="Verdana" pitchFamily="34" charset="0"/>
                <a:ea typeface="Verdana" pitchFamily="34" charset="0"/>
                <a:cs typeface="Verdana" pitchFamily="34" charset="0"/>
              </a:rPr>
              <a:t>Generate and Test variant:</a:t>
            </a:r>
            <a:r>
              <a:rPr lang="en-IN" sz="1200" dirty="0" smtClean="0">
                <a:latin typeface="Verdana" pitchFamily="34" charset="0"/>
                <a:ea typeface="Verdana" pitchFamily="34" charset="0"/>
                <a:cs typeface="Verdana" pitchFamily="34" charset="0"/>
              </a:rPr>
              <a:t> Hill Climbing is the variant of Generate and Test method. The Generate and Test method produce feedback which helps to decide which direction to move in the search space.</a:t>
            </a:r>
          </a:p>
          <a:p>
            <a:pPr lvl="0" algn="just"/>
            <a:endParaRPr lang="en-IN" sz="1200" dirty="0" smtClean="0">
              <a:latin typeface="Verdana" pitchFamily="34" charset="0"/>
              <a:ea typeface="Verdana" pitchFamily="34" charset="0"/>
              <a:cs typeface="Verdana" pitchFamily="34" charset="0"/>
            </a:endParaRPr>
          </a:p>
          <a:p>
            <a:pPr lvl="0" algn="just"/>
            <a:r>
              <a:rPr lang="en-IN" sz="1200" b="1" dirty="0" smtClean="0">
                <a:latin typeface="Verdana" pitchFamily="34" charset="0"/>
                <a:ea typeface="Verdana" pitchFamily="34" charset="0"/>
                <a:cs typeface="Verdana" pitchFamily="34" charset="0"/>
              </a:rPr>
              <a:t>Greedy approach:</a:t>
            </a:r>
            <a:r>
              <a:rPr lang="en-IN" sz="1200" dirty="0" smtClean="0">
                <a:latin typeface="Verdana" pitchFamily="34" charset="0"/>
                <a:ea typeface="Verdana" pitchFamily="34" charset="0"/>
                <a:cs typeface="Verdana" pitchFamily="34" charset="0"/>
              </a:rPr>
              <a:t> Hill-climbing algorithm search moves in the direction which optimizes the cost.</a:t>
            </a:r>
          </a:p>
          <a:p>
            <a:pPr lvl="0" algn="just"/>
            <a:endParaRPr lang="en-IN" sz="1200" dirty="0" smtClean="0">
              <a:latin typeface="Verdana" pitchFamily="34" charset="0"/>
              <a:ea typeface="Verdana" pitchFamily="34" charset="0"/>
              <a:cs typeface="Verdana" pitchFamily="34" charset="0"/>
            </a:endParaRPr>
          </a:p>
          <a:p>
            <a:pPr algn="just"/>
            <a:r>
              <a:rPr lang="en-IN" sz="1200" b="1" dirty="0" smtClean="0">
                <a:latin typeface="Verdana" pitchFamily="34" charset="0"/>
                <a:ea typeface="Verdana" pitchFamily="34" charset="0"/>
                <a:cs typeface="Verdana" pitchFamily="34" charset="0"/>
              </a:rPr>
              <a:t>No backtracking:</a:t>
            </a:r>
            <a:r>
              <a:rPr lang="en-IN" sz="1200" dirty="0" smtClean="0">
                <a:latin typeface="Verdana" pitchFamily="34" charset="0"/>
                <a:ea typeface="Verdana" pitchFamily="34" charset="0"/>
                <a:cs typeface="Verdana" pitchFamily="34" charset="0"/>
              </a:rPr>
              <a:t> It does not backtrack the search space, as it does not remember the previous states</a:t>
            </a:r>
            <a:endParaRPr lang="en-IN" sz="1200" dirty="0">
              <a:latin typeface="Verdana" pitchFamily="34" charset="0"/>
              <a:ea typeface="Verdana" pitchFamily="34" charset="0"/>
              <a:cs typeface="Verdana"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598" y="456717"/>
            <a:ext cx="7505700" cy="954600"/>
          </a:xfrm>
        </p:spPr>
        <p:txBody>
          <a:bodyPr/>
          <a:lstStyle/>
          <a:p>
            <a:r>
              <a:rPr lang="en-US" dirty="0" smtClean="0"/>
              <a:t>Hill climbing representation</a:t>
            </a:r>
            <a:endParaRPr lang="en-IN" dirty="0"/>
          </a:p>
        </p:txBody>
      </p:sp>
      <p:sp>
        <p:nvSpPr>
          <p:cNvPr id="3" name="Text Placeholder 2"/>
          <p:cNvSpPr>
            <a:spLocks noGrp="1"/>
          </p:cNvSpPr>
          <p:nvPr>
            <p:ph type="body" idx="1"/>
          </p:nvPr>
        </p:nvSpPr>
        <p:spPr>
          <a:xfrm>
            <a:off x="4445876" y="1250731"/>
            <a:ext cx="4225158" cy="3626068"/>
          </a:xfrm>
        </p:spPr>
        <p:txBody>
          <a:bodyPr/>
          <a:lstStyle/>
          <a:p>
            <a:pPr algn="just"/>
            <a:r>
              <a:rPr lang="en-IN" sz="1200" dirty="0" smtClean="0">
                <a:latin typeface="Verdana" pitchFamily="34" charset="0"/>
                <a:ea typeface="Verdana" pitchFamily="34" charset="0"/>
                <a:cs typeface="Verdana" pitchFamily="34" charset="0"/>
              </a:rPr>
              <a:t>On </a:t>
            </a:r>
            <a:r>
              <a:rPr lang="en-IN" sz="1200" b="1" dirty="0" smtClean="0">
                <a:latin typeface="Verdana" pitchFamily="34" charset="0"/>
                <a:ea typeface="Verdana" pitchFamily="34" charset="0"/>
                <a:cs typeface="Verdana" pitchFamily="34" charset="0"/>
              </a:rPr>
              <a:t>Y-axis </a:t>
            </a:r>
            <a:r>
              <a:rPr lang="en-IN" sz="1200" dirty="0" smtClean="0">
                <a:latin typeface="Verdana" pitchFamily="34" charset="0"/>
                <a:ea typeface="Verdana" pitchFamily="34" charset="0"/>
                <a:cs typeface="Verdana" pitchFamily="34" charset="0"/>
              </a:rPr>
              <a:t>we have taken the function which can be an </a:t>
            </a:r>
            <a:r>
              <a:rPr lang="en-IN" sz="1200" b="1" dirty="0" smtClean="0">
                <a:latin typeface="Verdana" pitchFamily="34" charset="0"/>
                <a:ea typeface="Verdana" pitchFamily="34" charset="0"/>
                <a:cs typeface="Verdana" pitchFamily="34" charset="0"/>
              </a:rPr>
              <a:t>objective function or cost function</a:t>
            </a:r>
            <a:r>
              <a:rPr lang="en-IN" sz="1200" dirty="0" smtClean="0">
                <a:latin typeface="Verdana" pitchFamily="34" charset="0"/>
                <a:ea typeface="Verdana" pitchFamily="34" charset="0"/>
                <a:cs typeface="Verdana" pitchFamily="34" charset="0"/>
              </a:rPr>
              <a:t>, and </a:t>
            </a:r>
            <a:r>
              <a:rPr lang="en-IN" sz="1200" b="1" dirty="0" smtClean="0">
                <a:latin typeface="Verdana" pitchFamily="34" charset="0"/>
                <a:ea typeface="Verdana" pitchFamily="34" charset="0"/>
                <a:cs typeface="Verdana" pitchFamily="34" charset="0"/>
              </a:rPr>
              <a:t>state-space on the x-axis</a:t>
            </a:r>
            <a:r>
              <a:rPr lang="en-IN" sz="1200" dirty="0" smtClean="0">
                <a:latin typeface="Verdana" pitchFamily="34" charset="0"/>
                <a:ea typeface="Verdana" pitchFamily="34" charset="0"/>
                <a:cs typeface="Verdana" pitchFamily="34" charset="0"/>
              </a:rPr>
              <a:t>.</a:t>
            </a:r>
          </a:p>
          <a:p>
            <a:pPr algn="just"/>
            <a:endParaRPr lang="en-IN" sz="1200" dirty="0" smtClean="0">
              <a:latin typeface="Verdana" pitchFamily="34" charset="0"/>
              <a:ea typeface="Verdana" pitchFamily="34" charset="0"/>
              <a:cs typeface="Verdana" pitchFamily="34" charset="0"/>
            </a:endParaRPr>
          </a:p>
          <a:p>
            <a:pPr algn="just"/>
            <a:r>
              <a:rPr lang="en-IN" sz="1200" b="1" dirty="0" smtClean="0">
                <a:latin typeface="Verdana" pitchFamily="34" charset="0"/>
                <a:ea typeface="Verdana" pitchFamily="34" charset="0"/>
                <a:cs typeface="Verdana" pitchFamily="34" charset="0"/>
              </a:rPr>
              <a:t>Local Maximum: </a:t>
            </a:r>
            <a:r>
              <a:rPr lang="en-IN" sz="1200" dirty="0" smtClean="0">
                <a:latin typeface="Verdana" pitchFamily="34" charset="0"/>
                <a:ea typeface="Verdana" pitchFamily="34" charset="0"/>
                <a:cs typeface="Verdana" pitchFamily="34" charset="0"/>
              </a:rPr>
              <a:t>state which is better than its neighbour states</a:t>
            </a:r>
          </a:p>
          <a:p>
            <a:pPr algn="just"/>
            <a:endParaRPr lang="en-IN" sz="1200" b="1" dirty="0" smtClean="0">
              <a:latin typeface="Verdana" pitchFamily="34" charset="0"/>
              <a:ea typeface="Verdana" pitchFamily="34" charset="0"/>
              <a:cs typeface="Verdana" pitchFamily="34" charset="0"/>
            </a:endParaRPr>
          </a:p>
          <a:p>
            <a:pPr algn="just"/>
            <a:r>
              <a:rPr lang="en-IN" sz="1200" b="1" dirty="0" smtClean="0">
                <a:latin typeface="Verdana" pitchFamily="34" charset="0"/>
                <a:ea typeface="Verdana" pitchFamily="34" charset="0"/>
                <a:cs typeface="Verdana" pitchFamily="34" charset="0"/>
              </a:rPr>
              <a:t>Global Maximum:</a:t>
            </a:r>
            <a:r>
              <a:rPr lang="en-IN" sz="1200" dirty="0" smtClean="0">
                <a:latin typeface="Verdana" pitchFamily="34" charset="0"/>
                <a:ea typeface="Verdana" pitchFamily="34" charset="0"/>
                <a:cs typeface="Verdana" pitchFamily="34" charset="0"/>
              </a:rPr>
              <a:t>  best possible state of state space</a:t>
            </a:r>
          </a:p>
          <a:p>
            <a:pPr algn="just"/>
            <a:endParaRPr lang="en-IN" sz="1200" dirty="0" smtClean="0">
              <a:latin typeface="Verdana" pitchFamily="34" charset="0"/>
              <a:ea typeface="Verdana" pitchFamily="34" charset="0"/>
              <a:cs typeface="Verdana" pitchFamily="34" charset="0"/>
            </a:endParaRPr>
          </a:p>
          <a:p>
            <a:pPr algn="just"/>
            <a:r>
              <a:rPr lang="en-IN" sz="1200" b="1" dirty="0" smtClean="0">
                <a:latin typeface="Verdana" pitchFamily="34" charset="0"/>
                <a:ea typeface="Verdana" pitchFamily="34" charset="0"/>
                <a:cs typeface="Verdana" pitchFamily="34" charset="0"/>
              </a:rPr>
              <a:t>Flat local maximum: </a:t>
            </a:r>
            <a:r>
              <a:rPr lang="en-IN" sz="1200" dirty="0" smtClean="0">
                <a:latin typeface="Verdana" pitchFamily="34" charset="0"/>
                <a:ea typeface="Verdana" pitchFamily="34" charset="0"/>
                <a:cs typeface="Verdana" pitchFamily="34" charset="0"/>
              </a:rPr>
              <a:t>flat space, all neighbour states of current, have the same value</a:t>
            </a:r>
          </a:p>
          <a:p>
            <a:pPr algn="just"/>
            <a:endParaRPr lang="en-IN" sz="1200" b="1" dirty="0" smtClean="0">
              <a:latin typeface="Verdana" pitchFamily="34" charset="0"/>
              <a:ea typeface="Verdana" pitchFamily="34" charset="0"/>
              <a:cs typeface="Verdana" pitchFamily="34" charset="0"/>
            </a:endParaRPr>
          </a:p>
          <a:p>
            <a:pPr algn="just"/>
            <a:r>
              <a:rPr lang="en-IN" sz="1200" b="1" dirty="0" smtClean="0">
                <a:latin typeface="Verdana" pitchFamily="34" charset="0"/>
                <a:ea typeface="Verdana" pitchFamily="34" charset="0"/>
                <a:cs typeface="Verdana" pitchFamily="34" charset="0"/>
              </a:rPr>
              <a:t>Shoulder: </a:t>
            </a:r>
            <a:r>
              <a:rPr lang="en-IN" sz="1200" dirty="0" smtClean="0">
                <a:latin typeface="Verdana" pitchFamily="34" charset="0"/>
                <a:ea typeface="Verdana" pitchFamily="34" charset="0"/>
                <a:cs typeface="Verdana" pitchFamily="34" charset="0"/>
              </a:rPr>
              <a:t>It is a plateau region which has an uphill edge.</a:t>
            </a:r>
          </a:p>
          <a:p>
            <a:pPr algn="just"/>
            <a:endParaRPr lang="en-IN" sz="1200" dirty="0">
              <a:latin typeface="Verdana" pitchFamily="34" charset="0"/>
              <a:ea typeface="Verdana" pitchFamily="34" charset="0"/>
              <a:cs typeface="Verdana" pitchFamily="34" charset="0"/>
            </a:endParaRPr>
          </a:p>
        </p:txBody>
      </p:sp>
      <p:pic>
        <p:nvPicPr>
          <p:cNvPr id="4" name="Picture 3" descr="Hill Climbing Algorithm in AI"/>
          <p:cNvPicPr/>
          <p:nvPr/>
        </p:nvPicPr>
        <p:blipFill>
          <a:blip r:embed="rId2" cstate="print"/>
          <a:srcRect/>
          <a:stretch>
            <a:fillRect/>
          </a:stretch>
        </p:blipFill>
        <p:spPr bwMode="auto">
          <a:xfrm>
            <a:off x="408536" y="1503219"/>
            <a:ext cx="3658967" cy="2974187"/>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109" y="267531"/>
            <a:ext cx="7505700" cy="954600"/>
          </a:xfrm>
        </p:spPr>
        <p:txBody>
          <a:bodyPr/>
          <a:lstStyle/>
          <a:p>
            <a:r>
              <a:rPr lang="en-US" dirty="0" smtClean="0"/>
              <a:t>Types: Simple hill climbing</a:t>
            </a:r>
            <a:endParaRPr lang="en-IN" dirty="0"/>
          </a:p>
        </p:txBody>
      </p:sp>
      <p:sp>
        <p:nvSpPr>
          <p:cNvPr id="3" name="Text Placeholder 2"/>
          <p:cNvSpPr>
            <a:spLocks noGrp="1"/>
          </p:cNvSpPr>
          <p:nvPr>
            <p:ph type="body" idx="1"/>
          </p:nvPr>
        </p:nvSpPr>
        <p:spPr>
          <a:xfrm>
            <a:off x="819150" y="1124606"/>
            <a:ext cx="7505700" cy="3825765"/>
          </a:xfrm>
        </p:spPr>
        <p:txBody>
          <a:bodyPr/>
          <a:lstStyle/>
          <a:p>
            <a:pPr algn="just"/>
            <a:r>
              <a:rPr lang="en-IN" sz="1200" dirty="0" smtClean="0">
                <a:latin typeface="Verdana" pitchFamily="34" charset="0"/>
                <a:ea typeface="Verdana" pitchFamily="34" charset="0"/>
                <a:cs typeface="Verdana" pitchFamily="34" charset="0"/>
              </a:rPr>
              <a:t>It only evaluates the neighbour node state at a time and selects the first one which optimizes current cost and set it as a current state.</a:t>
            </a:r>
          </a:p>
          <a:p>
            <a:pPr algn="just"/>
            <a:r>
              <a:rPr lang="en-US" sz="1200" b="1" dirty="0" smtClean="0">
                <a:latin typeface="Verdana" pitchFamily="34" charset="0"/>
                <a:ea typeface="Verdana" pitchFamily="34" charset="0"/>
                <a:cs typeface="Verdana" pitchFamily="34" charset="0"/>
              </a:rPr>
              <a:t>Algorithm:</a:t>
            </a:r>
            <a:endParaRPr lang="en-IN" sz="1200" b="1" dirty="0" smtClean="0">
              <a:latin typeface="Verdana" pitchFamily="34" charset="0"/>
              <a:ea typeface="Verdana" pitchFamily="34" charset="0"/>
              <a:cs typeface="Verdana" pitchFamily="34" charset="0"/>
            </a:endParaRPr>
          </a:p>
          <a:p>
            <a:pPr lvl="0" algn="just">
              <a:buNone/>
            </a:pPr>
            <a:r>
              <a:rPr lang="en-IN" sz="1200" b="1" dirty="0" smtClean="0">
                <a:latin typeface="Verdana" pitchFamily="34" charset="0"/>
                <a:ea typeface="Verdana" pitchFamily="34" charset="0"/>
                <a:cs typeface="Verdana" pitchFamily="34" charset="0"/>
              </a:rPr>
              <a:t>Step 1:</a:t>
            </a:r>
            <a:r>
              <a:rPr lang="en-IN" sz="1200" dirty="0" smtClean="0">
                <a:latin typeface="Verdana" pitchFamily="34" charset="0"/>
                <a:ea typeface="Verdana" pitchFamily="34" charset="0"/>
                <a:cs typeface="Verdana" pitchFamily="34" charset="0"/>
              </a:rPr>
              <a:t> Evaluate the initial state, if it is goal state then return success and Stop.</a:t>
            </a:r>
          </a:p>
          <a:p>
            <a:pPr lvl="0" algn="just">
              <a:buNone/>
            </a:pPr>
            <a:r>
              <a:rPr lang="en-IN" sz="1200" b="1" dirty="0" smtClean="0">
                <a:latin typeface="Verdana" pitchFamily="34" charset="0"/>
                <a:ea typeface="Verdana" pitchFamily="34" charset="0"/>
                <a:cs typeface="Verdana" pitchFamily="34" charset="0"/>
              </a:rPr>
              <a:t>Step 2:</a:t>
            </a:r>
            <a:r>
              <a:rPr lang="en-IN" sz="1200" dirty="0" smtClean="0">
                <a:latin typeface="Verdana" pitchFamily="34" charset="0"/>
                <a:ea typeface="Verdana" pitchFamily="34" charset="0"/>
                <a:cs typeface="Verdana" pitchFamily="34" charset="0"/>
              </a:rPr>
              <a:t> Loop Until a solution is found or there is no new operator left to apply.</a:t>
            </a:r>
          </a:p>
          <a:p>
            <a:pPr lvl="0" algn="just">
              <a:buNone/>
            </a:pPr>
            <a:r>
              <a:rPr lang="en-IN" sz="1200" b="1" dirty="0" smtClean="0">
                <a:latin typeface="Verdana" pitchFamily="34" charset="0"/>
                <a:ea typeface="Verdana" pitchFamily="34" charset="0"/>
                <a:cs typeface="Verdana" pitchFamily="34" charset="0"/>
              </a:rPr>
              <a:t>Step 3:</a:t>
            </a:r>
            <a:r>
              <a:rPr lang="en-IN" sz="1200" dirty="0" smtClean="0">
                <a:latin typeface="Verdana" pitchFamily="34" charset="0"/>
                <a:ea typeface="Verdana" pitchFamily="34" charset="0"/>
                <a:cs typeface="Verdana" pitchFamily="34" charset="0"/>
              </a:rPr>
              <a:t> Select and apply an operator to the current state.</a:t>
            </a:r>
          </a:p>
          <a:p>
            <a:pPr lvl="0" algn="just">
              <a:buNone/>
            </a:pPr>
            <a:r>
              <a:rPr lang="en-IN" sz="1200" b="1" dirty="0" smtClean="0">
                <a:latin typeface="Verdana" pitchFamily="34" charset="0"/>
                <a:ea typeface="Verdana" pitchFamily="34" charset="0"/>
                <a:cs typeface="Verdana" pitchFamily="34" charset="0"/>
              </a:rPr>
              <a:t>Step 4:</a:t>
            </a:r>
            <a:r>
              <a:rPr lang="en-IN" sz="1200" dirty="0" smtClean="0">
                <a:latin typeface="Verdana" pitchFamily="34" charset="0"/>
                <a:ea typeface="Verdana" pitchFamily="34" charset="0"/>
                <a:cs typeface="Verdana" pitchFamily="34" charset="0"/>
              </a:rPr>
              <a:t> Check new state:</a:t>
            </a:r>
          </a:p>
          <a:p>
            <a:pPr lvl="1" algn="just"/>
            <a:r>
              <a:rPr lang="en-IN" dirty="0" smtClean="0">
                <a:latin typeface="Verdana" pitchFamily="34" charset="0"/>
                <a:ea typeface="Verdana" pitchFamily="34" charset="0"/>
                <a:cs typeface="Verdana" pitchFamily="34" charset="0"/>
              </a:rPr>
              <a:t>If it is goal state, then return success and quit.</a:t>
            </a:r>
          </a:p>
          <a:p>
            <a:pPr lvl="1" algn="just"/>
            <a:r>
              <a:rPr lang="en-IN" dirty="0" smtClean="0">
                <a:latin typeface="Verdana" pitchFamily="34" charset="0"/>
                <a:ea typeface="Verdana" pitchFamily="34" charset="0"/>
                <a:cs typeface="Verdana" pitchFamily="34" charset="0"/>
              </a:rPr>
              <a:t>Else if it is better than the current state then assign new state as a current state.</a:t>
            </a:r>
          </a:p>
          <a:p>
            <a:pPr lvl="1" algn="just"/>
            <a:r>
              <a:rPr lang="en-IN" dirty="0" smtClean="0">
                <a:latin typeface="Verdana" pitchFamily="34" charset="0"/>
                <a:ea typeface="Verdana" pitchFamily="34" charset="0"/>
                <a:cs typeface="Verdana" pitchFamily="34" charset="0"/>
              </a:rPr>
              <a:t>Else if not better than the current state, then return to step2.</a:t>
            </a:r>
          </a:p>
          <a:p>
            <a:pPr algn="just">
              <a:buNone/>
            </a:pPr>
            <a:r>
              <a:rPr lang="en-IN" sz="1200" b="1" dirty="0" smtClean="0">
                <a:latin typeface="Verdana" pitchFamily="34" charset="0"/>
                <a:ea typeface="Verdana" pitchFamily="34" charset="0"/>
                <a:cs typeface="Verdana" pitchFamily="34" charset="0"/>
              </a:rPr>
              <a:t>Step 5:</a:t>
            </a:r>
            <a:r>
              <a:rPr lang="en-IN" sz="1200" dirty="0" smtClean="0">
                <a:latin typeface="Verdana" pitchFamily="34" charset="0"/>
                <a:ea typeface="Verdana" pitchFamily="34" charset="0"/>
                <a:cs typeface="Verdana" pitchFamily="34" charset="0"/>
              </a:rPr>
              <a:t> Exit.</a:t>
            </a:r>
          </a:p>
          <a:p>
            <a:pPr algn="just">
              <a:buNone/>
            </a:pPr>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This algorithm is </a:t>
            </a:r>
            <a:r>
              <a:rPr lang="en-IN" sz="1200" b="1" dirty="0" smtClean="0">
                <a:latin typeface="Verdana" pitchFamily="34" charset="0"/>
                <a:ea typeface="Verdana" pitchFamily="34" charset="0"/>
                <a:cs typeface="Verdana" pitchFamily="34" charset="0"/>
              </a:rPr>
              <a:t>less time consuming </a:t>
            </a:r>
            <a:r>
              <a:rPr lang="en-IN" sz="1200" dirty="0" smtClean="0">
                <a:latin typeface="Verdana" pitchFamily="34" charset="0"/>
                <a:ea typeface="Verdana" pitchFamily="34" charset="0"/>
                <a:cs typeface="Verdana" pitchFamily="34" charset="0"/>
              </a:rPr>
              <a:t>and </a:t>
            </a:r>
            <a:r>
              <a:rPr lang="en-IN" sz="1200" b="1" dirty="0" smtClean="0">
                <a:latin typeface="Verdana" pitchFamily="34" charset="0"/>
                <a:ea typeface="Verdana" pitchFamily="34" charset="0"/>
                <a:cs typeface="Verdana" pitchFamily="34" charset="0"/>
              </a:rPr>
              <a:t>less optimal solution</a:t>
            </a:r>
            <a:r>
              <a:rPr lang="en-IN" sz="1200" dirty="0" smtClean="0">
                <a:latin typeface="Verdana" pitchFamily="34" charset="0"/>
                <a:ea typeface="Verdana" pitchFamily="34" charset="0"/>
                <a:cs typeface="Verdana" pitchFamily="34" charset="0"/>
              </a:rPr>
              <a:t> and the solution is not guaranteed</a:t>
            </a:r>
          </a:p>
          <a:p>
            <a:pPr algn="just"/>
            <a:endParaRPr lang="en-IN" dirty="0">
              <a:latin typeface="Verdana" pitchFamily="34" charset="0"/>
              <a:ea typeface="Verdana" pitchFamily="34" charset="0"/>
              <a:cs typeface="Verdana"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49" y="845600"/>
            <a:ext cx="5297871" cy="1383000"/>
          </a:xfrm>
        </p:spPr>
        <p:txBody>
          <a:bodyPr/>
          <a:lstStyle/>
          <a:p>
            <a:r>
              <a:rPr lang="en-US" dirty="0" smtClean="0"/>
              <a:t>Problems in hill climbing</a:t>
            </a:r>
            <a:endParaRPr lang="en-IN" dirty="0"/>
          </a:p>
        </p:txBody>
      </p:sp>
      <p:sp>
        <p:nvSpPr>
          <p:cNvPr id="3" name="Text Placeholder 2"/>
          <p:cNvSpPr>
            <a:spLocks noGrp="1"/>
          </p:cNvSpPr>
          <p:nvPr>
            <p:ph type="body" idx="1"/>
          </p:nvPr>
        </p:nvSpPr>
        <p:spPr/>
        <p:txBody>
          <a:bodyPr/>
          <a:lstStyle/>
          <a:p>
            <a:pPr algn="just">
              <a:buNone/>
            </a:pPr>
            <a:r>
              <a:rPr lang="en-IN" sz="1200" b="1" dirty="0" smtClean="0">
                <a:latin typeface="Verdana" pitchFamily="34" charset="0"/>
                <a:ea typeface="Verdana" pitchFamily="34" charset="0"/>
                <a:cs typeface="Verdana" pitchFamily="34" charset="0"/>
              </a:rPr>
              <a:t>1. Local Maximum:</a:t>
            </a:r>
            <a:r>
              <a:rPr lang="en-IN" sz="1200" dirty="0" smtClean="0">
                <a:latin typeface="Verdana" pitchFamily="34" charset="0"/>
                <a:ea typeface="Verdana" pitchFamily="34" charset="0"/>
                <a:cs typeface="Verdana" pitchFamily="34" charset="0"/>
              </a:rPr>
              <a:t> A local maximum is a peak state in the landscape which is better than each of its neighbouring states, but there is another state also present which is higher than the local maximum.</a:t>
            </a:r>
          </a:p>
          <a:p>
            <a:pPr algn="just"/>
            <a:r>
              <a:rPr lang="en-US" sz="1200" b="1" dirty="0" smtClean="0">
                <a:latin typeface="Verdana" pitchFamily="34" charset="0"/>
                <a:ea typeface="Verdana" pitchFamily="34" charset="0"/>
                <a:cs typeface="Verdana" pitchFamily="34" charset="0"/>
              </a:rPr>
              <a:t>Solution: </a:t>
            </a:r>
            <a:r>
              <a:rPr lang="en-US" sz="1200" dirty="0" smtClean="0">
                <a:latin typeface="Verdana" pitchFamily="34" charset="0"/>
                <a:ea typeface="Verdana" pitchFamily="34" charset="0"/>
                <a:cs typeface="Verdana" pitchFamily="34" charset="0"/>
              </a:rPr>
              <a:t>Backtracking; </a:t>
            </a:r>
            <a:r>
              <a:rPr lang="en-IN" sz="1200" dirty="0" smtClean="0">
                <a:latin typeface="Verdana" pitchFamily="34" charset="0"/>
                <a:ea typeface="Verdana" pitchFamily="34" charset="0"/>
                <a:cs typeface="Verdana" pitchFamily="34" charset="0"/>
              </a:rPr>
              <a:t>algorithm can backtrack the search space and explore other paths as well.</a:t>
            </a:r>
          </a:p>
          <a:p>
            <a:pPr algn="just"/>
            <a:endParaRPr lang="en-IN" sz="1200" dirty="0">
              <a:latin typeface="Verdana" pitchFamily="34" charset="0"/>
              <a:ea typeface="Verdana" pitchFamily="34" charset="0"/>
              <a:cs typeface="Verdana" pitchFamily="34" charset="0"/>
            </a:endParaRPr>
          </a:p>
        </p:txBody>
      </p:sp>
      <p:pic>
        <p:nvPicPr>
          <p:cNvPr id="4" name="Picture 3" descr="Hill Climbing Algorithm in AI"/>
          <p:cNvPicPr/>
          <p:nvPr/>
        </p:nvPicPr>
        <p:blipFill>
          <a:blip r:embed="rId2" cstate="print"/>
          <a:srcRect/>
          <a:stretch>
            <a:fillRect/>
          </a:stretch>
        </p:blipFill>
        <p:spPr bwMode="auto">
          <a:xfrm>
            <a:off x="4918841" y="2102922"/>
            <a:ext cx="3825765" cy="205917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845600"/>
            <a:ext cx="5402974" cy="1383000"/>
          </a:xfrm>
        </p:spPr>
        <p:txBody>
          <a:bodyPr/>
          <a:lstStyle/>
          <a:p>
            <a:r>
              <a:rPr lang="en-US" dirty="0" smtClean="0"/>
              <a:t>Problems in hill climbing</a:t>
            </a:r>
            <a:endParaRPr lang="en-IN" dirty="0"/>
          </a:p>
        </p:txBody>
      </p:sp>
      <p:sp>
        <p:nvSpPr>
          <p:cNvPr id="3" name="Text Placeholder 2"/>
          <p:cNvSpPr>
            <a:spLocks noGrp="1"/>
          </p:cNvSpPr>
          <p:nvPr>
            <p:ph type="body" idx="1"/>
          </p:nvPr>
        </p:nvSpPr>
        <p:spPr>
          <a:xfrm>
            <a:off x="830700" y="2017986"/>
            <a:ext cx="3709200" cy="2420864"/>
          </a:xfrm>
        </p:spPr>
        <p:txBody>
          <a:bodyPr/>
          <a:lstStyle/>
          <a:p>
            <a:pPr algn="just">
              <a:buNone/>
            </a:pPr>
            <a:r>
              <a:rPr lang="en-IN" sz="1200" b="1" dirty="0" smtClean="0">
                <a:latin typeface="Verdana" pitchFamily="34" charset="0"/>
                <a:ea typeface="Verdana" pitchFamily="34" charset="0"/>
                <a:cs typeface="Verdana" pitchFamily="34" charset="0"/>
              </a:rPr>
              <a:t>2. Plateau/Flat maximum:</a:t>
            </a:r>
            <a:r>
              <a:rPr lang="en-IN" sz="1200" dirty="0" smtClean="0">
                <a:latin typeface="Verdana" pitchFamily="34" charset="0"/>
                <a:ea typeface="Verdana" pitchFamily="34" charset="0"/>
                <a:cs typeface="Verdana" pitchFamily="34" charset="0"/>
              </a:rPr>
              <a:t>  A plateau is the flat area of the search space in which all the neighbour states of the current state contains the same value, because of this algorithm does not find any best direction to move and might be lost in the plateau area.</a:t>
            </a:r>
          </a:p>
          <a:p>
            <a:pPr algn="just">
              <a:buNone/>
            </a:pPr>
            <a:endParaRPr lang="en-IN" sz="1200" dirty="0" smtClean="0">
              <a:latin typeface="Verdana" pitchFamily="34" charset="0"/>
              <a:ea typeface="Verdana" pitchFamily="34" charset="0"/>
              <a:cs typeface="Verdana" pitchFamily="34" charset="0"/>
            </a:endParaRPr>
          </a:p>
          <a:p>
            <a:pPr algn="just"/>
            <a:r>
              <a:rPr lang="en-US" sz="1200" b="1" dirty="0" smtClean="0">
                <a:latin typeface="Verdana" pitchFamily="34" charset="0"/>
                <a:ea typeface="Verdana" pitchFamily="34" charset="0"/>
                <a:cs typeface="Verdana" pitchFamily="34" charset="0"/>
              </a:rPr>
              <a:t>Solution: </a:t>
            </a:r>
            <a:r>
              <a:rPr lang="en-IN" sz="1200" dirty="0" smtClean="0">
                <a:latin typeface="Verdana" pitchFamily="34" charset="0"/>
                <a:ea typeface="Verdana" pitchFamily="34" charset="0"/>
                <a:cs typeface="Verdana" pitchFamily="34" charset="0"/>
              </a:rPr>
              <a:t>Take big steps or very little steps while searching; Randomly select a state which is far away from the current state.</a:t>
            </a:r>
          </a:p>
          <a:p>
            <a:pPr algn="just"/>
            <a:endParaRPr lang="en-IN" sz="1200" dirty="0">
              <a:latin typeface="Verdana" pitchFamily="34" charset="0"/>
              <a:ea typeface="Verdana" pitchFamily="34" charset="0"/>
              <a:cs typeface="Verdana" pitchFamily="34" charset="0"/>
            </a:endParaRPr>
          </a:p>
        </p:txBody>
      </p:sp>
      <p:pic>
        <p:nvPicPr>
          <p:cNvPr id="5" name="Picture 4" descr="Hill Climbing Algorithm in AI"/>
          <p:cNvPicPr/>
          <p:nvPr/>
        </p:nvPicPr>
        <p:blipFill>
          <a:blip r:embed="rId2" cstate="print"/>
          <a:srcRect/>
          <a:stretch>
            <a:fillRect/>
          </a:stretch>
        </p:blipFill>
        <p:spPr bwMode="auto">
          <a:xfrm>
            <a:off x="4887311" y="2112580"/>
            <a:ext cx="3762704" cy="2070538"/>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49" y="845600"/>
            <a:ext cx="6285843" cy="1383000"/>
          </a:xfrm>
        </p:spPr>
        <p:txBody>
          <a:bodyPr/>
          <a:lstStyle/>
          <a:p>
            <a:r>
              <a:rPr lang="en-US" dirty="0" smtClean="0"/>
              <a:t>Problems in hill climbing</a:t>
            </a:r>
            <a:endParaRPr lang="en-IN" dirty="0"/>
          </a:p>
        </p:txBody>
      </p:sp>
      <p:sp>
        <p:nvSpPr>
          <p:cNvPr id="3" name="Text Placeholder 2"/>
          <p:cNvSpPr>
            <a:spLocks noGrp="1"/>
          </p:cNvSpPr>
          <p:nvPr>
            <p:ph type="body" idx="1"/>
          </p:nvPr>
        </p:nvSpPr>
        <p:spPr>
          <a:xfrm>
            <a:off x="830700" y="2017986"/>
            <a:ext cx="3709200" cy="2420864"/>
          </a:xfrm>
        </p:spPr>
        <p:txBody>
          <a:bodyPr/>
          <a:lstStyle/>
          <a:p>
            <a:pPr algn="just">
              <a:buNone/>
            </a:pPr>
            <a:r>
              <a:rPr lang="en-IN" sz="1200" b="1" dirty="0" smtClean="0">
                <a:latin typeface="Verdana" pitchFamily="34" charset="0"/>
                <a:ea typeface="Verdana" pitchFamily="34" charset="0"/>
                <a:cs typeface="Verdana" pitchFamily="34" charset="0"/>
              </a:rPr>
              <a:t>3. Ridges:</a:t>
            </a:r>
            <a:r>
              <a:rPr lang="en-IN" sz="1200" dirty="0" smtClean="0">
                <a:latin typeface="Verdana" pitchFamily="34" charset="0"/>
                <a:ea typeface="Verdana" pitchFamily="34" charset="0"/>
                <a:cs typeface="Verdana" pitchFamily="34" charset="0"/>
              </a:rPr>
              <a:t> A ridge is a special form of the local maximum. It has an area which is higher than its surrounding areas, but itself has a slope, and cannot be reached in a single move.</a:t>
            </a:r>
          </a:p>
          <a:p>
            <a:pPr algn="just">
              <a:buNone/>
            </a:pPr>
            <a:endParaRPr lang="en-IN" sz="1200" dirty="0" smtClean="0">
              <a:latin typeface="Verdana" pitchFamily="34" charset="0"/>
              <a:ea typeface="Verdana" pitchFamily="34" charset="0"/>
              <a:cs typeface="Verdana" pitchFamily="34" charset="0"/>
            </a:endParaRPr>
          </a:p>
          <a:p>
            <a:pPr algn="just"/>
            <a:r>
              <a:rPr lang="en-US" sz="1200" b="1" dirty="0" smtClean="0">
                <a:latin typeface="Verdana" pitchFamily="34" charset="0"/>
                <a:ea typeface="Verdana" pitchFamily="34" charset="0"/>
                <a:cs typeface="Verdana" pitchFamily="34" charset="0"/>
              </a:rPr>
              <a:t>Solution: </a:t>
            </a:r>
            <a:r>
              <a:rPr lang="en-IN" sz="1200" dirty="0" smtClean="0">
                <a:latin typeface="Verdana" pitchFamily="34" charset="0"/>
                <a:ea typeface="Verdana" pitchFamily="34" charset="0"/>
                <a:cs typeface="Verdana" pitchFamily="34" charset="0"/>
              </a:rPr>
              <a:t>Use of bidirectional search; by moving in different directions, we can improve this problem.</a:t>
            </a:r>
          </a:p>
          <a:p>
            <a:pPr algn="just"/>
            <a:endParaRPr lang="en-IN" sz="1200" dirty="0">
              <a:latin typeface="Verdana" pitchFamily="34" charset="0"/>
              <a:ea typeface="Verdana" pitchFamily="34" charset="0"/>
              <a:cs typeface="Verdana" pitchFamily="34" charset="0"/>
            </a:endParaRPr>
          </a:p>
        </p:txBody>
      </p:sp>
      <p:pic>
        <p:nvPicPr>
          <p:cNvPr id="6" name="Picture 5" descr="Hill Climbing Algorithm in AI"/>
          <p:cNvPicPr/>
          <p:nvPr/>
        </p:nvPicPr>
        <p:blipFill>
          <a:blip r:embed="rId2" cstate="print"/>
          <a:srcRect/>
          <a:stretch>
            <a:fillRect/>
          </a:stretch>
        </p:blipFill>
        <p:spPr bwMode="auto">
          <a:xfrm>
            <a:off x="5002924" y="1397877"/>
            <a:ext cx="3100552" cy="1681654"/>
          </a:xfrm>
          <a:prstGeom prst="rect">
            <a:avLst/>
          </a:prstGeom>
          <a:noFill/>
          <a:ln w="9525">
            <a:noFill/>
            <a:miter lim="800000"/>
            <a:headEnd/>
            <a:tailEnd/>
          </a:ln>
        </p:spPr>
      </p:pic>
      <p:pic>
        <p:nvPicPr>
          <p:cNvPr id="1026" name="Picture 2"/>
          <p:cNvPicPr>
            <a:picLocks noChangeAspect="1" noChangeArrowheads="1"/>
          </p:cNvPicPr>
          <p:nvPr/>
        </p:nvPicPr>
        <p:blipFill>
          <a:blip r:embed="rId3"/>
          <a:srcRect/>
          <a:stretch>
            <a:fillRect/>
          </a:stretch>
        </p:blipFill>
        <p:spPr bwMode="auto">
          <a:xfrm>
            <a:off x="5480488" y="3113040"/>
            <a:ext cx="2324100" cy="180975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640" y="645903"/>
            <a:ext cx="7505700" cy="954600"/>
          </a:xfrm>
        </p:spPr>
        <p:txBody>
          <a:bodyPr/>
          <a:lstStyle/>
          <a:p>
            <a:r>
              <a:rPr lang="en-US" dirty="0" smtClean="0"/>
              <a:t>Types: Steepest-Ascent hill climbing</a:t>
            </a:r>
            <a:endParaRPr lang="en-IN" dirty="0"/>
          </a:p>
        </p:txBody>
      </p:sp>
      <p:sp>
        <p:nvSpPr>
          <p:cNvPr id="3" name="Text Placeholder 2"/>
          <p:cNvSpPr>
            <a:spLocks noGrp="1"/>
          </p:cNvSpPr>
          <p:nvPr>
            <p:ph type="body" idx="1"/>
          </p:nvPr>
        </p:nvSpPr>
        <p:spPr>
          <a:xfrm>
            <a:off x="819150" y="1639613"/>
            <a:ext cx="7284326" cy="2799111"/>
          </a:xfrm>
        </p:spPr>
        <p:txBody>
          <a:bodyPr/>
          <a:lstStyle/>
          <a:p>
            <a:pPr algn="just"/>
            <a:r>
              <a:rPr lang="en-IN" sz="1200" dirty="0" smtClean="0">
                <a:latin typeface="Verdana" pitchFamily="34" charset="0"/>
                <a:ea typeface="Verdana" pitchFamily="34" charset="0"/>
                <a:cs typeface="Verdana" pitchFamily="34" charset="0"/>
              </a:rPr>
              <a:t>The steepest-Ascent algorithm is a variation of simple hill climbing algorithm. </a:t>
            </a:r>
          </a:p>
          <a:p>
            <a:pPr algn="just"/>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This algorithm examines all the neighbouring nodes of the current state and selects one neighbour node which is closest to the goal state. </a:t>
            </a:r>
          </a:p>
          <a:p>
            <a:pPr algn="just"/>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This algorithm consumes more time as it searches for multiple neighbours</a:t>
            </a:r>
          </a:p>
          <a:p>
            <a:pPr algn="just"/>
            <a:endParaRPr lang="en-IN" dirty="0">
              <a:latin typeface="Verdana" pitchFamily="34" charset="0"/>
              <a:ea typeface="Verdana" pitchFamily="34" charset="0"/>
              <a:cs typeface="Verdana" pitchFamily="34" charset="0"/>
            </a:endParaRPr>
          </a:p>
        </p:txBody>
      </p:sp>
      <p:pic>
        <p:nvPicPr>
          <p:cNvPr id="4" name="Picture 3"/>
          <p:cNvPicPr/>
          <p:nvPr/>
        </p:nvPicPr>
        <p:blipFill>
          <a:blip r:embed="rId2"/>
          <a:srcRect/>
          <a:stretch>
            <a:fillRect/>
          </a:stretch>
        </p:blipFill>
        <p:spPr bwMode="auto">
          <a:xfrm>
            <a:off x="5265683" y="3034457"/>
            <a:ext cx="3878317" cy="2109043"/>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108" y="467227"/>
            <a:ext cx="7505700" cy="954600"/>
          </a:xfrm>
        </p:spPr>
        <p:txBody>
          <a:bodyPr/>
          <a:lstStyle/>
          <a:p>
            <a:r>
              <a:rPr lang="en-US" dirty="0" smtClean="0"/>
              <a:t>Types: Steepest-Ascent hill climbing</a:t>
            </a:r>
            <a:endParaRPr lang="en-IN" dirty="0"/>
          </a:p>
        </p:txBody>
      </p:sp>
      <p:sp>
        <p:nvSpPr>
          <p:cNvPr id="3" name="Text Placeholder 2"/>
          <p:cNvSpPr>
            <a:spLocks noGrp="1"/>
          </p:cNvSpPr>
          <p:nvPr>
            <p:ph type="body" idx="1"/>
          </p:nvPr>
        </p:nvSpPr>
        <p:spPr>
          <a:xfrm>
            <a:off x="189186" y="1093077"/>
            <a:ext cx="8954813" cy="3345648"/>
          </a:xfrm>
        </p:spPr>
        <p:txBody>
          <a:bodyPr/>
          <a:lstStyle/>
          <a:p>
            <a:pPr lvl="0">
              <a:buNone/>
            </a:pPr>
            <a:r>
              <a:rPr lang="en-IN" sz="1200" b="1" dirty="0" smtClean="0">
                <a:latin typeface="Verdana" pitchFamily="34" charset="0"/>
                <a:ea typeface="Verdana" pitchFamily="34" charset="0"/>
                <a:cs typeface="Verdana" pitchFamily="34" charset="0"/>
              </a:rPr>
              <a:t>Step 1:</a:t>
            </a:r>
            <a:r>
              <a:rPr lang="en-IN" sz="1200" dirty="0" smtClean="0">
                <a:latin typeface="Verdana" pitchFamily="34" charset="0"/>
                <a:ea typeface="Verdana" pitchFamily="34" charset="0"/>
                <a:cs typeface="Verdana" pitchFamily="34" charset="0"/>
              </a:rPr>
              <a:t> Evaluate the initial state, if it is goal state then return success and stop, else make current state as initial state.</a:t>
            </a:r>
          </a:p>
          <a:p>
            <a:pPr lvl="0">
              <a:buNone/>
            </a:pPr>
            <a:r>
              <a:rPr lang="en-IN" sz="1200" b="1" dirty="0" smtClean="0">
                <a:latin typeface="Verdana" pitchFamily="34" charset="0"/>
                <a:ea typeface="Verdana" pitchFamily="34" charset="0"/>
                <a:cs typeface="Verdana" pitchFamily="34" charset="0"/>
              </a:rPr>
              <a:t>Step 2:</a:t>
            </a:r>
            <a:r>
              <a:rPr lang="en-IN" sz="1200" dirty="0" smtClean="0">
                <a:latin typeface="Verdana" pitchFamily="34" charset="0"/>
                <a:ea typeface="Verdana" pitchFamily="34" charset="0"/>
                <a:cs typeface="Verdana" pitchFamily="34" charset="0"/>
              </a:rPr>
              <a:t> Loop until a solution is found or the current state does not change.</a:t>
            </a:r>
          </a:p>
          <a:p>
            <a:pPr lvl="1"/>
            <a:r>
              <a:rPr lang="en-IN" sz="1200" dirty="0" smtClean="0">
                <a:latin typeface="Verdana" pitchFamily="34" charset="0"/>
                <a:ea typeface="Verdana" pitchFamily="34" charset="0"/>
                <a:cs typeface="Verdana" pitchFamily="34" charset="0"/>
              </a:rPr>
              <a:t>Let SUCC be a state such that any successor of the current state will be better than it.</a:t>
            </a:r>
          </a:p>
          <a:p>
            <a:pPr lvl="1"/>
            <a:r>
              <a:rPr lang="en-IN" sz="1200" dirty="0" smtClean="0">
                <a:latin typeface="Verdana" pitchFamily="34" charset="0"/>
                <a:ea typeface="Verdana" pitchFamily="34" charset="0"/>
                <a:cs typeface="Verdana" pitchFamily="34" charset="0"/>
              </a:rPr>
              <a:t>For each operator that applies to the current state:</a:t>
            </a:r>
          </a:p>
          <a:p>
            <a:pPr lvl="2"/>
            <a:r>
              <a:rPr lang="en-IN" sz="1200" dirty="0" smtClean="0">
                <a:latin typeface="Verdana" pitchFamily="34" charset="0"/>
                <a:ea typeface="Verdana" pitchFamily="34" charset="0"/>
                <a:cs typeface="Verdana" pitchFamily="34" charset="0"/>
              </a:rPr>
              <a:t>Apply the new operator and generate a new state.</a:t>
            </a:r>
          </a:p>
          <a:p>
            <a:pPr lvl="2"/>
            <a:r>
              <a:rPr lang="en-IN" sz="1200" dirty="0" smtClean="0">
                <a:latin typeface="Verdana" pitchFamily="34" charset="0"/>
                <a:ea typeface="Verdana" pitchFamily="34" charset="0"/>
                <a:cs typeface="Verdana" pitchFamily="34" charset="0"/>
              </a:rPr>
              <a:t>Evaluate the new state.</a:t>
            </a:r>
          </a:p>
          <a:p>
            <a:pPr lvl="2"/>
            <a:r>
              <a:rPr lang="en-IN" sz="1200" dirty="0" smtClean="0">
                <a:latin typeface="Verdana" pitchFamily="34" charset="0"/>
                <a:ea typeface="Verdana" pitchFamily="34" charset="0"/>
                <a:cs typeface="Verdana" pitchFamily="34" charset="0"/>
              </a:rPr>
              <a:t>If it is goal state, then return it and quit, else compare it to the SUCC.</a:t>
            </a:r>
          </a:p>
          <a:p>
            <a:pPr lvl="2"/>
            <a:r>
              <a:rPr lang="en-IN" sz="1200" dirty="0" smtClean="0">
                <a:latin typeface="Verdana" pitchFamily="34" charset="0"/>
                <a:ea typeface="Verdana" pitchFamily="34" charset="0"/>
                <a:cs typeface="Verdana" pitchFamily="34" charset="0"/>
              </a:rPr>
              <a:t>If it is better than SUCC, then set new state as SUCC.</a:t>
            </a:r>
          </a:p>
          <a:p>
            <a:pPr lvl="2"/>
            <a:r>
              <a:rPr lang="en-IN" sz="1200" dirty="0" smtClean="0">
                <a:latin typeface="Verdana" pitchFamily="34" charset="0"/>
                <a:ea typeface="Verdana" pitchFamily="34" charset="0"/>
                <a:cs typeface="Verdana" pitchFamily="34" charset="0"/>
              </a:rPr>
              <a:t>If the SUCC is better than the current state, then set current state to SUCC.</a:t>
            </a:r>
          </a:p>
          <a:p>
            <a:pPr lvl="0">
              <a:buNone/>
            </a:pPr>
            <a:r>
              <a:rPr lang="en-IN" sz="1200" b="1" dirty="0" smtClean="0">
                <a:latin typeface="Verdana" pitchFamily="34" charset="0"/>
                <a:ea typeface="Verdana" pitchFamily="34" charset="0"/>
                <a:cs typeface="Verdana" pitchFamily="34" charset="0"/>
              </a:rPr>
              <a:t>Step 3:</a:t>
            </a:r>
            <a:r>
              <a:rPr lang="en-IN" sz="1200" dirty="0" smtClean="0">
                <a:latin typeface="Verdana" pitchFamily="34" charset="0"/>
                <a:ea typeface="Verdana" pitchFamily="34" charset="0"/>
                <a:cs typeface="Verdana" pitchFamily="34" charset="0"/>
              </a:rPr>
              <a:t> Exit.</a:t>
            </a:r>
            <a:endParaRPr lang="en-IN" sz="1200" dirty="0">
              <a:latin typeface="Verdana" pitchFamily="34" charset="0"/>
              <a:ea typeface="Verdana" pitchFamily="34" charset="0"/>
              <a:cs typeface="Verdana"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618" y="467227"/>
            <a:ext cx="7505700" cy="954600"/>
          </a:xfrm>
        </p:spPr>
        <p:txBody>
          <a:bodyPr/>
          <a:lstStyle/>
          <a:p>
            <a:r>
              <a:rPr lang="en-IN" sz="3200" dirty="0" smtClean="0"/>
              <a:t>Heuristic function</a:t>
            </a:r>
            <a:r>
              <a:rPr lang="en-IN" sz="2800" dirty="0" smtClean="0"/>
              <a:t/>
            </a:r>
            <a:br>
              <a:rPr lang="en-IN" sz="2800" dirty="0" smtClean="0"/>
            </a:br>
            <a:endParaRPr lang="en-IN" dirty="0"/>
          </a:p>
        </p:txBody>
      </p:sp>
      <p:sp>
        <p:nvSpPr>
          <p:cNvPr id="3" name="Text Placeholder 2"/>
          <p:cNvSpPr>
            <a:spLocks noGrp="1"/>
          </p:cNvSpPr>
          <p:nvPr>
            <p:ph type="body" idx="1"/>
          </p:nvPr>
        </p:nvSpPr>
        <p:spPr>
          <a:xfrm>
            <a:off x="819150" y="1250732"/>
            <a:ext cx="7505700" cy="3187994"/>
          </a:xfrm>
        </p:spPr>
        <p:txBody>
          <a:bodyPr/>
          <a:lstStyle/>
          <a:p>
            <a:pPr lvl="0" algn="just"/>
            <a:r>
              <a:rPr lang="en-IN" sz="1200" dirty="0" smtClean="0">
                <a:latin typeface="Verdana" pitchFamily="34" charset="0"/>
                <a:ea typeface="Verdana" pitchFamily="34" charset="0"/>
                <a:cs typeface="Verdana" pitchFamily="34" charset="0"/>
              </a:rPr>
              <a:t>Heuristic is a function which is used in Informed Search, and it finds the most promising path. </a:t>
            </a:r>
          </a:p>
          <a:p>
            <a:pPr lvl="0" algn="just"/>
            <a:r>
              <a:rPr lang="en-IN" sz="1200" dirty="0" smtClean="0">
                <a:latin typeface="Verdana" pitchFamily="34" charset="0"/>
                <a:ea typeface="Verdana" pitchFamily="34" charset="0"/>
                <a:cs typeface="Verdana" pitchFamily="34" charset="0"/>
              </a:rPr>
              <a:t>It takes the current state of the agent as its input and produces the estimation of how close agent is from the goal. </a:t>
            </a:r>
          </a:p>
          <a:p>
            <a:pPr algn="just"/>
            <a:r>
              <a:rPr lang="en-IN" sz="1200" dirty="0" smtClean="0">
                <a:latin typeface="Verdana" pitchFamily="34" charset="0"/>
                <a:ea typeface="Verdana" pitchFamily="34" charset="0"/>
                <a:cs typeface="Verdana" pitchFamily="34" charset="0"/>
              </a:rPr>
              <a:t>The heuristic method, however, might not always give the best solution, but it guaranteed to find a good solution in reasonable time. </a:t>
            </a:r>
          </a:p>
          <a:p>
            <a:pPr algn="just"/>
            <a:r>
              <a:rPr lang="en-IN" sz="1200" dirty="0" smtClean="0">
                <a:latin typeface="Verdana" pitchFamily="34" charset="0"/>
                <a:ea typeface="Verdana" pitchFamily="34" charset="0"/>
                <a:cs typeface="Verdana" pitchFamily="34" charset="0"/>
              </a:rPr>
              <a:t>Heuristic function estimates how close a state is to the goal. </a:t>
            </a:r>
          </a:p>
          <a:p>
            <a:pPr lvl="0" algn="just"/>
            <a:endParaRPr lang="en-IN" sz="1200" dirty="0" smtClean="0">
              <a:latin typeface="Verdana" pitchFamily="34" charset="0"/>
              <a:ea typeface="Verdana" pitchFamily="34" charset="0"/>
              <a:cs typeface="Verdana" pitchFamily="34" charset="0"/>
            </a:endParaRPr>
          </a:p>
          <a:p>
            <a:pPr lvl="0" algn="just"/>
            <a:r>
              <a:rPr lang="en-US" sz="1200" dirty="0" smtClean="0">
                <a:latin typeface="Verdana" pitchFamily="34" charset="0"/>
                <a:ea typeface="Verdana" pitchFamily="34" charset="0"/>
                <a:cs typeface="Verdana" pitchFamily="34" charset="0"/>
              </a:rPr>
              <a:t>Heuristic function is denoted by h(n) &amp; </a:t>
            </a:r>
            <a:r>
              <a:rPr lang="en-IN" sz="1200" dirty="0" smtClean="0">
                <a:latin typeface="Verdana" pitchFamily="34" charset="0"/>
                <a:ea typeface="Verdana" pitchFamily="34" charset="0"/>
                <a:cs typeface="Verdana" pitchFamily="34" charset="0"/>
              </a:rPr>
              <a:t>it calculates the cost of an optimal path between the pair of states. </a:t>
            </a:r>
          </a:p>
          <a:p>
            <a:pPr>
              <a:buNone/>
            </a:pPr>
            <a:r>
              <a:rPr lang="en-US" sz="1200" b="1" dirty="0" smtClean="0">
                <a:latin typeface="Verdana" pitchFamily="34" charset="0"/>
                <a:ea typeface="Verdana" pitchFamily="34" charset="0"/>
                <a:cs typeface="Verdana" pitchFamily="34" charset="0"/>
              </a:rPr>
              <a:t>		h(n) = cost of cheapest path from node n to goal node</a:t>
            </a:r>
            <a:endParaRPr lang="en-IN" sz="1000" b="1" dirty="0" smtClean="0">
              <a:latin typeface="Verdana" pitchFamily="34" charset="0"/>
              <a:ea typeface="Verdana" pitchFamily="34" charset="0"/>
              <a:cs typeface="Verdana" pitchFamily="34" charset="0"/>
            </a:endParaRPr>
          </a:p>
          <a:p>
            <a:pPr lvl="0"/>
            <a:endParaRPr lang="en-IN" sz="1200" dirty="0" smtClean="0"/>
          </a:p>
          <a:p>
            <a:pPr lvl="0" algn="just"/>
            <a:r>
              <a:rPr lang="en-IN" sz="1200" dirty="0" smtClean="0">
                <a:latin typeface="Verdana" pitchFamily="34" charset="0"/>
                <a:ea typeface="Verdana" pitchFamily="34" charset="0"/>
                <a:cs typeface="Verdana" pitchFamily="34" charset="0"/>
              </a:rPr>
              <a:t>The value of the heuristic function is always positive.</a:t>
            </a:r>
          </a:p>
          <a:p>
            <a:pPr lvl="0" algn="just"/>
            <a:endParaRPr lang="en-US" sz="1200" dirty="0" smtClean="0">
              <a:latin typeface="Verdana" pitchFamily="34" charset="0"/>
              <a:ea typeface="Verdana" pitchFamily="34" charset="0"/>
              <a:cs typeface="Verdana" pitchFamily="34" charset="0"/>
            </a:endParaRPr>
          </a:p>
          <a:p>
            <a:pPr lvl="0" algn="just">
              <a:buNone/>
            </a:pPr>
            <a:r>
              <a:rPr lang="en-US" sz="1200" dirty="0" smtClean="0">
                <a:latin typeface="Verdana" pitchFamily="34" charset="0"/>
                <a:ea typeface="Verdana" pitchFamily="34" charset="0"/>
                <a:cs typeface="Verdana" pitchFamily="34" charset="0"/>
              </a:rPr>
              <a:t>			</a:t>
            </a:r>
            <a:endParaRPr lang="en-IN" sz="1200" dirty="0">
              <a:latin typeface="Verdana" pitchFamily="34" charset="0"/>
              <a:ea typeface="Verdana" pitchFamily="34" charset="0"/>
              <a:cs typeface="Verdana"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Hill climbing</a:t>
            </a:r>
            <a:endParaRPr lang="en-IN" dirty="0"/>
          </a:p>
        </p:txBody>
      </p:sp>
      <p:sp>
        <p:nvSpPr>
          <p:cNvPr id="3" name="Text Placeholder 2"/>
          <p:cNvSpPr>
            <a:spLocks noGrp="1"/>
          </p:cNvSpPr>
          <p:nvPr>
            <p:ph type="body" idx="1"/>
          </p:nvPr>
        </p:nvSpPr>
        <p:spPr/>
        <p:txBody>
          <a:bodyPr/>
          <a:lstStyle/>
          <a:p>
            <a:pPr algn="just"/>
            <a:r>
              <a:rPr lang="en-US" sz="1200" b="1" dirty="0" smtClean="0">
                <a:latin typeface="Verdana" pitchFamily="34" charset="0"/>
                <a:ea typeface="Verdana" pitchFamily="34" charset="0"/>
                <a:cs typeface="Verdana" pitchFamily="34" charset="0"/>
              </a:rPr>
              <a:t>Stochastic hill climbing:</a:t>
            </a:r>
          </a:p>
          <a:p>
            <a:pPr lvl="1" algn="just"/>
            <a:r>
              <a:rPr lang="en-IN" sz="1200" dirty="0" smtClean="0">
                <a:latin typeface="Verdana" pitchFamily="34" charset="0"/>
                <a:ea typeface="Verdana" pitchFamily="34" charset="0"/>
                <a:cs typeface="Verdana" pitchFamily="34" charset="0"/>
              </a:rPr>
              <a:t>Stochastic hill climbing does not examine for all its neighbour before moving. </a:t>
            </a:r>
          </a:p>
          <a:p>
            <a:pPr lvl="1" algn="just"/>
            <a:r>
              <a:rPr lang="en-IN" sz="1200" dirty="0" smtClean="0">
                <a:latin typeface="Verdana" pitchFamily="34" charset="0"/>
                <a:ea typeface="Verdana" pitchFamily="34" charset="0"/>
                <a:cs typeface="Verdana" pitchFamily="34" charset="0"/>
              </a:rPr>
              <a:t>Rather, this search algorithm selects one neighbour node at random and decides whether to choose it as a current state or examine another state.</a:t>
            </a:r>
          </a:p>
          <a:p>
            <a:pPr lvl="2" algn="just"/>
            <a:endParaRPr lang="en-IN" dirty="0" smtClean="0">
              <a:latin typeface="Verdana" pitchFamily="34" charset="0"/>
              <a:ea typeface="Verdana" pitchFamily="34" charset="0"/>
              <a:cs typeface="Verdana" pitchFamily="34" charset="0"/>
            </a:endParaRPr>
          </a:p>
          <a:p>
            <a:pPr algn="just"/>
            <a:endParaRPr lang="en-IN" dirty="0">
              <a:latin typeface="Verdana" pitchFamily="34" charset="0"/>
              <a:ea typeface="Verdana" pitchFamily="34" charset="0"/>
              <a:cs typeface="Verdana"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Simulated Annealing</a:t>
            </a:r>
            <a:endParaRPr lang="en-IN" dirty="0"/>
          </a:p>
        </p:txBody>
      </p:sp>
      <p:sp>
        <p:nvSpPr>
          <p:cNvPr id="3" name="Text Placeholder 2"/>
          <p:cNvSpPr>
            <a:spLocks noGrp="1"/>
          </p:cNvSpPr>
          <p:nvPr>
            <p:ph type="body" idx="1"/>
          </p:nvPr>
        </p:nvSpPr>
        <p:spPr/>
        <p:txBody>
          <a:bodyPr/>
          <a:lstStyle/>
          <a:p>
            <a:pPr algn="just"/>
            <a:r>
              <a:rPr lang="en-IN" sz="1200" dirty="0" smtClean="0">
                <a:latin typeface="Verdana" pitchFamily="34" charset="0"/>
                <a:ea typeface="Verdana" pitchFamily="34" charset="0"/>
                <a:cs typeface="Verdana" pitchFamily="34" charset="0"/>
              </a:rPr>
              <a:t>A hill-climbing algorithm which never makes a move towards a lower value guaranteed to be incomplete because it can get stuck on a local maximum. </a:t>
            </a:r>
          </a:p>
          <a:p>
            <a:pPr algn="just"/>
            <a:r>
              <a:rPr lang="en-IN" sz="1200" dirty="0" smtClean="0">
                <a:latin typeface="Verdana" pitchFamily="34" charset="0"/>
                <a:ea typeface="Verdana" pitchFamily="34" charset="0"/>
                <a:cs typeface="Verdana" pitchFamily="34" charset="0"/>
              </a:rPr>
              <a:t>And if algorithm applies a random walk, by moving a successor, then it may complete but not efficient. </a:t>
            </a:r>
            <a:r>
              <a:rPr lang="en-IN" sz="1200" b="1" dirty="0" smtClean="0">
                <a:latin typeface="Verdana" pitchFamily="34" charset="0"/>
                <a:ea typeface="Verdana" pitchFamily="34" charset="0"/>
                <a:cs typeface="Verdana" pitchFamily="34" charset="0"/>
              </a:rPr>
              <a:t>Simulated Annealing</a:t>
            </a:r>
            <a:r>
              <a:rPr lang="en-IN" sz="1200" dirty="0" smtClean="0">
                <a:latin typeface="Verdana" pitchFamily="34" charset="0"/>
                <a:ea typeface="Verdana" pitchFamily="34" charset="0"/>
                <a:cs typeface="Verdana" pitchFamily="34" charset="0"/>
              </a:rPr>
              <a:t> is an algorithm which yields both </a:t>
            </a:r>
            <a:r>
              <a:rPr lang="en-IN" sz="1200" b="1" dirty="0" smtClean="0">
                <a:latin typeface="Verdana" pitchFamily="34" charset="0"/>
                <a:ea typeface="Verdana" pitchFamily="34" charset="0"/>
                <a:cs typeface="Verdana" pitchFamily="34" charset="0"/>
              </a:rPr>
              <a:t>efficiency and completeness.</a:t>
            </a:r>
          </a:p>
          <a:p>
            <a:pPr algn="just"/>
            <a:r>
              <a:rPr lang="en-IN" sz="1200" dirty="0" smtClean="0">
                <a:latin typeface="Verdana" pitchFamily="34" charset="0"/>
                <a:ea typeface="Verdana" pitchFamily="34" charset="0"/>
                <a:cs typeface="Verdana" pitchFamily="34" charset="0"/>
              </a:rPr>
              <a:t>In mechanical term </a:t>
            </a:r>
            <a:r>
              <a:rPr lang="en-IN" sz="1200" b="1" dirty="0" smtClean="0">
                <a:latin typeface="Verdana" pitchFamily="34" charset="0"/>
                <a:ea typeface="Verdana" pitchFamily="34" charset="0"/>
                <a:cs typeface="Verdana" pitchFamily="34" charset="0"/>
              </a:rPr>
              <a:t>Annealing</a:t>
            </a:r>
            <a:r>
              <a:rPr lang="en-IN" sz="1200" dirty="0" smtClean="0">
                <a:latin typeface="Verdana" pitchFamily="34" charset="0"/>
                <a:ea typeface="Verdana" pitchFamily="34" charset="0"/>
                <a:cs typeface="Verdana" pitchFamily="34" charset="0"/>
              </a:rPr>
              <a:t> is a process of hardening a metal or glass .</a:t>
            </a:r>
          </a:p>
          <a:p>
            <a:pPr algn="just"/>
            <a:r>
              <a:rPr lang="en-IN" sz="1200" dirty="0" smtClean="0">
                <a:latin typeface="Verdana" pitchFamily="34" charset="0"/>
                <a:ea typeface="Verdana" pitchFamily="34" charset="0"/>
                <a:cs typeface="Verdana" pitchFamily="34" charset="0"/>
              </a:rPr>
              <a:t>The same process is used in simulated annealing in which the algorithm </a:t>
            </a:r>
            <a:r>
              <a:rPr lang="en-IN" sz="1200" b="1" dirty="0" smtClean="0">
                <a:latin typeface="Verdana" pitchFamily="34" charset="0"/>
                <a:ea typeface="Verdana" pitchFamily="34" charset="0"/>
                <a:cs typeface="Verdana" pitchFamily="34" charset="0"/>
              </a:rPr>
              <a:t>picks a random move</a:t>
            </a:r>
            <a:r>
              <a:rPr lang="en-IN" sz="1200" dirty="0" smtClean="0">
                <a:latin typeface="Verdana" pitchFamily="34" charset="0"/>
                <a:ea typeface="Verdana" pitchFamily="34" charset="0"/>
                <a:cs typeface="Verdana" pitchFamily="34" charset="0"/>
              </a:rPr>
              <a:t>, instead of picking the best move. </a:t>
            </a:r>
          </a:p>
          <a:p>
            <a:pPr algn="just"/>
            <a:r>
              <a:rPr lang="en-IN" sz="1200" dirty="0" smtClean="0">
                <a:latin typeface="Verdana" pitchFamily="34" charset="0"/>
                <a:ea typeface="Verdana" pitchFamily="34" charset="0"/>
                <a:cs typeface="Verdana" pitchFamily="34" charset="0"/>
              </a:rPr>
              <a:t>If the random move improves the state, then it follows the same path. </a:t>
            </a:r>
          </a:p>
          <a:p>
            <a:pPr algn="just"/>
            <a:r>
              <a:rPr lang="en-IN" sz="1200" dirty="0" smtClean="0">
                <a:latin typeface="Verdana" pitchFamily="34" charset="0"/>
                <a:ea typeface="Verdana" pitchFamily="34" charset="0"/>
                <a:cs typeface="Verdana" pitchFamily="34" charset="0"/>
              </a:rPr>
              <a:t>Otherwise, the algorithm follows the path which has a probability of less than 1 or it moves downhill and chooses another path.</a:t>
            </a:r>
          </a:p>
          <a:p>
            <a:pPr algn="just"/>
            <a:endParaRPr lang="en-IN" sz="1200" dirty="0" smtClean="0">
              <a:latin typeface="Verdana" pitchFamily="34" charset="0"/>
              <a:ea typeface="Verdana" pitchFamily="34" charset="0"/>
              <a:cs typeface="Verdana" pitchFamily="34" charset="0"/>
            </a:endParaRPr>
          </a:p>
          <a:p>
            <a:pPr algn="just"/>
            <a:endParaRPr lang="en-IN" sz="1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Satisfaction Problem</a:t>
            </a:r>
            <a:endParaRPr lang="en-IN" dirty="0"/>
          </a:p>
        </p:txBody>
      </p:sp>
      <p:sp>
        <p:nvSpPr>
          <p:cNvPr id="3" name="Text Placeholder 2"/>
          <p:cNvSpPr>
            <a:spLocks noGrp="1"/>
          </p:cNvSpPr>
          <p:nvPr>
            <p:ph type="body" idx="1"/>
          </p:nvPr>
        </p:nvSpPr>
        <p:spPr>
          <a:xfrm>
            <a:off x="819807" y="1641764"/>
            <a:ext cx="7546427" cy="2796962"/>
          </a:xfrm>
        </p:spPr>
        <p:txBody>
          <a:bodyPr/>
          <a:lstStyle/>
          <a:p>
            <a:pPr algn="just"/>
            <a:r>
              <a:rPr lang="en-US" sz="1200" dirty="0" smtClean="0">
                <a:latin typeface="Verdana" pitchFamily="34" charset="0"/>
                <a:ea typeface="Verdana" pitchFamily="34" charset="0"/>
                <a:cs typeface="Verdana" pitchFamily="34" charset="0"/>
              </a:rPr>
              <a:t>Many problems in AI can be viewed as a problems of constraint satisfaction in which the goal is to discover some problem state that satisfies a given set of constraints. </a:t>
            </a:r>
          </a:p>
          <a:p>
            <a:pPr lvl="1" algn="just"/>
            <a:r>
              <a:rPr lang="en-US" sz="1000" dirty="0" smtClean="0">
                <a:latin typeface="Verdana" pitchFamily="34" charset="0"/>
                <a:ea typeface="Verdana" pitchFamily="34" charset="0"/>
                <a:cs typeface="Verdana" pitchFamily="34" charset="0"/>
              </a:rPr>
              <a:t>Satisfiability </a:t>
            </a:r>
          </a:p>
          <a:p>
            <a:pPr lvl="1" algn="just"/>
            <a:r>
              <a:rPr lang="en-US" sz="1000" dirty="0" smtClean="0">
                <a:latin typeface="Verdana" pitchFamily="34" charset="0"/>
                <a:ea typeface="Verdana" pitchFamily="34" charset="0"/>
                <a:cs typeface="Verdana" pitchFamily="34" charset="0"/>
              </a:rPr>
              <a:t>Scheduling</a:t>
            </a:r>
          </a:p>
          <a:p>
            <a:pPr lvl="1" algn="just"/>
            <a:r>
              <a:rPr lang="en-US" sz="1000" dirty="0" smtClean="0">
                <a:latin typeface="Verdana" pitchFamily="34" charset="0"/>
                <a:ea typeface="Verdana" pitchFamily="34" charset="0"/>
                <a:cs typeface="Verdana" pitchFamily="34" charset="0"/>
              </a:rPr>
              <a:t>Time tabling</a:t>
            </a:r>
          </a:p>
          <a:p>
            <a:pPr lvl="1" algn="just"/>
            <a:r>
              <a:rPr lang="en-US" sz="1000" dirty="0" smtClean="0">
                <a:latin typeface="Verdana" pitchFamily="34" charset="0"/>
                <a:ea typeface="Verdana" pitchFamily="34" charset="0"/>
                <a:cs typeface="Verdana" pitchFamily="34" charset="0"/>
              </a:rPr>
              <a:t>Supply chain management</a:t>
            </a:r>
          </a:p>
          <a:p>
            <a:pPr lvl="1" algn="just"/>
            <a:r>
              <a:rPr lang="en-US" sz="1000" dirty="0" smtClean="0">
                <a:latin typeface="Verdana" pitchFamily="34" charset="0"/>
                <a:ea typeface="Verdana" pitchFamily="34" charset="0"/>
                <a:cs typeface="Verdana" pitchFamily="34" charset="0"/>
              </a:rPr>
              <a:t>Graph coloring</a:t>
            </a:r>
          </a:p>
          <a:p>
            <a:pPr lvl="1" algn="just"/>
            <a:r>
              <a:rPr lang="en-US" sz="1000" dirty="0" smtClean="0">
                <a:latin typeface="Verdana" pitchFamily="34" charset="0"/>
                <a:ea typeface="Verdana" pitchFamily="34" charset="0"/>
                <a:cs typeface="Verdana" pitchFamily="34" charset="0"/>
              </a:rPr>
              <a:t>Machine vision</a:t>
            </a:r>
          </a:p>
          <a:p>
            <a:pPr lvl="1" algn="just"/>
            <a:r>
              <a:rPr lang="en-US" sz="1000" dirty="0" smtClean="0">
                <a:latin typeface="Verdana" pitchFamily="34" charset="0"/>
                <a:ea typeface="Verdana" pitchFamily="34" charset="0"/>
                <a:cs typeface="Verdana" pitchFamily="34" charset="0"/>
              </a:rPr>
              <a:t>Puzzles </a:t>
            </a:r>
            <a:endParaRPr lang="en-IN" sz="1200" dirty="0" smtClean="0">
              <a:latin typeface="Verdana" pitchFamily="34" charset="0"/>
              <a:ea typeface="Verdana" pitchFamily="34" charset="0"/>
              <a:cs typeface="Verdana" pitchFamily="34" charset="0"/>
            </a:endParaRPr>
          </a:p>
          <a:p>
            <a:pPr algn="just"/>
            <a:endParaRPr lang="en-IN" sz="1200" dirty="0" smtClean="0">
              <a:latin typeface="Verdana" pitchFamily="34" charset="0"/>
              <a:ea typeface="Verdana" pitchFamily="34" charset="0"/>
              <a:cs typeface="Verdana" pitchFamily="34" charset="0"/>
            </a:endParaRPr>
          </a:p>
          <a:p>
            <a:pPr algn="just"/>
            <a:endParaRPr lang="en-IN" sz="1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759" y="419572"/>
            <a:ext cx="7505700" cy="954600"/>
          </a:xfrm>
        </p:spPr>
        <p:txBody>
          <a:bodyPr/>
          <a:lstStyle/>
          <a:p>
            <a:r>
              <a:rPr lang="en-US" dirty="0" smtClean="0"/>
              <a:t>Constraint Satisfaction Problem</a:t>
            </a:r>
            <a:endParaRPr lang="en-IN" dirty="0"/>
          </a:p>
        </p:txBody>
      </p:sp>
      <p:sp>
        <p:nvSpPr>
          <p:cNvPr id="3" name="Text Placeholder 2"/>
          <p:cNvSpPr>
            <a:spLocks noGrp="1"/>
          </p:cNvSpPr>
          <p:nvPr>
            <p:ph type="body" idx="1"/>
          </p:nvPr>
        </p:nvSpPr>
        <p:spPr>
          <a:xfrm>
            <a:off x="819150" y="1534510"/>
            <a:ext cx="7505700" cy="3310759"/>
          </a:xfrm>
        </p:spPr>
        <p:txBody>
          <a:bodyPr/>
          <a:lstStyle/>
          <a:p>
            <a:pPr lvl="0" algn="just"/>
            <a:r>
              <a:rPr lang="en-IN" sz="1200" dirty="0" smtClean="0">
                <a:latin typeface="Verdana" pitchFamily="34" charset="0"/>
                <a:ea typeface="Verdana" pitchFamily="34" charset="0"/>
                <a:cs typeface="Verdana" pitchFamily="34" charset="0"/>
              </a:rPr>
              <a:t>A CSP consist of:</a:t>
            </a:r>
          </a:p>
          <a:p>
            <a:pPr lvl="1" algn="just"/>
            <a:r>
              <a:rPr lang="en-IN" sz="1000" dirty="0" smtClean="0">
                <a:latin typeface="Verdana" pitchFamily="34" charset="0"/>
                <a:ea typeface="Verdana" pitchFamily="34" charset="0"/>
                <a:cs typeface="Verdana" pitchFamily="34" charset="0"/>
              </a:rPr>
              <a:t>A finite set of </a:t>
            </a:r>
            <a:r>
              <a:rPr lang="en-IN" sz="1000" b="1" dirty="0" smtClean="0">
                <a:latin typeface="Verdana" pitchFamily="34" charset="0"/>
                <a:ea typeface="Verdana" pitchFamily="34" charset="0"/>
                <a:cs typeface="Verdana" pitchFamily="34" charset="0"/>
              </a:rPr>
              <a:t>variables</a:t>
            </a:r>
            <a:r>
              <a:rPr lang="en-IN" sz="1000" dirty="0" smtClean="0">
                <a:latin typeface="Verdana" pitchFamily="34" charset="0"/>
                <a:ea typeface="Verdana" pitchFamily="34" charset="0"/>
                <a:cs typeface="Verdana" pitchFamily="34" charset="0"/>
              </a:rPr>
              <a:t> which stores the solution </a:t>
            </a:r>
            <a:r>
              <a:rPr lang="en-IN" sz="1000" b="1" dirty="0" smtClean="0">
                <a:latin typeface="Verdana" pitchFamily="34" charset="0"/>
                <a:ea typeface="Verdana" pitchFamily="34" charset="0"/>
                <a:cs typeface="Verdana" pitchFamily="34" charset="0"/>
              </a:rPr>
              <a:t>(X= {x1, x2, x3,....., </a:t>
            </a:r>
            <a:r>
              <a:rPr lang="en-IN" sz="1000" b="1" dirty="0" err="1" smtClean="0">
                <a:latin typeface="Verdana" pitchFamily="34" charset="0"/>
                <a:ea typeface="Verdana" pitchFamily="34" charset="0"/>
                <a:cs typeface="Verdana" pitchFamily="34" charset="0"/>
              </a:rPr>
              <a:t>xn</a:t>
            </a:r>
            <a:r>
              <a:rPr lang="en-IN" sz="1000" b="1" dirty="0" smtClean="0">
                <a:latin typeface="Verdana" pitchFamily="34" charset="0"/>
                <a:ea typeface="Verdana" pitchFamily="34" charset="0"/>
                <a:cs typeface="Verdana" pitchFamily="34" charset="0"/>
              </a:rPr>
              <a:t>})</a:t>
            </a:r>
          </a:p>
          <a:p>
            <a:pPr lvl="1" algn="just"/>
            <a:r>
              <a:rPr lang="en-IN" sz="1000" b="1" dirty="0" smtClean="0">
                <a:latin typeface="Verdana" pitchFamily="34" charset="0"/>
                <a:ea typeface="Verdana" pitchFamily="34" charset="0"/>
                <a:cs typeface="Verdana" pitchFamily="34" charset="0"/>
              </a:rPr>
              <a:t>For each variable xi in X, domain Di</a:t>
            </a:r>
          </a:p>
          <a:p>
            <a:pPr lvl="1" algn="just"/>
            <a:r>
              <a:rPr lang="en-IN" sz="1000" dirty="0" smtClean="0">
                <a:latin typeface="Verdana" pitchFamily="34" charset="0"/>
                <a:ea typeface="Verdana" pitchFamily="34" charset="0"/>
                <a:cs typeface="Verdana" pitchFamily="34" charset="0"/>
              </a:rPr>
              <a:t>A </a:t>
            </a:r>
            <a:r>
              <a:rPr lang="en-IN" sz="1000" b="1" dirty="0" smtClean="0">
                <a:latin typeface="Verdana" pitchFamily="34" charset="0"/>
                <a:ea typeface="Verdana" pitchFamily="34" charset="0"/>
                <a:cs typeface="Verdana" pitchFamily="34" charset="0"/>
              </a:rPr>
              <a:t>domain Di, </a:t>
            </a:r>
            <a:r>
              <a:rPr lang="en-IN" sz="1000" dirty="0" smtClean="0">
                <a:latin typeface="Verdana" pitchFamily="34" charset="0"/>
                <a:ea typeface="Verdana" pitchFamily="34" charset="0"/>
                <a:cs typeface="Verdana" pitchFamily="34" charset="0"/>
              </a:rPr>
              <a:t>finite set of possible values, from which the solution is picked </a:t>
            </a:r>
            <a:r>
              <a:rPr lang="en-IN" sz="1000" b="1" dirty="0" smtClean="0">
                <a:latin typeface="Verdana" pitchFamily="34" charset="0"/>
                <a:ea typeface="Verdana" pitchFamily="34" charset="0"/>
                <a:cs typeface="Verdana" pitchFamily="34" charset="0"/>
              </a:rPr>
              <a:t>(D = {D1, D2, D3,.....,</a:t>
            </a:r>
            <a:r>
              <a:rPr lang="en-IN" sz="1000" b="1" dirty="0" err="1" smtClean="0">
                <a:latin typeface="Verdana" pitchFamily="34" charset="0"/>
                <a:ea typeface="Verdana" pitchFamily="34" charset="0"/>
                <a:cs typeface="Verdana" pitchFamily="34" charset="0"/>
              </a:rPr>
              <a:t>Dn</a:t>
            </a:r>
            <a:r>
              <a:rPr lang="en-IN" sz="1000" b="1" dirty="0" smtClean="0">
                <a:latin typeface="Verdana" pitchFamily="34" charset="0"/>
                <a:ea typeface="Verdana" pitchFamily="34" charset="0"/>
                <a:cs typeface="Verdana" pitchFamily="34" charset="0"/>
              </a:rPr>
              <a:t>}) one for each variable</a:t>
            </a:r>
          </a:p>
          <a:p>
            <a:pPr lvl="1" algn="just"/>
            <a:r>
              <a:rPr lang="en-IN" sz="1000" dirty="0" smtClean="0">
                <a:latin typeface="Verdana" pitchFamily="34" charset="0"/>
                <a:ea typeface="Verdana" pitchFamily="34" charset="0"/>
                <a:cs typeface="Verdana" pitchFamily="34" charset="0"/>
              </a:rPr>
              <a:t>A finite set of </a:t>
            </a:r>
            <a:r>
              <a:rPr lang="en-IN" sz="1000" b="1" dirty="0" smtClean="0">
                <a:latin typeface="Verdana" pitchFamily="34" charset="0"/>
                <a:ea typeface="Verdana" pitchFamily="34" charset="0"/>
                <a:cs typeface="Verdana" pitchFamily="34" charset="0"/>
              </a:rPr>
              <a:t>constraints</a:t>
            </a:r>
            <a:r>
              <a:rPr lang="en-IN" sz="1000" dirty="0" smtClean="0">
                <a:latin typeface="Verdana" pitchFamily="34" charset="0"/>
                <a:ea typeface="Verdana" pitchFamily="34" charset="0"/>
                <a:cs typeface="Verdana" pitchFamily="34" charset="0"/>
              </a:rPr>
              <a:t> (C = {C1, C2, C3,......, </a:t>
            </a:r>
            <a:r>
              <a:rPr lang="en-IN" sz="1000" dirty="0" err="1" smtClean="0">
                <a:latin typeface="Verdana" pitchFamily="34" charset="0"/>
                <a:ea typeface="Verdana" pitchFamily="34" charset="0"/>
                <a:cs typeface="Verdana" pitchFamily="34" charset="0"/>
              </a:rPr>
              <a:t>Cn</a:t>
            </a:r>
            <a:r>
              <a:rPr lang="en-IN" sz="1000" dirty="0" smtClean="0">
                <a:latin typeface="Verdana" pitchFamily="34" charset="0"/>
                <a:ea typeface="Verdana" pitchFamily="34" charset="0"/>
                <a:cs typeface="Verdana" pitchFamily="34" charset="0"/>
              </a:rPr>
              <a:t>}) that specify allowable combination of values. Restricting </a:t>
            </a:r>
            <a:r>
              <a:rPr lang="en-IN" sz="1000" dirty="0" err="1" smtClean="0">
                <a:latin typeface="Verdana" pitchFamily="34" charset="0"/>
                <a:ea typeface="Verdana" pitchFamily="34" charset="0"/>
                <a:cs typeface="Verdana" pitchFamily="34" charset="0"/>
              </a:rPr>
              <a:t>tuples</a:t>
            </a:r>
            <a:r>
              <a:rPr lang="en-IN" sz="1000" dirty="0" smtClean="0">
                <a:latin typeface="Verdana" pitchFamily="34" charset="0"/>
                <a:ea typeface="Verdana" pitchFamily="34" charset="0"/>
                <a:cs typeface="Verdana" pitchFamily="34" charset="0"/>
              </a:rPr>
              <a:t> of values</a:t>
            </a:r>
          </a:p>
          <a:p>
            <a:pPr lvl="1" algn="just"/>
            <a:r>
              <a:rPr lang="en-IN" sz="1000" dirty="0" smtClean="0">
                <a:latin typeface="Verdana" pitchFamily="34" charset="0"/>
                <a:ea typeface="Verdana" pitchFamily="34" charset="0"/>
                <a:cs typeface="Verdana" pitchFamily="34" charset="0"/>
              </a:rPr>
              <a:t>If only pairs of values, it’s a binary CSP</a:t>
            </a:r>
          </a:p>
          <a:p>
            <a:pPr lvl="0" algn="just"/>
            <a:r>
              <a:rPr lang="en-US" sz="1200" dirty="0" smtClean="0">
                <a:latin typeface="Verdana" pitchFamily="34" charset="0"/>
                <a:ea typeface="Verdana" pitchFamily="34" charset="0"/>
                <a:cs typeface="Verdana" pitchFamily="34" charset="0"/>
              </a:rPr>
              <a:t>A solution is an assignment of value in Di to each variable xi such that every constraint satisfied </a:t>
            </a:r>
          </a:p>
          <a:p>
            <a:pPr lvl="0" algn="just"/>
            <a:endParaRPr lang="en-IN" sz="1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satisfaction problem</a:t>
            </a:r>
            <a:endParaRPr lang="en-US" dirty="0"/>
          </a:p>
        </p:txBody>
      </p:sp>
      <p:sp>
        <p:nvSpPr>
          <p:cNvPr id="3" name="Text Placeholder 2"/>
          <p:cNvSpPr>
            <a:spLocks noGrp="1"/>
          </p:cNvSpPr>
          <p:nvPr>
            <p:ph type="body" idx="1"/>
          </p:nvPr>
        </p:nvSpPr>
        <p:spPr/>
        <p:txBody>
          <a:bodyPr/>
          <a:lstStyle/>
          <a:p>
            <a:pPr lvl="0" algn="just"/>
            <a:r>
              <a:rPr lang="en-US" sz="1200" dirty="0" err="1" smtClean="0">
                <a:latin typeface="Verdana" pitchFamily="34" charset="0"/>
                <a:ea typeface="Verdana" pitchFamily="34" charset="0"/>
                <a:cs typeface="Verdana" pitchFamily="34" charset="0"/>
              </a:rPr>
              <a:t>Ci</a:t>
            </a:r>
            <a:r>
              <a:rPr lang="en-US" sz="1200" dirty="0" smtClean="0">
                <a:latin typeface="Verdana" pitchFamily="34" charset="0"/>
                <a:ea typeface="Verdana" pitchFamily="34" charset="0"/>
                <a:cs typeface="Verdana" pitchFamily="34" charset="0"/>
              </a:rPr>
              <a:t> = (Scope, </a:t>
            </a:r>
            <a:r>
              <a:rPr lang="en-US" sz="1200" dirty="0" err="1" smtClean="0">
                <a:latin typeface="Verdana" pitchFamily="34" charset="0"/>
                <a:ea typeface="Verdana" pitchFamily="34" charset="0"/>
                <a:cs typeface="Verdana" pitchFamily="34" charset="0"/>
              </a:rPr>
              <a:t>Rel</a:t>
            </a:r>
            <a:r>
              <a:rPr lang="en-US" sz="1200" dirty="0" smtClean="0">
                <a:latin typeface="Verdana" pitchFamily="34" charset="0"/>
                <a:ea typeface="Verdana" pitchFamily="34" charset="0"/>
                <a:cs typeface="Verdana" pitchFamily="34" charset="0"/>
              </a:rPr>
              <a:t>)</a:t>
            </a:r>
          </a:p>
          <a:p>
            <a:pPr lvl="0" algn="just">
              <a:buNone/>
            </a:pPr>
            <a:r>
              <a:rPr lang="en-US" sz="1200" dirty="0" smtClean="0">
                <a:latin typeface="Verdana" pitchFamily="34" charset="0"/>
                <a:ea typeface="Verdana" pitchFamily="34" charset="0"/>
                <a:cs typeface="Verdana" pitchFamily="34" charset="0"/>
              </a:rPr>
              <a:t>Where,</a:t>
            </a:r>
          </a:p>
          <a:p>
            <a:pPr lvl="0" algn="just">
              <a:buNone/>
            </a:pPr>
            <a:r>
              <a:rPr lang="en-US" sz="1200" dirty="0" smtClean="0">
                <a:latin typeface="Verdana" pitchFamily="34" charset="0"/>
                <a:ea typeface="Verdana" pitchFamily="34" charset="0"/>
                <a:cs typeface="Verdana" pitchFamily="34" charset="0"/>
              </a:rPr>
              <a:t>	</a:t>
            </a:r>
            <a:r>
              <a:rPr lang="en-US" sz="1200" b="1" dirty="0" smtClean="0">
                <a:latin typeface="Verdana" pitchFamily="34" charset="0"/>
                <a:ea typeface="Verdana" pitchFamily="34" charset="0"/>
                <a:cs typeface="Verdana" pitchFamily="34" charset="0"/>
              </a:rPr>
              <a:t>Scope</a:t>
            </a:r>
            <a:r>
              <a:rPr lang="en-US" sz="1200" dirty="0" smtClean="0">
                <a:latin typeface="Verdana" pitchFamily="34" charset="0"/>
                <a:ea typeface="Verdana" pitchFamily="34" charset="0"/>
                <a:cs typeface="Verdana" pitchFamily="34" charset="0"/>
              </a:rPr>
              <a:t> is set of variables that participate in the constraint</a:t>
            </a:r>
          </a:p>
          <a:p>
            <a:pPr lvl="0" algn="just">
              <a:buNone/>
            </a:pPr>
            <a:r>
              <a:rPr lang="en-US" sz="1200" dirty="0" smtClean="0">
                <a:latin typeface="Verdana" pitchFamily="34" charset="0"/>
                <a:ea typeface="Verdana" pitchFamily="34" charset="0"/>
                <a:cs typeface="Verdana" pitchFamily="34" charset="0"/>
              </a:rPr>
              <a:t>	</a:t>
            </a:r>
            <a:r>
              <a:rPr lang="en-US" sz="1200" b="1" dirty="0" err="1" smtClean="0">
                <a:latin typeface="Verdana" pitchFamily="34" charset="0"/>
                <a:ea typeface="Verdana" pitchFamily="34" charset="0"/>
                <a:cs typeface="Verdana" pitchFamily="34" charset="0"/>
              </a:rPr>
              <a:t>Rel</a:t>
            </a:r>
            <a:r>
              <a:rPr lang="en-US" sz="1200" dirty="0" smtClean="0">
                <a:latin typeface="Verdana" pitchFamily="34" charset="0"/>
                <a:ea typeface="Verdana" pitchFamily="34" charset="0"/>
                <a:cs typeface="Verdana" pitchFamily="34" charset="0"/>
              </a:rPr>
              <a:t> is relation that define the values</a:t>
            </a:r>
          </a:p>
          <a:p>
            <a:pPr lvl="0" algn="just">
              <a:buNone/>
            </a:pPr>
            <a:endParaRPr lang="en-IN" sz="1200" dirty="0" smtClean="0">
              <a:latin typeface="Verdana" pitchFamily="34" charset="0"/>
              <a:ea typeface="Verdana" pitchFamily="34" charset="0"/>
              <a:cs typeface="Verdana" pitchFamily="34" charset="0"/>
            </a:endParaRPr>
          </a:p>
          <a:p>
            <a:pPr algn="just"/>
            <a:r>
              <a:rPr lang="en-US" sz="1200" b="1" dirty="0" smtClean="0">
                <a:latin typeface="Verdana" pitchFamily="34" charset="0"/>
                <a:ea typeface="Verdana" pitchFamily="34" charset="0"/>
                <a:cs typeface="Verdana" pitchFamily="34" charset="0"/>
              </a:rPr>
              <a:t>Example: </a:t>
            </a:r>
            <a:r>
              <a:rPr lang="en-IN" sz="1200" dirty="0" smtClean="0">
                <a:latin typeface="Verdana" pitchFamily="34" charset="0"/>
                <a:ea typeface="Verdana" pitchFamily="34" charset="0"/>
                <a:cs typeface="Verdana" pitchFamily="34" charset="0"/>
              </a:rPr>
              <a:t>x1 and x2 variables having domain D1 and D2 respectively. And having constraint is x1 is not equal to x2.</a:t>
            </a:r>
          </a:p>
          <a:p>
            <a:pPr lvl="0" algn="just"/>
            <a:r>
              <a:rPr lang="en-US" sz="1200" dirty="0" smtClean="0">
                <a:latin typeface="Verdana" pitchFamily="34" charset="0"/>
                <a:ea typeface="Verdana" pitchFamily="34" charset="0"/>
                <a:cs typeface="Verdana" pitchFamily="34" charset="0"/>
              </a:rPr>
              <a:t>C1 = ((x1,x2), (x1 ≠ x2))      </a:t>
            </a:r>
            <a:r>
              <a:rPr lang="en-US" sz="1200" b="1" dirty="0" smtClean="0">
                <a:latin typeface="Verdana" pitchFamily="34" charset="0"/>
                <a:ea typeface="Verdana" pitchFamily="34" charset="0"/>
                <a:cs typeface="Verdana" pitchFamily="34" charset="0"/>
              </a:rPr>
              <a:t>OR</a:t>
            </a:r>
            <a:r>
              <a:rPr lang="en-US" sz="1200" dirty="0" smtClean="0">
                <a:latin typeface="Verdana" pitchFamily="34" charset="0"/>
                <a:ea typeface="Verdana" pitchFamily="34" charset="0"/>
                <a:cs typeface="Verdana" pitchFamily="34" charset="0"/>
              </a:rPr>
              <a:t>	C1 = ((x1,x2), (D1,D2)) </a:t>
            </a:r>
          </a:p>
          <a:p>
            <a:pPr algn="just"/>
            <a:r>
              <a:rPr lang="en-US" sz="1200" dirty="0" smtClean="0">
                <a:latin typeface="Verdana" pitchFamily="34" charset="0"/>
                <a:ea typeface="Verdana" pitchFamily="34" charset="0"/>
                <a:cs typeface="Verdana" pitchFamily="34" charset="0"/>
              </a:rPr>
              <a:t>D1 =(1,2) and</a:t>
            </a:r>
            <a:r>
              <a:rPr lang="en-IN" sz="1200"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D2 = (2,4)</a:t>
            </a:r>
          </a:p>
          <a:p>
            <a:pPr lvl="0" algn="just"/>
            <a:r>
              <a:rPr lang="en-US" sz="1200" dirty="0" smtClean="0">
                <a:latin typeface="Verdana" pitchFamily="34" charset="0"/>
                <a:ea typeface="Verdana" pitchFamily="34" charset="0"/>
                <a:cs typeface="Verdana" pitchFamily="34" charset="0"/>
              </a:rPr>
              <a:t>C1 = ((x1,x2), (1,2), (1,4), (2,4))</a:t>
            </a:r>
          </a:p>
          <a:p>
            <a:endParaRPr lang="en-US" sz="12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satisfaction problem</a:t>
            </a:r>
            <a:endParaRPr lang="en-US" dirty="0"/>
          </a:p>
        </p:txBody>
      </p:sp>
      <p:sp>
        <p:nvSpPr>
          <p:cNvPr id="3" name="Text Placeholder 2"/>
          <p:cNvSpPr>
            <a:spLocks noGrp="1"/>
          </p:cNvSpPr>
          <p:nvPr>
            <p:ph type="body" idx="1"/>
          </p:nvPr>
        </p:nvSpPr>
        <p:spPr>
          <a:xfrm>
            <a:off x="819150" y="1693718"/>
            <a:ext cx="7505700" cy="2745007"/>
          </a:xfrm>
        </p:spPr>
        <p:txBody>
          <a:bodyPr/>
          <a:lstStyle/>
          <a:p>
            <a:pPr lvl="0" algn="just"/>
            <a:r>
              <a:rPr lang="en-US" sz="1200" dirty="0" smtClean="0">
                <a:latin typeface="Verdana" pitchFamily="34" charset="0"/>
                <a:ea typeface="Verdana" pitchFamily="34" charset="0"/>
                <a:cs typeface="Verdana" pitchFamily="34" charset="0"/>
              </a:rPr>
              <a:t>A solution is an </a:t>
            </a:r>
            <a:r>
              <a:rPr lang="en-US" sz="1200" b="1" dirty="0" smtClean="0">
                <a:latin typeface="Verdana" pitchFamily="34" charset="0"/>
                <a:ea typeface="Verdana" pitchFamily="34" charset="0"/>
                <a:cs typeface="Verdana" pitchFamily="34" charset="0"/>
              </a:rPr>
              <a:t>assignment</a:t>
            </a:r>
            <a:r>
              <a:rPr lang="en-US" sz="1200" dirty="0" smtClean="0">
                <a:latin typeface="Verdana" pitchFamily="34" charset="0"/>
                <a:ea typeface="Verdana" pitchFamily="34" charset="0"/>
                <a:cs typeface="Verdana" pitchFamily="34" charset="0"/>
              </a:rPr>
              <a:t> of value in </a:t>
            </a:r>
            <a:r>
              <a:rPr lang="en-US" sz="1200" b="1" dirty="0" smtClean="0">
                <a:latin typeface="Verdana" pitchFamily="34" charset="0"/>
                <a:ea typeface="Verdana" pitchFamily="34" charset="0"/>
                <a:cs typeface="Verdana" pitchFamily="34" charset="0"/>
              </a:rPr>
              <a:t>Di</a:t>
            </a:r>
            <a:r>
              <a:rPr lang="en-US" sz="1200" dirty="0" smtClean="0">
                <a:latin typeface="Verdana" pitchFamily="34" charset="0"/>
                <a:ea typeface="Verdana" pitchFamily="34" charset="0"/>
                <a:cs typeface="Verdana" pitchFamily="34" charset="0"/>
              </a:rPr>
              <a:t> to each </a:t>
            </a:r>
            <a:r>
              <a:rPr lang="en-US" sz="1200" b="1" dirty="0" smtClean="0">
                <a:latin typeface="Verdana" pitchFamily="34" charset="0"/>
                <a:ea typeface="Verdana" pitchFamily="34" charset="0"/>
                <a:cs typeface="Verdana" pitchFamily="34" charset="0"/>
              </a:rPr>
              <a:t>variable xi </a:t>
            </a:r>
            <a:r>
              <a:rPr lang="en-US" sz="1200" dirty="0" smtClean="0">
                <a:latin typeface="Verdana" pitchFamily="34" charset="0"/>
                <a:ea typeface="Verdana" pitchFamily="34" charset="0"/>
                <a:cs typeface="Verdana" pitchFamily="34" charset="0"/>
              </a:rPr>
              <a:t>such that every </a:t>
            </a:r>
            <a:r>
              <a:rPr lang="en-US" sz="1200" b="1" dirty="0" smtClean="0">
                <a:latin typeface="Verdana" pitchFamily="34" charset="0"/>
                <a:ea typeface="Verdana" pitchFamily="34" charset="0"/>
                <a:cs typeface="Verdana" pitchFamily="34" charset="0"/>
              </a:rPr>
              <a:t>constraint satisfied </a:t>
            </a:r>
          </a:p>
          <a:p>
            <a:pPr algn="just"/>
            <a:r>
              <a:rPr lang="en-US" sz="1200" b="1" dirty="0" smtClean="0">
                <a:latin typeface="Verdana" pitchFamily="34" charset="0"/>
                <a:ea typeface="Verdana" pitchFamily="34" charset="0"/>
                <a:cs typeface="Verdana" pitchFamily="34" charset="0"/>
              </a:rPr>
              <a:t>Sudoku puzzle:</a:t>
            </a:r>
          </a:p>
          <a:p>
            <a:pPr lvl="1" algn="just"/>
            <a:r>
              <a:rPr lang="en-US" dirty="0" smtClean="0">
                <a:latin typeface="Verdana" pitchFamily="34" charset="0"/>
                <a:ea typeface="Verdana" pitchFamily="34" charset="0"/>
                <a:cs typeface="Verdana" pitchFamily="34" charset="0"/>
              </a:rPr>
              <a:t>Variables X = remaining squares that are to be filled (total=81 will reduce)</a:t>
            </a:r>
          </a:p>
          <a:p>
            <a:pPr lvl="1" algn="just"/>
            <a:r>
              <a:rPr lang="en-US" dirty="0" smtClean="0">
                <a:latin typeface="Verdana" pitchFamily="34" charset="0"/>
                <a:ea typeface="Verdana" pitchFamily="34" charset="0"/>
                <a:cs typeface="Verdana" pitchFamily="34" charset="0"/>
              </a:rPr>
              <a:t>Domain D= range of no that can fill them i.e. (1-9)</a:t>
            </a:r>
          </a:p>
          <a:p>
            <a:pPr lvl="1" algn="just"/>
            <a:r>
              <a:rPr lang="en-US" dirty="0" smtClean="0">
                <a:latin typeface="Verdana" pitchFamily="34" charset="0"/>
                <a:ea typeface="Verdana" pitchFamily="34" charset="0"/>
                <a:cs typeface="Verdana" pitchFamily="34" charset="0"/>
              </a:rPr>
              <a:t>Constraints C = conditions governing how variable will choose </a:t>
            </a:r>
          </a:p>
          <a:p>
            <a:pPr lvl="1" algn="just">
              <a:buNone/>
            </a:pPr>
            <a:r>
              <a:rPr lang="en-US" dirty="0" smtClean="0">
                <a:latin typeface="Verdana" pitchFamily="34" charset="0"/>
                <a:ea typeface="Verdana" pitchFamily="34" charset="0"/>
                <a:cs typeface="Verdana" pitchFamily="34" charset="0"/>
              </a:rPr>
              <a:t>        its domain (row, column, block != repeated no)</a:t>
            </a:r>
            <a:endParaRPr lang="en-US" dirty="0">
              <a:latin typeface="Verdana" pitchFamily="34" charset="0"/>
              <a:ea typeface="Verdana" pitchFamily="34" charset="0"/>
              <a:cs typeface="Verdana" pitchFamily="34" charset="0"/>
            </a:endParaRPr>
          </a:p>
        </p:txBody>
      </p:sp>
      <p:pic>
        <p:nvPicPr>
          <p:cNvPr id="4" name="Picture 3" descr="download.png"/>
          <p:cNvPicPr>
            <a:picLocks noChangeAspect="1"/>
          </p:cNvPicPr>
          <p:nvPr/>
        </p:nvPicPr>
        <p:blipFill>
          <a:blip r:embed="rId2"/>
          <a:stretch>
            <a:fillRect/>
          </a:stretch>
        </p:blipFill>
        <p:spPr>
          <a:xfrm>
            <a:off x="6317673" y="2888674"/>
            <a:ext cx="2599033" cy="2011942"/>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598" y="278042"/>
            <a:ext cx="7505700" cy="954600"/>
          </a:xfrm>
        </p:spPr>
        <p:txBody>
          <a:bodyPr/>
          <a:lstStyle/>
          <a:p>
            <a:r>
              <a:rPr lang="en-US" dirty="0" smtClean="0"/>
              <a:t>Constraint Satisfaction </a:t>
            </a:r>
            <a:endParaRPr lang="en-IN" dirty="0"/>
          </a:p>
        </p:txBody>
      </p:sp>
      <p:sp>
        <p:nvSpPr>
          <p:cNvPr id="3" name="Text Placeholder 2"/>
          <p:cNvSpPr>
            <a:spLocks noGrp="1"/>
          </p:cNvSpPr>
          <p:nvPr>
            <p:ph type="body" idx="1"/>
          </p:nvPr>
        </p:nvSpPr>
        <p:spPr>
          <a:xfrm>
            <a:off x="483476" y="945931"/>
            <a:ext cx="5381297" cy="3846786"/>
          </a:xfrm>
        </p:spPr>
        <p:txBody>
          <a:bodyPr/>
          <a:lstStyle/>
          <a:p>
            <a:pPr algn="just"/>
            <a:r>
              <a:rPr lang="en-IN" sz="1200" dirty="0" smtClean="0">
                <a:latin typeface="Verdana" pitchFamily="34" charset="0"/>
                <a:ea typeface="Verdana" pitchFamily="34" charset="0"/>
                <a:cs typeface="Verdana" pitchFamily="34" charset="0"/>
              </a:rPr>
              <a:t>Can we colour all four regions with three colours so that no two adjacent regions are the same colours?</a:t>
            </a:r>
          </a:p>
          <a:p>
            <a:pPr algn="just"/>
            <a:endParaRPr lang="en-IN" sz="1200" dirty="0" smtClean="0">
              <a:latin typeface="Verdana" pitchFamily="34" charset="0"/>
              <a:ea typeface="Verdana" pitchFamily="34" charset="0"/>
              <a:cs typeface="Verdana" pitchFamily="34" charset="0"/>
            </a:endParaRPr>
          </a:p>
          <a:p>
            <a:pPr algn="just"/>
            <a:endParaRPr lang="en-IN" sz="1200" dirty="0" smtClean="0">
              <a:latin typeface="Verdana" pitchFamily="34" charset="0"/>
              <a:ea typeface="Verdana" pitchFamily="34" charset="0"/>
              <a:cs typeface="Verdana" pitchFamily="34" charset="0"/>
            </a:endParaRPr>
          </a:p>
          <a:p>
            <a:pPr algn="just"/>
            <a:endParaRPr lang="en-IN" sz="1200" dirty="0" smtClean="0">
              <a:latin typeface="Verdana" pitchFamily="34" charset="0"/>
              <a:ea typeface="Verdana" pitchFamily="34" charset="0"/>
              <a:cs typeface="Verdana" pitchFamily="34" charset="0"/>
            </a:endParaRPr>
          </a:p>
          <a:p>
            <a:pPr algn="just"/>
            <a:endParaRPr lang="en-IN" sz="1200" dirty="0" smtClean="0">
              <a:latin typeface="Verdana" pitchFamily="34" charset="0"/>
              <a:ea typeface="Verdana" pitchFamily="34" charset="0"/>
              <a:cs typeface="Verdana" pitchFamily="34" charset="0"/>
            </a:endParaRPr>
          </a:p>
          <a:p>
            <a:pPr algn="just"/>
            <a:endParaRPr lang="en-IN" sz="1200" dirty="0" smtClean="0">
              <a:latin typeface="Verdana" pitchFamily="34" charset="0"/>
              <a:ea typeface="Verdana" pitchFamily="34" charset="0"/>
              <a:cs typeface="Verdana" pitchFamily="34" charset="0"/>
            </a:endParaRPr>
          </a:p>
          <a:p>
            <a:pPr algn="just"/>
            <a:endParaRPr lang="en-IN" sz="1200" dirty="0" smtClean="0">
              <a:latin typeface="Verdana" pitchFamily="34" charset="0"/>
              <a:ea typeface="Verdana" pitchFamily="34" charset="0"/>
              <a:cs typeface="Verdana" pitchFamily="34" charset="0"/>
            </a:endParaRPr>
          </a:p>
          <a:p>
            <a:pPr algn="just"/>
            <a:endParaRPr lang="en-IN" sz="1200" dirty="0" smtClean="0">
              <a:latin typeface="Verdana" pitchFamily="34" charset="0"/>
              <a:ea typeface="Verdana" pitchFamily="34" charset="0"/>
              <a:cs typeface="Verdana" pitchFamily="34" charset="0"/>
            </a:endParaRPr>
          </a:p>
          <a:p>
            <a:pPr algn="just"/>
            <a:endParaRPr lang="en-IN" sz="1200" dirty="0" smtClean="0">
              <a:latin typeface="Verdana" pitchFamily="34" charset="0"/>
              <a:ea typeface="Verdana" pitchFamily="34" charset="0"/>
              <a:cs typeface="Verdana" pitchFamily="34" charset="0"/>
            </a:endParaRPr>
          </a:p>
          <a:p>
            <a:pPr algn="just"/>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Constraints for each edge</a:t>
            </a:r>
          </a:p>
          <a:p>
            <a:pPr lvl="1" algn="just"/>
            <a:r>
              <a:rPr lang="en-IN" sz="1000" dirty="0" smtClean="0">
                <a:latin typeface="Verdana" pitchFamily="34" charset="0"/>
                <a:ea typeface="Verdana" pitchFamily="34" charset="0"/>
                <a:cs typeface="Verdana" pitchFamily="34" charset="0"/>
              </a:rPr>
              <a:t>Xi ≠ </a:t>
            </a:r>
            <a:r>
              <a:rPr lang="en-IN" sz="1000" dirty="0" err="1" smtClean="0">
                <a:latin typeface="Verdana" pitchFamily="34" charset="0"/>
                <a:ea typeface="Verdana" pitchFamily="34" charset="0"/>
                <a:cs typeface="Verdana" pitchFamily="34" charset="0"/>
              </a:rPr>
              <a:t>Xj</a:t>
            </a:r>
            <a:r>
              <a:rPr lang="en-IN" sz="1000" dirty="0" smtClean="0">
                <a:latin typeface="Verdana" pitchFamily="34" charset="0"/>
                <a:ea typeface="Verdana" pitchFamily="34" charset="0"/>
                <a:cs typeface="Verdana" pitchFamily="34" charset="0"/>
              </a:rPr>
              <a:t>   ........binary CSP</a:t>
            </a:r>
          </a:p>
        </p:txBody>
      </p:sp>
      <p:pic>
        <p:nvPicPr>
          <p:cNvPr id="1026" name="Picture 2"/>
          <p:cNvPicPr>
            <a:picLocks noChangeAspect="1" noChangeArrowheads="1"/>
          </p:cNvPicPr>
          <p:nvPr/>
        </p:nvPicPr>
        <p:blipFill>
          <a:blip r:embed="rId2"/>
          <a:srcRect/>
          <a:stretch>
            <a:fillRect/>
          </a:stretch>
        </p:blipFill>
        <p:spPr bwMode="auto">
          <a:xfrm>
            <a:off x="628815" y="1564564"/>
            <a:ext cx="2505075" cy="1762125"/>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4719145" y="1545022"/>
            <a:ext cx="2976414" cy="3058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109" y="383144"/>
            <a:ext cx="7505700" cy="954600"/>
          </a:xfrm>
        </p:spPr>
        <p:txBody>
          <a:bodyPr/>
          <a:lstStyle/>
          <a:p>
            <a:r>
              <a:rPr lang="en-US" dirty="0" smtClean="0"/>
              <a:t>Constraint Satisfaction</a:t>
            </a:r>
            <a:endParaRPr lang="en-IN" dirty="0"/>
          </a:p>
        </p:txBody>
      </p:sp>
      <p:pic>
        <p:nvPicPr>
          <p:cNvPr id="1026" name="Picture 2"/>
          <p:cNvPicPr>
            <a:picLocks noChangeAspect="1" noChangeArrowheads="1"/>
          </p:cNvPicPr>
          <p:nvPr/>
        </p:nvPicPr>
        <p:blipFill>
          <a:blip r:embed="rId2"/>
          <a:srcRect/>
          <a:stretch>
            <a:fillRect/>
          </a:stretch>
        </p:blipFill>
        <p:spPr bwMode="auto">
          <a:xfrm>
            <a:off x="136634" y="1051036"/>
            <a:ext cx="2976414" cy="3058838"/>
          </a:xfrm>
          <a:prstGeom prst="rect">
            <a:avLst/>
          </a:prstGeom>
          <a:noFill/>
          <a:ln w="9525">
            <a:noFill/>
            <a:miter lim="800000"/>
            <a:headEnd/>
            <a:tailEnd/>
          </a:ln>
        </p:spPr>
      </p:pic>
      <p:graphicFrame>
        <p:nvGraphicFramePr>
          <p:cNvPr id="5" name="Table 4"/>
          <p:cNvGraphicFramePr>
            <a:graphicFrameLocks noGrp="1"/>
          </p:cNvGraphicFramePr>
          <p:nvPr/>
        </p:nvGraphicFramePr>
        <p:xfrm>
          <a:off x="3415864" y="998481"/>
          <a:ext cx="4340770" cy="1953168"/>
        </p:xfrm>
        <a:graphic>
          <a:graphicData uri="http://schemas.openxmlformats.org/drawingml/2006/table">
            <a:tbl>
              <a:tblPr firstRow="1" bandRow="1">
                <a:tableStyleId>{E8B1032C-EA38-4F05-BA0D-38AFFFC7BED3}</a:tableStyleId>
              </a:tblPr>
              <a:tblGrid>
                <a:gridCol w="868154"/>
                <a:gridCol w="868154"/>
                <a:gridCol w="868154"/>
                <a:gridCol w="868154"/>
                <a:gridCol w="868154"/>
              </a:tblGrid>
              <a:tr h="305616">
                <a:tc>
                  <a:txBody>
                    <a:bodyPr/>
                    <a:lstStyle/>
                    <a:p>
                      <a:pPr algn="ctr"/>
                      <a:endParaRPr lang="en-IN" dirty="0">
                        <a:solidFill>
                          <a:schemeClr val="bg2">
                            <a:lumMod val="50000"/>
                          </a:schemeClr>
                        </a:solidFill>
                      </a:endParaRPr>
                    </a:p>
                  </a:txBody>
                  <a:tcPr/>
                </a:tc>
                <a:tc>
                  <a:txBody>
                    <a:bodyPr/>
                    <a:lstStyle/>
                    <a:p>
                      <a:pPr algn="ctr"/>
                      <a:r>
                        <a:rPr lang="en-US" dirty="0" smtClean="0">
                          <a:solidFill>
                            <a:schemeClr val="bg2">
                              <a:lumMod val="50000"/>
                            </a:schemeClr>
                          </a:solidFill>
                        </a:rPr>
                        <a:t>1</a:t>
                      </a:r>
                      <a:endParaRPr lang="en-IN" dirty="0">
                        <a:solidFill>
                          <a:schemeClr val="bg2">
                            <a:lumMod val="50000"/>
                          </a:schemeClr>
                        </a:solidFill>
                      </a:endParaRPr>
                    </a:p>
                  </a:txBody>
                  <a:tcPr/>
                </a:tc>
                <a:tc>
                  <a:txBody>
                    <a:bodyPr/>
                    <a:lstStyle/>
                    <a:p>
                      <a:pPr algn="ctr"/>
                      <a:r>
                        <a:rPr lang="en-US" dirty="0" smtClean="0">
                          <a:solidFill>
                            <a:schemeClr val="bg2">
                              <a:lumMod val="50000"/>
                            </a:schemeClr>
                          </a:solidFill>
                        </a:rPr>
                        <a:t>2</a:t>
                      </a:r>
                      <a:endParaRPr lang="en-IN" dirty="0">
                        <a:solidFill>
                          <a:schemeClr val="bg2">
                            <a:lumMod val="50000"/>
                          </a:schemeClr>
                        </a:solidFill>
                      </a:endParaRPr>
                    </a:p>
                  </a:txBody>
                  <a:tcPr/>
                </a:tc>
                <a:tc>
                  <a:txBody>
                    <a:bodyPr/>
                    <a:lstStyle/>
                    <a:p>
                      <a:pPr algn="ctr"/>
                      <a:r>
                        <a:rPr lang="en-US" dirty="0" smtClean="0">
                          <a:solidFill>
                            <a:schemeClr val="bg2">
                              <a:lumMod val="50000"/>
                            </a:schemeClr>
                          </a:solidFill>
                        </a:rPr>
                        <a:t>3</a:t>
                      </a:r>
                      <a:endParaRPr lang="en-IN" dirty="0">
                        <a:solidFill>
                          <a:schemeClr val="bg2">
                            <a:lumMod val="50000"/>
                          </a:schemeClr>
                        </a:solidFill>
                      </a:endParaRPr>
                    </a:p>
                  </a:txBody>
                  <a:tcPr/>
                </a:tc>
                <a:tc>
                  <a:txBody>
                    <a:bodyPr/>
                    <a:lstStyle/>
                    <a:p>
                      <a:pPr algn="ctr"/>
                      <a:r>
                        <a:rPr lang="en-US" dirty="0" smtClean="0">
                          <a:solidFill>
                            <a:schemeClr val="bg2">
                              <a:lumMod val="50000"/>
                            </a:schemeClr>
                          </a:solidFill>
                        </a:rPr>
                        <a:t>4</a:t>
                      </a:r>
                      <a:endParaRPr lang="en-IN" dirty="0">
                        <a:solidFill>
                          <a:schemeClr val="bg2">
                            <a:lumMod val="50000"/>
                          </a:schemeClr>
                        </a:solidFill>
                      </a:endParaRPr>
                    </a:p>
                  </a:txBody>
                  <a:tcPr/>
                </a:tc>
              </a:tr>
              <a:tr h="305616">
                <a:tc>
                  <a:txBody>
                    <a:bodyPr/>
                    <a:lstStyle/>
                    <a:p>
                      <a:pPr algn="ctr"/>
                      <a:r>
                        <a:rPr lang="en-US" dirty="0" smtClean="0">
                          <a:solidFill>
                            <a:schemeClr val="bg2">
                              <a:lumMod val="50000"/>
                            </a:schemeClr>
                          </a:solidFill>
                        </a:rPr>
                        <a:t>Initial</a:t>
                      </a:r>
                      <a:r>
                        <a:rPr lang="en-US" baseline="0" dirty="0" smtClean="0">
                          <a:solidFill>
                            <a:schemeClr val="bg2">
                              <a:lumMod val="50000"/>
                            </a:schemeClr>
                          </a:solidFill>
                        </a:rPr>
                        <a:t> Domain</a:t>
                      </a:r>
                      <a:endParaRPr lang="en-IN" dirty="0">
                        <a:solidFill>
                          <a:schemeClr val="bg2">
                            <a:lumMod val="50000"/>
                          </a:schemeClr>
                        </a:solidFill>
                      </a:endParaRPr>
                    </a:p>
                  </a:txBody>
                  <a:tcPr/>
                </a:tc>
                <a:tc>
                  <a:txBody>
                    <a:bodyPr/>
                    <a:lstStyle/>
                    <a:p>
                      <a:pPr algn="ctr"/>
                      <a:r>
                        <a:rPr lang="en-US" dirty="0" smtClean="0">
                          <a:solidFill>
                            <a:schemeClr val="bg2">
                              <a:lumMod val="50000"/>
                            </a:schemeClr>
                          </a:solidFill>
                        </a:rPr>
                        <a:t>R,G,B</a:t>
                      </a:r>
                      <a:endParaRPr lang="en-IN" dirty="0">
                        <a:solidFill>
                          <a:schemeClr val="bg2">
                            <a:lumMod val="50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chemeClr val="bg2">
                              <a:lumMod val="50000"/>
                            </a:schemeClr>
                          </a:solidFill>
                        </a:rPr>
                        <a:t>R,G,B</a:t>
                      </a:r>
                      <a:endParaRPr lang="en-IN" dirty="0" smtClean="0">
                        <a:solidFill>
                          <a:schemeClr val="bg2">
                            <a:lumMod val="50000"/>
                          </a:schemeClr>
                        </a:solidFill>
                      </a:endParaRPr>
                    </a:p>
                    <a:p>
                      <a:pPr algn="ctr"/>
                      <a:endParaRPr lang="en-IN" dirty="0">
                        <a:solidFill>
                          <a:schemeClr val="bg2">
                            <a:lumMod val="50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chemeClr val="bg2">
                              <a:lumMod val="50000"/>
                            </a:schemeClr>
                          </a:solidFill>
                        </a:rPr>
                        <a:t>R,G,B</a:t>
                      </a:r>
                      <a:endParaRPr lang="en-IN" dirty="0" smtClean="0">
                        <a:solidFill>
                          <a:schemeClr val="bg2">
                            <a:lumMod val="50000"/>
                          </a:schemeClr>
                        </a:solidFill>
                      </a:endParaRPr>
                    </a:p>
                    <a:p>
                      <a:pPr algn="ctr"/>
                      <a:endParaRPr lang="en-IN" dirty="0">
                        <a:solidFill>
                          <a:schemeClr val="bg2">
                            <a:lumMod val="50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chemeClr val="bg2">
                              <a:lumMod val="50000"/>
                            </a:schemeClr>
                          </a:solidFill>
                        </a:rPr>
                        <a:t>R,G,B</a:t>
                      </a:r>
                      <a:endParaRPr lang="en-IN" dirty="0" smtClean="0">
                        <a:solidFill>
                          <a:schemeClr val="bg2">
                            <a:lumMod val="50000"/>
                          </a:schemeClr>
                        </a:solidFill>
                      </a:endParaRPr>
                    </a:p>
                    <a:p>
                      <a:pPr algn="ctr"/>
                      <a:endParaRPr lang="en-IN" dirty="0">
                        <a:solidFill>
                          <a:schemeClr val="bg2">
                            <a:lumMod val="50000"/>
                          </a:schemeClr>
                        </a:solidFill>
                      </a:endParaRPr>
                    </a:p>
                  </a:txBody>
                  <a:tcPr/>
                </a:tc>
              </a:tr>
              <a:tr h="305616">
                <a:tc>
                  <a:txBody>
                    <a:bodyPr/>
                    <a:lstStyle/>
                    <a:p>
                      <a:pPr algn="ctr"/>
                      <a:r>
                        <a:rPr lang="en-US" dirty="0" smtClean="0">
                          <a:solidFill>
                            <a:schemeClr val="bg2">
                              <a:lumMod val="50000"/>
                            </a:schemeClr>
                          </a:solidFill>
                        </a:rPr>
                        <a:t>1 = R</a:t>
                      </a:r>
                      <a:endParaRPr lang="en-IN" dirty="0">
                        <a:solidFill>
                          <a:schemeClr val="bg2">
                            <a:lumMod val="50000"/>
                          </a:schemeClr>
                        </a:solidFill>
                      </a:endParaRPr>
                    </a:p>
                  </a:txBody>
                  <a:tcPr/>
                </a:tc>
                <a:tc>
                  <a:txBody>
                    <a:bodyPr/>
                    <a:lstStyle/>
                    <a:p>
                      <a:pPr algn="ctr"/>
                      <a:r>
                        <a:rPr lang="en-US" dirty="0" smtClean="0">
                          <a:solidFill>
                            <a:schemeClr val="bg2">
                              <a:lumMod val="50000"/>
                            </a:schemeClr>
                          </a:solidFill>
                        </a:rPr>
                        <a:t>R</a:t>
                      </a:r>
                      <a:endParaRPr lang="en-IN" dirty="0">
                        <a:solidFill>
                          <a:schemeClr val="bg2">
                            <a:lumMod val="50000"/>
                          </a:schemeClr>
                        </a:solidFill>
                      </a:endParaRPr>
                    </a:p>
                  </a:txBody>
                  <a:tcPr/>
                </a:tc>
                <a:tc>
                  <a:txBody>
                    <a:bodyPr/>
                    <a:lstStyle/>
                    <a:p>
                      <a:pPr algn="ctr"/>
                      <a:r>
                        <a:rPr lang="en-US" dirty="0" smtClean="0">
                          <a:solidFill>
                            <a:schemeClr val="bg2">
                              <a:lumMod val="50000"/>
                            </a:schemeClr>
                          </a:solidFill>
                        </a:rPr>
                        <a:t>G,B</a:t>
                      </a:r>
                      <a:endParaRPr lang="en-IN" dirty="0">
                        <a:solidFill>
                          <a:schemeClr val="bg2">
                            <a:lumMod val="50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chemeClr val="bg2">
                              <a:lumMod val="50000"/>
                            </a:schemeClr>
                          </a:solidFill>
                        </a:rPr>
                        <a:t>G,B</a:t>
                      </a:r>
                      <a:endParaRPr lang="en-IN" dirty="0" smtClean="0">
                        <a:solidFill>
                          <a:schemeClr val="bg2">
                            <a:lumMod val="50000"/>
                          </a:schemeClr>
                        </a:solidFill>
                      </a:endParaRPr>
                    </a:p>
                    <a:p>
                      <a:pPr algn="ctr"/>
                      <a:endParaRPr lang="en-IN" dirty="0">
                        <a:solidFill>
                          <a:schemeClr val="bg2">
                            <a:lumMod val="50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chemeClr val="bg2">
                              <a:lumMod val="50000"/>
                            </a:schemeClr>
                          </a:solidFill>
                        </a:rPr>
                        <a:t>G,B</a:t>
                      </a:r>
                      <a:endParaRPr lang="en-IN" dirty="0" smtClean="0">
                        <a:solidFill>
                          <a:schemeClr val="bg2">
                            <a:lumMod val="50000"/>
                          </a:schemeClr>
                        </a:solidFill>
                      </a:endParaRPr>
                    </a:p>
                  </a:txBody>
                  <a:tcPr/>
                </a:tc>
              </a:tr>
              <a:tr h="305616">
                <a:tc>
                  <a:txBody>
                    <a:bodyPr/>
                    <a:lstStyle/>
                    <a:p>
                      <a:pPr algn="ctr"/>
                      <a:r>
                        <a:rPr lang="en-US" dirty="0" smtClean="0">
                          <a:solidFill>
                            <a:schemeClr val="bg2">
                              <a:lumMod val="50000"/>
                            </a:schemeClr>
                          </a:solidFill>
                        </a:rPr>
                        <a:t>2 = G</a:t>
                      </a:r>
                      <a:endParaRPr lang="en-IN" dirty="0">
                        <a:solidFill>
                          <a:schemeClr val="bg2">
                            <a:lumMod val="50000"/>
                          </a:schemeClr>
                        </a:solidFill>
                      </a:endParaRPr>
                    </a:p>
                  </a:txBody>
                  <a:tcPr/>
                </a:tc>
                <a:tc>
                  <a:txBody>
                    <a:bodyPr/>
                    <a:lstStyle/>
                    <a:p>
                      <a:pPr algn="ctr"/>
                      <a:r>
                        <a:rPr lang="en-US" dirty="0" smtClean="0">
                          <a:solidFill>
                            <a:schemeClr val="bg2">
                              <a:lumMod val="50000"/>
                            </a:schemeClr>
                          </a:solidFill>
                        </a:rPr>
                        <a:t>R</a:t>
                      </a:r>
                      <a:endParaRPr lang="en-IN" dirty="0">
                        <a:solidFill>
                          <a:schemeClr val="bg2">
                            <a:lumMod val="50000"/>
                          </a:schemeClr>
                        </a:solidFill>
                      </a:endParaRPr>
                    </a:p>
                  </a:txBody>
                  <a:tcPr/>
                </a:tc>
                <a:tc>
                  <a:txBody>
                    <a:bodyPr/>
                    <a:lstStyle/>
                    <a:p>
                      <a:pPr algn="ctr"/>
                      <a:r>
                        <a:rPr lang="en-US" dirty="0" smtClean="0">
                          <a:solidFill>
                            <a:schemeClr val="bg2">
                              <a:lumMod val="50000"/>
                            </a:schemeClr>
                          </a:solidFill>
                        </a:rPr>
                        <a:t>G</a:t>
                      </a:r>
                      <a:endParaRPr lang="en-IN" dirty="0">
                        <a:solidFill>
                          <a:schemeClr val="bg2">
                            <a:lumMod val="50000"/>
                          </a:schemeClr>
                        </a:solidFill>
                      </a:endParaRPr>
                    </a:p>
                  </a:txBody>
                  <a:tcPr/>
                </a:tc>
                <a:tc>
                  <a:txBody>
                    <a:bodyPr/>
                    <a:lstStyle/>
                    <a:p>
                      <a:pPr algn="ctr"/>
                      <a:r>
                        <a:rPr lang="en-US" dirty="0" smtClean="0">
                          <a:solidFill>
                            <a:schemeClr val="bg2">
                              <a:lumMod val="50000"/>
                            </a:schemeClr>
                          </a:solidFill>
                        </a:rPr>
                        <a:t>G,B</a:t>
                      </a:r>
                      <a:endParaRPr lang="en-IN" dirty="0">
                        <a:solidFill>
                          <a:schemeClr val="bg2">
                            <a:lumMod val="50000"/>
                          </a:schemeClr>
                        </a:solidFill>
                      </a:endParaRPr>
                    </a:p>
                  </a:txBody>
                  <a:tcPr/>
                </a:tc>
                <a:tc>
                  <a:txBody>
                    <a:bodyPr/>
                    <a:lstStyle/>
                    <a:p>
                      <a:pPr algn="ctr"/>
                      <a:r>
                        <a:rPr lang="en-US" dirty="0" smtClean="0">
                          <a:solidFill>
                            <a:schemeClr val="bg2">
                              <a:lumMod val="50000"/>
                            </a:schemeClr>
                          </a:solidFill>
                        </a:rPr>
                        <a:t>B</a:t>
                      </a:r>
                      <a:endParaRPr lang="en-IN" dirty="0">
                        <a:solidFill>
                          <a:schemeClr val="bg2">
                            <a:lumMod val="50000"/>
                          </a:schemeClr>
                        </a:solidFill>
                      </a:endParaRPr>
                    </a:p>
                  </a:txBody>
                  <a:tcPr/>
                </a:tc>
              </a:tr>
              <a:tr h="305616">
                <a:tc>
                  <a:txBody>
                    <a:bodyPr/>
                    <a:lstStyle/>
                    <a:p>
                      <a:pPr algn="ctr"/>
                      <a:r>
                        <a:rPr lang="en-US" dirty="0" smtClean="0">
                          <a:solidFill>
                            <a:schemeClr val="bg2">
                              <a:lumMod val="50000"/>
                            </a:schemeClr>
                          </a:solidFill>
                        </a:rPr>
                        <a:t>3 = B</a:t>
                      </a:r>
                      <a:endParaRPr lang="en-IN" dirty="0">
                        <a:solidFill>
                          <a:schemeClr val="bg2">
                            <a:lumMod val="50000"/>
                          </a:schemeClr>
                        </a:solidFill>
                      </a:endParaRPr>
                    </a:p>
                  </a:txBody>
                  <a:tcPr/>
                </a:tc>
                <a:tc>
                  <a:txBody>
                    <a:bodyPr/>
                    <a:lstStyle/>
                    <a:p>
                      <a:pPr algn="ctr"/>
                      <a:r>
                        <a:rPr lang="en-US" dirty="0" smtClean="0">
                          <a:solidFill>
                            <a:schemeClr val="bg2">
                              <a:lumMod val="50000"/>
                            </a:schemeClr>
                          </a:solidFill>
                        </a:rPr>
                        <a:t>R</a:t>
                      </a:r>
                      <a:endParaRPr lang="en-IN" dirty="0">
                        <a:solidFill>
                          <a:schemeClr val="bg2">
                            <a:lumMod val="50000"/>
                          </a:schemeClr>
                        </a:solidFill>
                      </a:endParaRPr>
                    </a:p>
                  </a:txBody>
                  <a:tcPr/>
                </a:tc>
                <a:tc>
                  <a:txBody>
                    <a:bodyPr/>
                    <a:lstStyle/>
                    <a:p>
                      <a:pPr algn="ctr"/>
                      <a:r>
                        <a:rPr lang="en-US" dirty="0" smtClean="0">
                          <a:solidFill>
                            <a:schemeClr val="bg2">
                              <a:lumMod val="50000"/>
                            </a:schemeClr>
                          </a:solidFill>
                        </a:rPr>
                        <a:t>G</a:t>
                      </a:r>
                      <a:endParaRPr lang="en-IN" dirty="0">
                        <a:solidFill>
                          <a:schemeClr val="bg2">
                            <a:lumMod val="50000"/>
                          </a:schemeClr>
                        </a:solidFill>
                      </a:endParaRPr>
                    </a:p>
                  </a:txBody>
                  <a:tcPr/>
                </a:tc>
                <a:tc>
                  <a:txBody>
                    <a:bodyPr/>
                    <a:lstStyle/>
                    <a:p>
                      <a:pPr algn="ctr"/>
                      <a:r>
                        <a:rPr lang="en-US" dirty="0" smtClean="0">
                          <a:solidFill>
                            <a:schemeClr val="bg2">
                              <a:lumMod val="50000"/>
                            </a:schemeClr>
                          </a:solidFill>
                        </a:rPr>
                        <a:t>B</a:t>
                      </a:r>
                      <a:endParaRPr lang="en-IN" dirty="0">
                        <a:solidFill>
                          <a:schemeClr val="bg2">
                            <a:lumMod val="50000"/>
                          </a:schemeClr>
                        </a:solidFill>
                      </a:endParaRPr>
                    </a:p>
                  </a:txBody>
                  <a:tcPr/>
                </a:tc>
                <a:tc>
                  <a:txBody>
                    <a:bodyPr/>
                    <a:lstStyle/>
                    <a:p>
                      <a:pPr algn="ctr"/>
                      <a:r>
                        <a:rPr lang="en-US" dirty="0" smtClean="0">
                          <a:solidFill>
                            <a:schemeClr val="bg2">
                              <a:lumMod val="50000"/>
                            </a:schemeClr>
                          </a:solidFill>
                        </a:rPr>
                        <a:t>empty</a:t>
                      </a:r>
                      <a:endParaRPr lang="en-IN" dirty="0">
                        <a:solidFill>
                          <a:schemeClr val="bg2">
                            <a:lumMod val="50000"/>
                          </a:schemeClr>
                        </a:solidFill>
                      </a:endParaRPr>
                    </a:p>
                  </a:txBody>
                  <a:tcPr/>
                </a:tc>
              </a:tr>
            </a:tbl>
          </a:graphicData>
        </a:graphic>
      </p:graphicFrame>
      <p:sp>
        <p:nvSpPr>
          <p:cNvPr id="6" name="TextBox 5"/>
          <p:cNvSpPr txBox="1"/>
          <p:nvPr/>
        </p:nvSpPr>
        <p:spPr>
          <a:xfrm>
            <a:off x="7914290" y="2606567"/>
            <a:ext cx="1229710" cy="646331"/>
          </a:xfrm>
          <a:prstGeom prst="rect">
            <a:avLst/>
          </a:prstGeom>
          <a:noFill/>
        </p:spPr>
        <p:txBody>
          <a:bodyPr wrap="square" rtlCol="0">
            <a:spAutoFit/>
          </a:bodyPr>
          <a:lstStyle/>
          <a:p>
            <a:r>
              <a:rPr lang="en-US" sz="1200" b="1" dirty="0" smtClean="0">
                <a:solidFill>
                  <a:srgbClr val="FF3300"/>
                </a:solidFill>
              </a:rPr>
              <a:t>Problem : </a:t>
            </a:r>
          </a:p>
          <a:p>
            <a:r>
              <a:rPr lang="en-US" sz="1200" b="1" dirty="0" smtClean="0">
                <a:solidFill>
                  <a:srgbClr val="FF3300"/>
                </a:solidFill>
              </a:rPr>
              <a:t>Empty value </a:t>
            </a:r>
          </a:p>
          <a:p>
            <a:endParaRPr lang="en-IN" sz="1200" b="1" dirty="0">
              <a:solidFill>
                <a:srgbClr val="FF3300"/>
              </a:solidFill>
            </a:endParaRPr>
          </a:p>
        </p:txBody>
      </p:sp>
      <p:cxnSp>
        <p:nvCxnSpPr>
          <p:cNvPr id="8" name="Straight Arrow Connector 7"/>
          <p:cNvCxnSpPr/>
          <p:nvPr/>
        </p:nvCxnSpPr>
        <p:spPr>
          <a:xfrm flipH="1" flipV="1">
            <a:off x="7577959" y="2764221"/>
            <a:ext cx="346841" cy="1786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srcRect/>
          <a:stretch>
            <a:fillRect/>
          </a:stretch>
        </p:blipFill>
        <p:spPr bwMode="auto">
          <a:xfrm>
            <a:off x="6196833" y="3363312"/>
            <a:ext cx="1553305" cy="1527941"/>
          </a:xfrm>
          <a:prstGeom prst="rect">
            <a:avLst/>
          </a:prstGeom>
          <a:noFill/>
          <a:ln w="9525">
            <a:noFill/>
            <a:miter lim="800000"/>
            <a:headEnd/>
            <a:tailEnd/>
          </a:ln>
        </p:spPr>
      </p:pic>
      <p:sp>
        <p:nvSpPr>
          <p:cNvPr id="11" name="TextBox 10"/>
          <p:cNvSpPr txBox="1"/>
          <p:nvPr/>
        </p:nvSpPr>
        <p:spPr>
          <a:xfrm>
            <a:off x="7525407" y="4435366"/>
            <a:ext cx="1148071" cy="276999"/>
          </a:xfrm>
          <a:prstGeom prst="rect">
            <a:avLst/>
          </a:prstGeom>
          <a:noFill/>
        </p:spPr>
        <p:txBody>
          <a:bodyPr wrap="none" rtlCol="0">
            <a:spAutoFit/>
          </a:bodyPr>
          <a:lstStyle/>
          <a:p>
            <a:r>
              <a:rPr lang="en-US" sz="1200" b="1" dirty="0" smtClean="0">
                <a:solidFill>
                  <a:srgbClr val="FF3300"/>
                </a:solidFill>
              </a:rPr>
              <a:t>Backtracking</a:t>
            </a:r>
            <a:endParaRPr lang="en-IN" sz="1200" b="1" dirty="0">
              <a:solidFill>
                <a:srgbClr val="FF3300"/>
              </a:solidFill>
            </a:endParaRPr>
          </a:p>
        </p:txBody>
      </p:sp>
      <p:pic>
        <p:nvPicPr>
          <p:cNvPr id="1028" name="Picture 4"/>
          <p:cNvPicPr>
            <a:picLocks noChangeAspect="1" noChangeArrowheads="1"/>
          </p:cNvPicPr>
          <p:nvPr/>
        </p:nvPicPr>
        <p:blipFill>
          <a:blip r:embed="rId4"/>
          <a:srcRect/>
          <a:stretch>
            <a:fillRect/>
          </a:stretch>
        </p:blipFill>
        <p:spPr bwMode="auto">
          <a:xfrm>
            <a:off x="3488778" y="3681905"/>
            <a:ext cx="1409700" cy="1143000"/>
          </a:xfrm>
          <a:prstGeom prst="rect">
            <a:avLst/>
          </a:prstGeom>
          <a:noFill/>
          <a:ln w="9525">
            <a:noFill/>
            <a:miter lim="800000"/>
            <a:headEnd/>
            <a:tailEnd/>
          </a:ln>
        </p:spPr>
      </p:pic>
      <p:sp>
        <p:nvSpPr>
          <p:cNvPr id="13" name="TextBox 12"/>
          <p:cNvSpPr txBox="1"/>
          <p:nvPr/>
        </p:nvSpPr>
        <p:spPr>
          <a:xfrm>
            <a:off x="3584027" y="4656082"/>
            <a:ext cx="1037463" cy="276999"/>
          </a:xfrm>
          <a:prstGeom prst="rect">
            <a:avLst/>
          </a:prstGeom>
          <a:noFill/>
        </p:spPr>
        <p:txBody>
          <a:bodyPr wrap="none" rtlCol="0">
            <a:spAutoFit/>
          </a:bodyPr>
          <a:lstStyle/>
          <a:p>
            <a:r>
              <a:rPr lang="en-US" sz="1200" b="1" dirty="0" smtClean="0">
                <a:solidFill>
                  <a:srgbClr val="FF3300"/>
                </a:solidFill>
              </a:rPr>
              <a:t>State space</a:t>
            </a:r>
            <a:endParaRPr lang="en-IN" sz="1200" b="1" dirty="0">
              <a:solidFill>
                <a:srgbClr val="FF3300"/>
              </a:solidFill>
            </a:endParaRPr>
          </a:p>
        </p:txBody>
      </p:sp>
      <p:graphicFrame>
        <p:nvGraphicFramePr>
          <p:cNvPr id="12" name="Table 11"/>
          <p:cNvGraphicFramePr>
            <a:graphicFrameLocks noGrp="1"/>
          </p:cNvGraphicFramePr>
          <p:nvPr/>
        </p:nvGraphicFramePr>
        <p:xfrm>
          <a:off x="3478926" y="3132087"/>
          <a:ext cx="4340770" cy="325819"/>
        </p:xfrm>
        <a:graphic>
          <a:graphicData uri="http://schemas.openxmlformats.org/drawingml/2006/table">
            <a:tbl>
              <a:tblPr firstRow="1" bandRow="1">
                <a:tableStyleId>{93296810-A885-4BE3-A3E7-6D5BEEA58F35}</a:tableStyleId>
              </a:tblPr>
              <a:tblGrid>
                <a:gridCol w="868154"/>
                <a:gridCol w="868154"/>
                <a:gridCol w="868154"/>
                <a:gridCol w="868154"/>
                <a:gridCol w="868154"/>
              </a:tblGrid>
              <a:tr h="325819">
                <a:tc>
                  <a:txBody>
                    <a:bodyPr/>
                    <a:lstStyle/>
                    <a:p>
                      <a:pPr algn="ctr"/>
                      <a:r>
                        <a:rPr lang="en-US" sz="1400" dirty="0" smtClean="0">
                          <a:solidFill>
                            <a:schemeClr val="bg2"/>
                          </a:solidFill>
                        </a:rPr>
                        <a:t>3 = G</a:t>
                      </a:r>
                      <a:endParaRPr lang="en-US" sz="1400" b="0" dirty="0">
                        <a:solidFill>
                          <a:schemeClr val="bg2"/>
                        </a:solidFill>
                        <a:latin typeface="Verdana" pitchFamily="34" charset="0"/>
                        <a:ea typeface="Verdana" pitchFamily="34" charset="0"/>
                        <a:cs typeface="Verdana" pitchFamily="34" charset="0"/>
                      </a:endParaRPr>
                    </a:p>
                  </a:txBody>
                  <a:tcPr/>
                </a:tc>
                <a:tc>
                  <a:txBody>
                    <a:bodyPr/>
                    <a:lstStyle/>
                    <a:p>
                      <a:pPr algn="ctr"/>
                      <a:r>
                        <a:rPr lang="en-US" sz="1400" dirty="0" smtClean="0">
                          <a:solidFill>
                            <a:schemeClr val="bg2"/>
                          </a:solidFill>
                        </a:rPr>
                        <a:t>R</a:t>
                      </a:r>
                      <a:endParaRPr lang="en-US" sz="1400" b="0" dirty="0">
                        <a:solidFill>
                          <a:schemeClr val="bg2"/>
                        </a:solidFill>
                        <a:latin typeface="Verdana" pitchFamily="34" charset="0"/>
                        <a:ea typeface="Verdana" pitchFamily="34" charset="0"/>
                        <a:cs typeface="Verdana" pitchFamily="34" charset="0"/>
                      </a:endParaRPr>
                    </a:p>
                  </a:txBody>
                  <a:tcPr/>
                </a:tc>
                <a:tc>
                  <a:txBody>
                    <a:bodyPr/>
                    <a:lstStyle/>
                    <a:p>
                      <a:pPr algn="ctr"/>
                      <a:r>
                        <a:rPr lang="en-US" sz="1400" dirty="0" smtClean="0">
                          <a:solidFill>
                            <a:schemeClr val="bg2"/>
                          </a:solidFill>
                        </a:rPr>
                        <a:t>G</a:t>
                      </a:r>
                      <a:endParaRPr lang="en-US" sz="1400" b="0" dirty="0">
                        <a:solidFill>
                          <a:schemeClr val="bg2"/>
                        </a:solidFill>
                        <a:latin typeface="Verdana" pitchFamily="34" charset="0"/>
                        <a:ea typeface="Verdana" pitchFamily="34" charset="0"/>
                        <a:cs typeface="Verdana" pitchFamily="34" charset="0"/>
                      </a:endParaRPr>
                    </a:p>
                  </a:txBody>
                  <a:tcPr/>
                </a:tc>
                <a:tc>
                  <a:txBody>
                    <a:bodyPr/>
                    <a:lstStyle/>
                    <a:p>
                      <a:pPr algn="ctr"/>
                      <a:r>
                        <a:rPr lang="en-US" sz="1400" dirty="0" smtClean="0">
                          <a:solidFill>
                            <a:schemeClr val="bg2"/>
                          </a:solidFill>
                        </a:rPr>
                        <a:t>G</a:t>
                      </a:r>
                      <a:endParaRPr lang="en-US" sz="1400" b="0" dirty="0">
                        <a:solidFill>
                          <a:schemeClr val="bg2"/>
                        </a:solidFill>
                        <a:latin typeface="Verdana" pitchFamily="34" charset="0"/>
                        <a:ea typeface="Verdana" pitchFamily="34" charset="0"/>
                        <a:cs typeface="Verdana" pitchFamily="34" charset="0"/>
                      </a:endParaRPr>
                    </a:p>
                  </a:txBody>
                  <a:tcPr/>
                </a:tc>
                <a:tc>
                  <a:txBody>
                    <a:bodyPr/>
                    <a:lstStyle/>
                    <a:p>
                      <a:pPr algn="ctr"/>
                      <a:r>
                        <a:rPr lang="en-US" sz="1400" dirty="0" smtClean="0">
                          <a:solidFill>
                            <a:schemeClr val="bg2"/>
                          </a:solidFill>
                        </a:rPr>
                        <a:t>B</a:t>
                      </a:r>
                      <a:endParaRPr lang="en-US" sz="1400" b="0" dirty="0">
                        <a:solidFill>
                          <a:schemeClr val="bg2"/>
                        </a:solidFill>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61" y="456717"/>
            <a:ext cx="7505700" cy="954600"/>
          </a:xfrm>
        </p:spPr>
        <p:txBody>
          <a:bodyPr/>
          <a:lstStyle/>
          <a:p>
            <a:r>
              <a:rPr lang="en-US" dirty="0" smtClean="0"/>
              <a:t>Example 2: CSP</a:t>
            </a:r>
            <a:endParaRPr lang="en-US" dirty="0"/>
          </a:p>
        </p:txBody>
      </p:sp>
      <p:sp>
        <p:nvSpPr>
          <p:cNvPr id="3" name="Text Placeholder 2"/>
          <p:cNvSpPr>
            <a:spLocks noGrp="1"/>
          </p:cNvSpPr>
          <p:nvPr>
            <p:ph type="body" idx="1"/>
          </p:nvPr>
        </p:nvSpPr>
        <p:spPr>
          <a:xfrm>
            <a:off x="4225158" y="588580"/>
            <a:ext cx="4099691" cy="3850146"/>
          </a:xfrm>
        </p:spPr>
        <p:txBody>
          <a:bodyPr/>
          <a:lstStyle/>
          <a:p>
            <a:r>
              <a:rPr lang="en-US" sz="1200" b="1" dirty="0" smtClean="0">
                <a:latin typeface="Verdana" pitchFamily="34" charset="0"/>
                <a:ea typeface="Verdana" pitchFamily="34" charset="0"/>
                <a:cs typeface="Verdana" pitchFamily="34" charset="0"/>
              </a:rPr>
              <a:t>State space tree</a:t>
            </a:r>
            <a:endParaRPr lang="en-US" sz="1200" b="1" dirty="0">
              <a:latin typeface="Verdana" pitchFamily="34" charset="0"/>
              <a:ea typeface="Verdana" pitchFamily="34" charset="0"/>
              <a:cs typeface="Verdana" pitchFamily="34" charset="0"/>
            </a:endParaRPr>
          </a:p>
        </p:txBody>
      </p:sp>
      <p:pic>
        <p:nvPicPr>
          <p:cNvPr id="2050" name="Picture 2"/>
          <p:cNvPicPr>
            <a:picLocks noChangeAspect="1" noChangeArrowheads="1"/>
          </p:cNvPicPr>
          <p:nvPr/>
        </p:nvPicPr>
        <p:blipFill>
          <a:blip r:embed="rId2"/>
          <a:srcRect/>
          <a:stretch>
            <a:fillRect/>
          </a:stretch>
        </p:blipFill>
        <p:spPr bwMode="auto">
          <a:xfrm>
            <a:off x="553528" y="1650124"/>
            <a:ext cx="3492134" cy="2322786"/>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323875" y="892066"/>
            <a:ext cx="4630939" cy="41108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61" y="456717"/>
            <a:ext cx="7505700" cy="954600"/>
          </a:xfrm>
        </p:spPr>
        <p:txBody>
          <a:bodyPr/>
          <a:lstStyle/>
          <a:p>
            <a:r>
              <a:rPr lang="en-US" dirty="0" smtClean="0"/>
              <a:t>Example 2: CSP</a:t>
            </a:r>
            <a:endParaRPr lang="en-US" dirty="0"/>
          </a:p>
        </p:txBody>
      </p:sp>
      <p:pic>
        <p:nvPicPr>
          <p:cNvPr id="2050" name="Picture 2"/>
          <p:cNvPicPr>
            <a:picLocks noChangeAspect="1" noChangeArrowheads="1"/>
          </p:cNvPicPr>
          <p:nvPr/>
        </p:nvPicPr>
        <p:blipFill>
          <a:blip r:embed="rId2"/>
          <a:srcRect/>
          <a:stretch>
            <a:fillRect/>
          </a:stretch>
        </p:blipFill>
        <p:spPr bwMode="auto">
          <a:xfrm>
            <a:off x="532508" y="1545020"/>
            <a:ext cx="2673147" cy="2596055"/>
          </a:xfrm>
          <a:prstGeom prst="rect">
            <a:avLst/>
          </a:prstGeom>
          <a:noFill/>
          <a:ln w="9525">
            <a:noFill/>
            <a:miter lim="800000"/>
            <a:headEnd/>
            <a:tailEnd/>
          </a:ln>
          <a:effectLst/>
        </p:spPr>
      </p:pic>
      <p:graphicFrame>
        <p:nvGraphicFramePr>
          <p:cNvPr id="6" name="Table 5"/>
          <p:cNvGraphicFramePr>
            <a:graphicFrameLocks noGrp="1"/>
          </p:cNvGraphicFramePr>
          <p:nvPr/>
        </p:nvGraphicFramePr>
        <p:xfrm>
          <a:off x="3447393" y="1261240"/>
          <a:ext cx="5486400" cy="2190755"/>
        </p:xfrm>
        <a:graphic>
          <a:graphicData uri="http://schemas.openxmlformats.org/drawingml/2006/table">
            <a:tbl>
              <a:tblPr firstRow="1" bandRow="1">
                <a:tableStyleId>{E8B1032C-EA38-4F05-BA0D-38AFFFC7BED3}</a:tableStyleId>
              </a:tblPr>
              <a:tblGrid>
                <a:gridCol w="914400"/>
                <a:gridCol w="914400"/>
                <a:gridCol w="914400"/>
                <a:gridCol w="914400"/>
                <a:gridCol w="914400"/>
                <a:gridCol w="914400"/>
              </a:tblGrid>
              <a:tr h="334519">
                <a:tc>
                  <a:txBody>
                    <a:bodyPr/>
                    <a:lstStyle/>
                    <a:p>
                      <a:pPr algn="ctr"/>
                      <a:endParaRPr lang="en-US" b="0" dirty="0">
                        <a:solidFill>
                          <a:schemeClr val="bg2"/>
                        </a:solidFill>
                        <a:latin typeface="Verdana" pitchFamily="34" charset="0"/>
                        <a:ea typeface="Verdana" pitchFamily="34" charset="0"/>
                        <a:cs typeface="Verdana" pitchFamily="34" charset="0"/>
                      </a:endParaRPr>
                    </a:p>
                  </a:txBody>
                  <a:tcPr/>
                </a:tc>
                <a:tc>
                  <a:txBody>
                    <a:bodyPr/>
                    <a:lstStyle/>
                    <a:p>
                      <a:pPr algn="ctr"/>
                      <a:r>
                        <a:rPr lang="en-US" b="0" dirty="0" smtClean="0">
                          <a:solidFill>
                            <a:schemeClr val="bg2"/>
                          </a:solidFill>
                          <a:latin typeface="Verdana" pitchFamily="34" charset="0"/>
                          <a:ea typeface="Verdana" pitchFamily="34" charset="0"/>
                          <a:cs typeface="Verdana" pitchFamily="34" charset="0"/>
                        </a:rPr>
                        <a:t>MH</a:t>
                      </a:r>
                      <a:endParaRPr lang="en-US" b="0" dirty="0">
                        <a:solidFill>
                          <a:schemeClr val="bg2"/>
                        </a:solidFill>
                        <a:latin typeface="Verdana" pitchFamily="34" charset="0"/>
                        <a:ea typeface="Verdana" pitchFamily="34" charset="0"/>
                        <a:cs typeface="Verdana" pitchFamily="34" charset="0"/>
                      </a:endParaRPr>
                    </a:p>
                  </a:txBody>
                  <a:tcPr/>
                </a:tc>
                <a:tc>
                  <a:txBody>
                    <a:bodyPr/>
                    <a:lstStyle/>
                    <a:p>
                      <a:pPr algn="ctr"/>
                      <a:r>
                        <a:rPr lang="en-US" b="0" dirty="0" smtClean="0">
                          <a:solidFill>
                            <a:schemeClr val="bg2"/>
                          </a:solidFill>
                          <a:latin typeface="Verdana" pitchFamily="34" charset="0"/>
                          <a:ea typeface="Verdana" pitchFamily="34" charset="0"/>
                          <a:cs typeface="Verdana" pitchFamily="34" charset="0"/>
                        </a:rPr>
                        <a:t>KN</a:t>
                      </a:r>
                      <a:endParaRPr lang="en-US" b="0" dirty="0">
                        <a:solidFill>
                          <a:schemeClr val="bg2"/>
                        </a:solidFill>
                        <a:latin typeface="Verdana" pitchFamily="34" charset="0"/>
                        <a:ea typeface="Verdana" pitchFamily="34" charset="0"/>
                        <a:cs typeface="Verdana" pitchFamily="34" charset="0"/>
                      </a:endParaRPr>
                    </a:p>
                  </a:txBody>
                  <a:tcPr/>
                </a:tc>
                <a:tc>
                  <a:txBody>
                    <a:bodyPr/>
                    <a:lstStyle/>
                    <a:p>
                      <a:pPr algn="ctr"/>
                      <a:r>
                        <a:rPr lang="en-US" b="0" dirty="0" smtClean="0">
                          <a:solidFill>
                            <a:schemeClr val="bg2"/>
                          </a:solidFill>
                          <a:latin typeface="Verdana" pitchFamily="34" charset="0"/>
                          <a:ea typeface="Verdana" pitchFamily="34" charset="0"/>
                          <a:cs typeface="Verdana" pitchFamily="34" charset="0"/>
                        </a:rPr>
                        <a:t>KE</a:t>
                      </a:r>
                      <a:endParaRPr lang="en-US" b="0" dirty="0">
                        <a:solidFill>
                          <a:schemeClr val="bg2"/>
                        </a:solidFill>
                        <a:latin typeface="Verdana" pitchFamily="34" charset="0"/>
                        <a:ea typeface="Verdana" pitchFamily="34" charset="0"/>
                        <a:cs typeface="Verdana" pitchFamily="34" charset="0"/>
                      </a:endParaRPr>
                    </a:p>
                  </a:txBody>
                  <a:tcPr/>
                </a:tc>
                <a:tc>
                  <a:txBody>
                    <a:bodyPr/>
                    <a:lstStyle/>
                    <a:p>
                      <a:pPr algn="ctr"/>
                      <a:r>
                        <a:rPr lang="en-US" b="0" dirty="0" smtClean="0">
                          <a:solidFill>
                            <a:schemeClr val="bg2"/>
                          </a:solidFill>
                          <a:latin typeface="Verdana" pitchFamily="34" charset="0"/>
                          <a:ea typeface="Verdana" pitchFamily="34" charset="0"/>
                          <a:cs typeface="Verdana" pitchFamily="34" charset="0"/>
                        </a:rPr>
                        <a:t>AP</a:t>
                      </a:r>
                      <a:endParaRPr lang="en-US" b="0" dirty="0">
                        <a:solidFill>
                          <a:schemeClr val="bg2"/>
                        </a:solidFill>
                        <a:latin typeface="Verdana" pitchFamily="34" charset="0"/>
                        <a:ea typeface="Verdana" pitchFamily="34" charset="0"/>
                        <a:cs typeface="Verdana" pitchFamily="34" charset="0"/>
                      </a:endParaRPr>
                    </a:p>
                  </a:txBody>
                  <a:tcPr/>
                </a:tc>
                <a:tc>
                  <a:txBody>
                    <a:bodyPr/>
                    <a:lstStyle/>
                    <a:p>
                      <a:pPr algn="ctr"/>
                      <a:r>
                        <a:rPr lang="en-US" b="0" dirty="0" smtClean="0">
                          <a:solidFill>
                            <a:schemeClr val="bg2"/>
                          </a:solidFill>
                          <a:latin typeface="Verdana" pitchFamily="34" charset="0"/>
                          <a:ea typeface="Verdana" pitchFamily="34" charset="0"/>
                          <a:cs typeface="Verdana" pitchFamily="34" charset="0"/>
                        </a:rPr>
                        <a:t>TN</a:t>
                      </a:r>
                      <a:endParaRPr lang="en-US" b="0" dirty="0">
                        <a:solidFill>
                          <a:schemeClr val="bg2"/>
                        </a:solidFill>
                        <a:latin typeface="Verdana" pitchFamily="34" charset="0"/>
                        <a:ea typeface="Verdana" pitchFamily="34" charset="0"/>
                        <a:cs typeface="Verdana" pitchFamily="34" charset="0"/>
                      </a:endParaRPr>
                    </a:p>
                  </a:txBody>
                  <a:tcPr/>
                </a:tc>
              </a:tr>
              <a:tr h="334519">
                <a:tc>
                  <a:txBody>
                    <a:bodyPr/>
                    <a:lstStyle/>
                    <a:p>
                      <a:pPr algn="ctr"/>
                      <a:r>
                        <a:rPr lang="en-US" b="0" dirty="0" smtClean="0">
                          <a:solidFill>
                            <a:schemeClr val="bg2"/>
                          </a:solidFill>
                          <a:latin typeface="Verdana" pitchFamily="34" charset="0"/>
                          <a:ea typeface="Verdana" pitchFamily="34" charset="0"/>
                          <a:cs typeface="Verdana" pitchFamily="34" charset="0"/>
                        </a:rPr>
                        <a:t>Initial</a:t>
                      </a:r>
                      <a:r>
                        <a:rPr lang="en-US" b="0" baseline="0" dirty="0" smtClean="0">
                          <a:solidFill>
                            <a:schemeClr val="bg2"/>
                          </a:solidFill>
                          <a:latin typeface="Verdana" pitchFamily="34" charset="0"/>
                          <a:ea typeface="Verdana" pitchFamily="34" charset="0"/>
                          <a:cs typeface="Verdana" pitchFamily="34" charset="0"/>
                        </a:rPr>
                        <a:t> domain</a:t>
                      </a:r>
                      <a:endParaRPr lang="en-US" b="0" dirty="0">
                        <a:solidFill>
                          <a:schemeClr val="bg2"/>
                        </a:solidFill>
                        <a:latin typeface="Verdana" pitchFamily="34" charset="0"/>
                        <a:ea typeface="Verdana" pitchFamily="34" charset="0"/>
                        <a:cs typeface="Verdana" pitchFamily="34" charset="0"/>
                      </a:endParaRPr>
                    </a:p>
                  </a:txBody>
                  <a:tcPr/>
                </a:tc>
                <a:tc>
                  <a:txBody>
                    <a:bodyPr/>
                    <a:lstStyle/>
                    <a:p>
                      <a:pPr algn="ctr"/>
                      <a:r>
                        <a:rPr lang="en-US" b="0" dirty="0" smtClean="0">
                          <a:solidFill>
                            <a:schemeClr val="bg2"/>
                          </a:solidFill>
                          <a:latin typeface="Verdana" pitchFamily="34" charset="0"/>
                          <a:ea typeface="Verdana" pitchFamily="34" charset="0"/>
                          <a:cs typeface="Verdana" pitchFamily="34" charset="0"/>
                        </a:rPr>
                        <a:t>RGB</a:t>
                      </a:r>
                      <a:endParaRPr lang="en-US" b="0" dirty="0">
                        <a:solidFill>
                          <a:schemeClr val="bg2"/>
                        </a:solidFill>
                        <a:latin typeface="Verdana" pitchFamily="34" charset="0"/>
                        <a:ea typeface="Verdana" pitchFamily="34" charset="0"/>
                        <a:cs typeface="Verdana"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smtClean="0">
                          <a:solidFill>
                            <a:schemeClr val="bg2"/>
                          </a:solidFill>
                          <a:latin typeface="Verdana" pitchFamily="34" charset="0"/>
                          <a:ea typeface="Verdana" pitchFamily="34" charset="0"/>
                          <a:cs typeface="Verdana" pitchFamily="34" charset="0"/>
                        </a:rPr>
                        <a:t>RGB</a:t>
                      </a:r>
                    </a:p>
                    <a:p>
                      <a:pPr algn="ctr"/>
                      <a:endParaRPr lang="en-US" b="0" dirty="0">
                        <a:solidFill>
                          <a:schemeClr val="bg2"/>
                        </a:solidFill>
                        <a:latin typeface="Verdana" pitchFamily="34" charset="0"/>
                        <a:ea typeface="Verdana" pitchFamily="34" charset="0"/>
                        <a:cs typeface="Verdana"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smtClean="0">
                          <a:solidFill>
                            <a:schemeClr val="bg2"/>
                          </a:solidFill>
                          <a:latin typeface="Verdana" pitchFamily="34" charset="0"/>
                          <a:ea typeface="Verdana" pitchFamily="34" charset="0"/>
                          <a:cs typeface="Verdana" pitchFamily="34" charset="0"/>
                        </a:rPr>
                        <a:t>RGB</a:t>
                      </a:r>
                    </a:p>
                    <a:p>
                      <a:pPr algn="ctr"/>
                      <a:endParaRPr lang="en-US" b="0" dirty="0">
                        <a:solidFill>
                          <a:schemeClr val="bg2"/>
                        </a:solidFill>
                        <a:latin typeface="Verdana" pitchFamily="34" charset="0"/>
                        <a:ea typeface="Verdana" pitchFamily="34" charset="0"/>
                        <a:cs typeface="Verdana"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smtClean="0">
                          <a:solidFill>
                            <a:schemeClr val="bg2"/>
                          </a:solidFill>
                          <a:latin typeface="Verdana" pitchFamily="34" charset="0"/>
                          <a:ea typeface="Verdana" pitchFamily="34" charset="0"/>
                          <a:cs typeface="Verdana" pitchFamily="34" charset="0"/>
                        </a:rPr>
                        <a:t>RGB</a:t>
                      </a:r>
                    </a:p>
                    <a:p>
                      <a:pPr algn="ctr"/>
                      <a:endParaRPr lang="en-US" b="0" dirty="0">
                        <a:solidFill>
                          <a:schemeClr val="bg2"/>
                        </a:solidFill>
                        <a:latin typeface="Verdana" pitchFamily="34" charset="0"/>
                        <a:ea typeface="Verdana" pitchFamily="34" charset="0"/>
                        <a:cs typeface="Verdana"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smtClean="0">
                          <a:solidFill>
                            <a:schemeClr val="bg2"/>
                          </a:solidFill>
                          <a:latin typeface="Verdana" pitchFamily="34" charset="0"/>
                          <a:ea typeface="Verdana" pitchFamily="34" charset="0"/>
                          <a:cs typeface="Verdana" pitchFamily="34" charset="0"/>
                        </a:rPr>
                        <a:t>RGB</a:t>
                      </a:r>
                    </a:p>
                    <a:p>
                      <a:pPr algn="ctr"/>
                      <a:endParaRPr lang="en-US" b="0" dirty="0">
                        <a:solidFill>
                          <a:schemeClr val="bg2"/>
                        </a:solidFill>
                        <a:latin typeface="Verdana" pitchFamily="34" charset="0"/>
                        <a:ea typeface="Verdana" pitchFamily="34" charset="0"/>
                        <a:cs typeface="Verdana" pitchFamily="34" charset="0"/>
                      </a:endParaRPr>
                    </a:p>
                  </a:txBody>
                  <a:tcPr/>
                </a:tc>
              </a:tr>
              <a:tr h="334519">
                <a:tc>
                  <a:txBody>
                    <a:bodyPr/>
                    <a:lstStyle/>
                    <a:p>
                      <a:pPr algn="ctr"/>
                      <a:r>
                        <a:rPr lang="en-US" b="0" dirty="0" smtClean="0">
                          <a:solidFill>
                            <a:schemeClr val="bg2"/>
                          </a:solidFill>
                          <a:latin typeface="Verdana" pitchFamily="34" charset="0"/>
                          <a:ea typeface="Verdana" pitchFamily="34" charset="0"/>
                          <a:cs typeface="Verdana" pitchFamily="34" charset="0"/>
                        </a:rPr>
                        <a:t>MH=R</a:t>
                      </a:r>
                      <a:endParaRPr lang="en-US" b="0" dirty="0">
                        <a:solidFill>
                          <a:schemeClr val="bg2"/>
                        </a:solidFill>
                        <a:latin typeface="Verdana" pitchFamily="34" charset="0"/>
                        <a:ea typeface="Verdana" pitchFamily="34" charset="0"/>
                        <a:cs typeface="Verdana" pitchFamily="34" charset="0"/>
                      </a:endParaRPr>
                    </a:p>
                  </a:txBody>
                  <a:tcPr/>
                </a:tc>
                <a:tc>
                  <a:txBody>
                    <a:bodyPr/>
                    <a:lstStyle/>
                    <a:p>
                      <a:pPr algn="ctr"/>
                      <a:r>
                        <a:rPr lang="en-US" b="0" dirty="0" smtClean="0">
                          <a:solidFill>
                            <a:srgbClr val="FFC000"/>
                          </a:solidFill>
                          <a:latin typeface="Verdana" pitchFamily="34" charset="0"/>
                          <a:ea typeface="Verdana" pitchFamily="34" charset="0"/>
                          <a:cs typeface="Verdana" pitchFamily="34" charset="0"/>
                        </a:rPr>
                        <a:t>R</a:t>
                      </a:r>
                      <a:endParaRPr lang="en-US" b="0" dirty="0">
                        <a:solidFill>
                          <a:srgbClr val="FFC000"/>
                        </a:solidFill>
                        <a:latin typeface="Verdana" pitchFamily="34" charset="0"/>
                        <a:ea typeface="Verdana" pitchFamily="34" charset="0"/>
                        <a:cs typeface="Verdana" pitchFamily="34" charset="0"/>
                      </a:endParaRPr>
                    </a:p>
                  </a:txBody>
                  <a:tcPr/>
                </a:tc>
                <a:tc>
                  <a:txBody>
                    <a:bodyPr/>
                    <a:lstStyle/>
                    <a:p>
                      <a:pPr algn="ctr"/>
                      <a:r>
                        <a:rPr lang="en-US" b="0" dirty="0" smtClean="0">
                          <a:solidFill>
                            <a:schemeClr val="bg2"/>
                          </a:solidFill>
                          <a:latin typeface="Verdana" pitchFamily="34" charset="0"/>
                          <a:ea typeface="Verdana" pitchFamily="34" charset="0"/>
                          <a:cs typeface="Verdana" pitchFamily="34" charset="0"/>
                        </a:rPr>
                        <a:t>GB</a:t>
                      </a:r>
                      <a:endParaRPr lang="en-US" b="0" dirty="0">
                        <a:solidFill>
                          <a:schemeClr val="bg2"/>
                        </a:solidFill>
                        <a:latin typeface="Verdana" pitchFamily="34" charset="0"/>
                        <a:ea typeface="Verdana" pitchFamily="34" charset="0"/>
                        <a:cs typeface="Verdana" pitchFamily="34" charset="0"/>
                      </a:endParaRPr>
                    </a:p>
                  </a:txBody>
                  <a:tcPr/>
                </a:tc>
                <a:tc>
                  <a:txBody>
                    <a:bodyPr/>
                    <a:lstStyle/>
                    <a:p>
                      <a:pPr algn="ctr"/>
                      <a:r>
                        <a:rPr lang="en-US" b="0" dirty="0" smtClean="0">
                          <a:solidFill>
                            <a:schemeClr val="bg2"/>
                          </a:solidFill>
                          <a:latin typeface="Verdana" pitchFamily="34" charset="0"/>
                          <a:ea typeface="Verdana" pitchFamily="34" charset="0"/>
                          <a:cs typeface="Verdana" pitchFamily="34" charset="0"/>
                        </a:rPr>
                        <a:t>RGB</a:t>
                      </a:r>
                      <a:endParaRPr lang="en-US" b="0" dirty="0">
                        <a:solidFill>
                          <a:schemeClr val="bg2"/>
                        </a:solidFill>
                        <a:latin typeface="Verdana" pitchFamily="34" charset="0"/>
                        <a:ea typeface="Verdana" pitchFamily="34" charset="0"/>
                        <a:cs typeface="Verdana" pitchFamily="34" charset="0"/>
                      </a:endParaRPr>
                    </a:p>
                  </a:txBody>
                  <a:tcPr/>
                </a:tc>
                <a:tc>
                  <a:txBody>
                    <a:bodyPr/>
                    <a:lstStyle/>
                    <a:p>
                      <a:pPr algn="ctr"/>
                      <a:r>
                        <a:rPr lang="en-US" b="0" dirty="0" smtClean="0">
                          <a:solidFill>
                            <a:schemeClr val="bg2"/>
                          </a:solidFill>
                          <a:latin typeface="Verdana" pitchFamily="34" charset="0"/>
                          <a:ea typeface="Verdana" pitchFamily="34" charset="0"/>
                          <a:cs typeface="Verdana" pitchFamily="34" charset="0"/>
                        </a:rPr>
                        <a:t>GB</a:t>
                      </a:r>
                      <a:endParaRPr lang="en-US" b="0" dirty="0">
                        <a:solidFill>
                          <a:schemeClr val="bg2"/>
                        </a:solidFill>
                        <a:latin typeface="Verdana" pitchFamily="34" charset="0"/>
                        <a:ea typeface="Verdana" pitchFamily="34" charset="0"/>
                        <a:cs typeface="Verdana" pitchFamily="34" charset="0"/>
                      </a:endParaRPr>
                    </a:p>
                  </a:txBody>
                  <a:tcPr/>
                </a:tc>
                <a:tc>
                  <a:txBody>
                    <a:bodyPr/>
                    <a:lstStyle/>
                    <a:p>
                      <a:pPr algn="ctr"/>
                      <a:r>
                        <a:rPr lang="en-US" b="0" dirty="0" smtClean="0">
                          <a:solidFill>
                            <a:schemeClr val="bg2"/>
                          </a:solidFill>
                          <a:latin typeface="Verdana" pitchFamily="34" charset="0"/>
                          <a:ea typeface="Verdana" pitchFamily="34" charset="0"/>
                          <a:cs typeface="Verdana" pitchFamily="34" charset="0"/>
                        </a:rPr>
                        <a:t>RGB</a:t>
                      </a:r>
                      <a:endParaRPr lang="en-US" b="0" dirty="0">
                        <a:solidFill>
                          <a:schemeClr val="bg2"/>
                        </a:solidFill>
                        <a:latin typeface="Verdana" pitchFamily="34" charset="0"/>
                        <a:ea typeface="Verdana" pitchFamily="34" charset="0"/>
                        <a:cs typeface="Verdana" pitchFamily="34" charset="0"/>
                      </a:endParaRPr>
                    </a:p>
                  </a:txBody>
                  <a:tcPr/>
                </a:tc>
              </a:tr>
              <a:tr h="334519">
                <a:tc>
                  <a:txBody>
                    <a:bodyPr/>
                    <a:lstStyle/>
                    <a:p>
                      <a:pPr algn="ctr"/>
                      <a:r>
                        <a:rPr lang="en-US" b="0" dirty="0" smtClean="0">
                          <a:solidFill>
                            <a:schemeClr val="bg2"/>
                          </a:solidFill>
                          <a:latin typeface="Verdana" pitchFamily="34" charset="0"/>
                          <a:ea typeface="Verdana" pitchFamily="34" charset="0"/>
                          <a:cs typeface="Verdana" pitchFamily="34" charset="0"/>
                        </a:rPr>
                        <a:t>KN=G</a:t>
                      </a:r>
                      <a:endParaRPr lang="en-US" b="0" dirty="0">
                        <a:solidFill>
                          <a:schemeClr val="bg2"/>
                        </a:solidFill>
                        <a:latin typeface="Verdana" pitchFamily="34" charset="0"/>
                        <a:ea typeface="Verdana" pitchFamily="34" charset="0"/>
                        <a:cs typeface="Verdana" pitchFamily="34" charset="0"/>
                      </a:endParaRPr>
                    </a:p>
                  </a:txBody>
                  <a:tcPr/>
                </a:tc>
                <a:tc>
                  <a:txBody>
                    <a:bodyPr/>
                    <a:lstStyle/>
                    <a:p>
                      <a:pPr algn="ctr"/>
                      <a:r>
                        <a:rPr lang="en-US" b="0" dirty="0" smtClean="0">
                          <a:solidFill>
                            <a:srgbClr val="FFC000"/>
                          </a:solidFill>
                          <a:latin typeface="Verdana" pitchFamily="34" charset="0"/>
                          <a:ea typeface="Verdana" pitchFamily="34" charset="0"/>
                          <a:cs typeface="Verdana" pitchFamily="34" charset="0"/>
                        </a:rPr>
                        <a:t>R</a:t>
                      </a:r>
                      <a:endParaRPr lang="en-US" b="0" dirty="0">
                        <a:solidFill>
                          <a:srgbClr val="FFC000"/>
                        </a:solidFill>
                        <a:latin typeface="Verdana" pitchFamily="34" charset="0"/>
                        <a:ea typeface="Verdana" pitchFamily="34" charset="0"/>
                        <a:cs typeface="Verdana" pitchFamily="34" charset="0"/>
                      </a:endParaRPr>
                    </a:p>
                  </a:txBody>
                  <a:tcPr/>
                </a:tc>
                <a:tc>
                  <a:txBody>
                    <a:bodyPr/>
                    <a:lstStyle/>
                    <a:p>
                      <a:pPr algn="ctr"/>
                      <a:r>
                        <a:rPr lang="en-US" b="0" dirty="0" smtClean="0">
                          <a:solidFill>
                            <a:srgbClr val="FFC000"/>
                          </a:solidFill>
                          <a:latin typeface="Verdana" pitchFamily="34" charset="0"/>
                          <a:ea typeface="Verdana" pitchFamily="34" charset="0"/>
                          <a:cs typeface="Verdana" pitchFamily="34" charset="0"/>
                        </a:rPr>
                        <a:t>G</a:t>
                      </a:r>
                      <a:endParaRPr lang="en-US" b="0" dirty="0">
                        <a:solidFill>
                          <a:srgbClr val="FFC000"/>
                        </a:solidFill>
                        <a:latin typeface="Verdana" pitchFamily="34" charset="0"/>
                        <a:ea typeface="Verdana" pitchFamily="34" charset="0"/>
                        <a:cs typeface="Verdana" pitchFamily="34" charset="0"/>
                      </a:endParaRPr>
                    </a:p>
                  </a:txBody>
                  <a:tcPr/>
                </a:tc>
                <a:tc>
                  <a:txBody>
                    <a:bodyPr/>
                    <a:lstStyle/>
                    <a:p>
                      <a:pPr algn="ctr"/>
                      <a:r>
                        <a:rPr lang="en-US" b="0" dirty="0" smtClean="0">
                          <a:solidFill>
                            <a:schemeClr val="bg2"/>
                          </a:solidFill>
                          <a:latin typeface="Verdana" pitchFamily="34" charset="0"/>
                          <a:ea typeface="Verdana" pitchFamily="34" charset="0"/>
                          <a:cs typeface="Verdana" pitchFamily="34" charset="0"/>
                        </a:rPr>
                        <a:t>RB</a:t>
                      </a:r>
                      <a:endParaRPr lang="en-US" b="0" dirty="0">
                        <a:solidFill>
                          <a:schemeClr val="bg2"/>
                        </a:solidFill>
                        <a:latin typeface="Verdana" pitchFamily="34" charset="0"/>
                        <a:ea typeface="Verdana" pitchFamily="34" charset="0"/>
                        <a:cs typeface="Verdana" pitchFamily="34" charset="0"/>
                      </a:endParaRPr>
                    </a:p>
                  </a:txBody>
                  <a:tcPr/>
                </a:tc>
                <a:tc>
                  <a:txBody>
                    <a:bodyPr/>
                    <a:lstStyle/>
                    <a:p>
                      <a:pPr algn="ctr"/>
                      <a:r>
                        <a:rPr lang="en-US" b="0" dirty="0" smtClean="0">
                          <a:solidFill>
                            <a:schemeClr val="bg2"/>
                          </a:solidFill>
                          <a:latin typeface="Verdana" pitchFamily="34" charset="0"/>
                          <a:ea typeface="Verdana" pitchFamily="34" charset="0"/>
                          <a:cs typeface="Verdana" pitchFamily="34" charset="0"/>
                        </a:rPr>
                        <a:t>B</a:t>
                      </a:r>
                      <a:endParaRPr lang="en-US" b="0" dirty="0">
                        <a:solidFill>
                          <a:schemeClr val="bg2"/>
                        </a:solidFill>
                        <a:latin typeface="Verdana" pitchFamily="34" charset="0"/>
                        <a:ea typeface="Verdana" pitchFamily="34" charset="0"/>
                        <a:cs typeface="Verdana" pitchFamily="34" charset="0"/>
                      </a:endParaRPr>
                    </a:p>
                  </a:txBody>
                  <a:tcPr/>
                </a:tc>
                <a:tc>
                  <a:txBody>
                    <a:bodyPr/>
                    <a:lstStyle/>
                    <a:p>
                      <a:pPr algn="ctr"/>
                      <a:r>
                        <a:rPr lang="en-US" b="0" dirty="0" smtClean="0">
                          <a:solidFill>
                            <a:schemeClr val="bg2"/>
                          </a:solidFill>
                          <a:latin typeface="Verdana" pitchFamily="34" charset="0"/>
                          <a:ea typeface="Verdana" pitchFamily="34" charset="0"/>
                          <a:cs typeface="Verdana" pitchFamily="34" charset="0"/>
                        </a:rPr>
                        <a:t>RB</a:t>
                      </a:r>
                      <a:endParaRPr lang="en-US" b="0" dirty="0">
                        <a:solidFill>
                          <a:schemeClr val="bg2"/>
                        </a:solidFill>
                        <a:latin typeface="Verdana" pitchFamily="34" charset="0"/>
                        <a:ea typeface="Verdana" pitchFamily="34" charset="0"/>
                        <a:cs typeface="Verdana" pitchFamily="34" charset="0"/>
                      </a:endParaRPr>
                    </a:p>
                  </a:txBody>
                  <a:tcPr/>
                </a:tc>
              </a:tr>
              <a:tr h="334519">
                <a:tc>
                  <a:txBody>
                    <a:bodyPr/>
                    <a:lstStyle/>
                    <a:p>
                      <a:pPr algn="ctr"/>
                      <a:r>
                        <a:rPr lang="en-US" b="0" dirty="0" smtClean="0">
                          <a:solidFill>
                            <a:schemeClr val="bg2"/>
                          </a:solidFill>
                          <a:latin typeface="Verdana" pitchFamily="34" charset="0"/>
                          <a:ea typeface="Verdana" pitchFamily="34" charset="0"/>
                          <a:cs typeface="Verdana" pitchFamily="34" charset="0"/>
                        </a:rPr>
                        <a:t>KE=R</a:t>
                      </a:r>
                      <a:endParaRPr lang="en-US" b="0" dirty="0">
                        <a:solidFill>
                          <a:schemeClr val="bg2"/>
                        </a:solidFill>
                        <a:latin typeface="Verdana" pitchFamily="34" charset="0"/>
                        <a:ea typeface="Verdana" pitchFamily="34" charset="0"/>
                        <a:cs typeface="Verdana" pitchFamily="34" charset="0"/>
                      </a:endParaRPr>
                    </a:p>
                  </a:txBody>
                  <a:tcPr/>
                </a:tc>
                <a:tc>
                  <a:txBody>
                    <a:bodyPr/>
                    <a:lstStyle/>
                    <a:p>
                      <a:pPr algn="ctr"/>
                      <a:r>
                        <a:rPr lang="en-US" b="0" dirty="0" smtClean="0">
                          <a:solidFill>
                            <a:srgbClr val="FFC000"/>
                          </a:solidFill>
                          <a:latin typeface="Verdana" pitchFamily="34" charset="0"/>
                          <a:ea typeface="Verdana" pitchFamily="34" charset="0"/>
                          <a:cs typeface="Verdana" pitchFamily="34" charset="0"/>
                        </a:rPr>
                        <a:t>R</a:t>
                      </a:r>
                      <a:endParaRPr lang="en-US" b="0" dirty="0">
                        <a:solidFill>
                          <a:srgbClr val="FFC000"/>
                        </a:solidFill>
                        <a:latin typeface="Verdana" pitchFamily="34" charset="0"/>
                        <a:ea typeface="Verdana" pitchFamily="34" charset="0"/>
                        <a:cs typeface="Verdana" pitchFamily="34" charset="0"/>
                      </a:endParaRPr>
                    </a:p>
                  </a:txBody>
                  <a:tcPr/>
                </a:tc>
                <a:tc>
                  <a:txBody>
                    <a:bodyPr/>
                    <a:lstStyle/>
                    <a:p>
                      <a:pPr algn="ctr"/>
                      <a:r>
                        <a:rPr lang="en-US" b="0" dirty="0" smtClean="0">
                          <a:solidFill>
                            <a:srgbClr val="FFC000"/>
                          </a:solidFill>
                          <a:latin typeface="Verdana" pitchFamily="34" charset="0"/>
                          <a:ea typeface="Verdana" pitchFamily="34" charset="0"/>
                          <a:cs typeface="Verdana" pitchFamily="34" charset="0"/>
                        </a:rPr>
                        <a:t>G</a:t>
                      </a:r>
                      <a:endParaRPr lang="en-US" b="0" dirty="0">
                        <a:solidFill>
                          <a:srgbClr val="FFC000"/>
                        </a:solidFill>
                        <a:latin typeface="Verdana" pitchFamily="34" charset="0"/>
                        <a:ea typeface="Verdana" pitchFamily="34" charset="0"/>
                        <a:cs typeface="Verdana" pitchFamily="34" charset="0"/>
                      </a:endParaRPr>
                    </a:p>
                  </a:txBody>
                  <a:tcPr/>
                </a:tc>
                <a:tc>
                  <a:txBody>
                    <a:bodyPr/>
                    <a:lstStyle/>
                    <a:p>
                      <a:pPr algn="ctr"/>
                      <a:r>
                        <a:rPr lang="en-US" b="0" dirty="0" smtClean="0">
                          <a:solidFill>
                            <a:srgbClr val="FFC000"/>
                          </a:solidFill>
                          <a:latin typeface="Verdana" pitchFamily="34" charset="0"/>
                          <a:ea typeface="Verdana" pitchFamily="34" charset="0"/>
                          <a:cs typeface="Verdana" pitchFamily="34" charset="0"/>
                        </a:rPr>
                        <a:t>R</a:t>
                      </a:r>
                      <a:endParaRPr lang="en-US" b="0" dirty="0">
                        <a:solidFill>
                          <a:srgbClr val="FFC000"/>
                        </a:solidFill>
                        <a:latin typeface="Verdana" pitchFamily="34" charset="0"/>
                        <a:ea typeface="Verdana" pitchFamily="34" charset="0"/>
                        <a:cs typeface="Verdana" pitchFamily="34" charset="0"/>
                      </a:endParaRPr>
                    </a:p>
                  </a:txBody>
                  <a:tcPr/>
                </a:tc>
                <a:tc>
                  <a:txBody>
                    <a:bodyPr/>
                    <a:lstStyle/>
                    <a:p>
                      <a:pPr algn="ctr"/>
                      <a:r>
                        <a:rPr lang="en-US" b="0" dirty="0" smtClean="0">
                          <a:solidFill>
                            <a:schemeClr val="bg2"/>
                          </a:solidFill>
                          <a:latin typeface="Verdana" pitchFamily="34" charset="0"/>
                          <a:ea typeface="Verdana" pitchFamily="34" charset="0"/>
                          <a:cs typeface="Verdana" pitchFamily="34" charset="0"/>
                        </a:rPr>
                        <a:t>B</a:t>
                      </a:r>
                      <a:endParaRPr lang="en-US" b="0" dirty="0">
                        <a:solidFill>
                          <a:schemeClr val="bg2"/>
                        </a:solidFill>
                        <a:latin typeface="Verdana" pitchFamily="34" charset="0"/>
                        <a:ea typeface="Verdana" pitchFamily="34" charset="0"/>
                        <a:cs typeface="Verdana" pitchFamily="34" charset="0"/>
                      </a:endParaRPr>
                    </a:p>
                  </a:txBody>
                  <a:tcPr/>
                </a:tc>
                <a:tc>
                  <a:txBody>
                    <a:bodyPr/>
                    <a:lstStyle/>
                    <a:p>
                      <a:pPr algn="ctr"/>
                      <a:r>
                        <a:rPr lang="en-US" b="0" dirty="0" smtClean="0">
                          <a:solidFill>
                            <a:schemeClr val="bg2"/>
                          </a:solidFill>
                          <a:latin typeface="Verdana" pitchFamily="34" charset="0"/>
                          <a:ea typeface="Verdana" pitchFamily="34" charset="0"/>
                          <a:cs typeface="Verdana" pitchFamily="34" charset="0"/>
                        </a:rPr>
                        <a:t>B</a:t>
                      </a:r>
                      <a:endParaRPr lang="en-US" b="0" dirty="0">
                        <a:solidFill>
                          <a:schemeClr val="bg2"/>
                        </a:solidFill>
                        <a:latin typeface="Verdana" pitchFamily="34" charset="0"/>
                        <a:ea typeface="Verdana" pitchFamily="34" charset="0"/>
                        <a:cs typeface="Verdana" pitchFamily="34" charset="0"/>
                      </a:endParaRPr>
                    </a:p>
                  </a:txBody>
                  <a:tcPr/>
                </a:tc>
              </a:tr>
              <a:tr h="334519">
                <a:tc>
                  <a:txBody>
                    <a:bodyPr/>
                    <a:lstStyle/>
                    <a:p>
                      <a:pPr algn="ctr"/>
                      <a:r>
                        <a:rPr lang="en-US" b="0" dirty="0" smtClean="0">
                          <a:solidFill>
                            <a:schemeClr val="bg2"/>
                          </a:solidFill>
                          <a:latin typeface="Verdana" pitchFamily="34" charset="0"/>
                          <a:ea typeface="Verdana" pitchFamily="34" charset="0"/>
                          <a:cs typeface="Verdana" pitchFamily="34" charset="0"/>
                        </a:rPr>
                        <a:t>AP=B</a:t>
                      </a:r>
                      <a:endParaRPr lang="en-US" b="0" dirty="0">
                        <a:solidFill>
                          <a:schemeClr val="bg2"/>
                        </a:solidFill>
                        <a:latin typeface="Verdana" pitchFamily="34" charset="0"/>
                        <a:ea typeface="Verdana" pitchFamily="34" charset="0"/>
                        <a:cs typeface="Verdana" pitchFamily="34" charset="0"/>
                      </a:endParaRPr>
                    </a:p>
                  </a:txBody>
                  <a:tcPr/>
                </a:tc>
                <a:tc>
                  <a:txBody>
                    <a:bodyPr/>
                    <a:lstStyle/>
                    <a:p>
                      <a:pPr algn="ctr"/>
                      <a:r>
                        <a:rPr lang="en-US" b="0" dirty="0" smtClean="0">
                          <a:solidFill>
                            <a:srgbClr val="FFC000"/>
                          </a:solidFill>
                          <a:latin typeface="Verdana" pitchFamily="34" charset="0"/>
                          <a:ea typeface="Verdana" pitchFamily="34" charset="0"/>
                          <a:cs typeface="Verdana" pitchFamily="34" charset="0"/>
                        </a:rPr>
                        <a:t>R</a:t>
                      </a:r>
                      <a:endParaRPr lang="en-US" b="0" dirty="0">
                        <a:solidFill>
                          <a:srgbClr val="FFC000"/>
                        </a:solidFill>
                        <a:latin typeface="Verdana" pitchFamily="34" charset="0"/>
                        <a:ea typeface="Verdana" pitchFamily="34" charset="0"/>
                        <a:cs typeface="Verdana" pitchFamily="34" charset="0"/>
                      </a:endParaRPr>
                    </a:p>
                  </a:txBody>
                  <a:tcPr/>
                </a:tc>
                <a:tc>
                  <a:txBody>
                    <a:bodyPr/>
                    <a:lstStyle/>
                    <a:p>
                      <a:pPr algn="ctr"/>
                      <a:r>
                        <a:rPr lang="en-US" b="0" dirty="0" smtClean="0">
                          <a:solidFill>
                            <a:srgbClr val="FFC000"/>
                          </a:solidFill>
                          <a:latin typeface="Verdana" pitchFamily="34" charset="0"/>
                          <a:ea typeface="Verdana" pitchFamily="34" charset="0"/>
                          <a:cs typeface="Verdana" pitchFamily="34" charset="0"/>
                        </a:rPr>
                        <a:t>G</a:t>
                      </a:r>
                      <a:endParaRPr lang="en-US" b="0" dirty="0">
                        <a:solidFill>
                          <a:srgbClr val="FFC000"/>
                        </a:solidFill>
                        <a:latin typeface="Verdana" pitchFamily="34" charset="0"/>
                        <a:ea typeface="Verdana" pitchFamily="34" charset="0"/>
                        <a:cs typeface="Verdana" pitchFamily="34" charset="0"/>
                      </a:endParaRPr>
                    </a:p>
                  </a:txBody>
                  <a:tcPr/>
                </a:tc>
                <a:tc>
                  <a:txBody>
                    <a:bodyPr/>
                    <a:lstStyle/>
                    <a:p>
                      <a:pPr algn="ctr"/>
                      <a:r>
                        <a:rPr lang="en-US" b="0" dirty="0" smtClean="0">
                          <a:solidFill>
                            <a:srgbClr val="FFC000"/>
                          </a:solidFill>
                          <a:latin typeface="Verdana" pitchFamily="34" charset="0"/>
                          <a:ea typeface="Verdana" pitchFamily="34" charset="0"/>
                          <a:cs typeface="Verdana" pitchFamily="34" charset="0"/>
                        </a:rPr>
                        <a:t>R</a:t>
                      </a:r>
                      <a:endParaRPr lang="en-US" b="0" dirty="0">
                        <a:solidFill>
                          <a:srgbClr val="FFC000"/>
                        </a:solidFill>
                        <a:latin typeface="Verdana" pitchFamily="34" charset="0"/>
                        <a:ea typeface="Verdana" pitchFamily="34" charset="0"/>
                        <a:cs typeface="Verdana" pitchFamily="34" charset="0"/>
                      </a:endParaRPr>
                    </a:p>
                  </a:txBody>
                  <a:tcPr/>
                </a:tc>
                <a:tc>
                  <a:txBody>
                    <a:bodyPr/>
                    <a:lstStyle/>
                    <a:p>
                      <a:pPr algn="ctr"/>
                      <a:r>
                        <a:rPr lang="en-US" b="0" dirty="0" smtClean="0">
                          <a:solidFill>
                            <a:srgbClr val="FFC000"/>
                          </a:solidFill>
                          <a:latin typeface="Verdana" pitchFamily="34" charset="0"/>
                          <a:ea typeface="Verdana" pitchFamily="34" charset="0"/>
                          <a:cs typeface="Verdana" pitchFamily="34" charset="0"/>
                        </a:rPr>
                        <a:t>B</a:t>
                      </a:r>
                      <a:endParaRPr lang="en-US" b="0" dirty="0">
                        <a:solidFill>
                          <a:srgbClr val="FFC000"/>
                        </a:solidFill>
                        <a:latin typeface="Verdana" pitchFamily="34" charset="0"/>
                        <a:ea typeface="Verdana" pitchFamily="34" charset="0"/>
                        <a:cs typeface="Verdana" pitchFamily="34" charset="0"/>
                      </a:endParaRPr>
                    </a:p>
                  </a:txBody>
                  <a:tcPr/>
                </a:tc>
                <a:tc>
                  <a:txBody>
                    <a:bodyPr/>
                    <a:lstStyle/>
                    <a:p>
                      <a:pPr algn="ctr"/>
                      <a:r>
                        <a:rPr lang="en-US" b="0" dirty="0" smtClean="0">
                          <a:solidFill>
                            <a:schemeClr val="bg2"/>
                          </a:solidFill>
                          <a:latin typeface="Verdana" pitchFamily="34" charset="0"/>
                          <a:ea typeface="Verdana" pitchFamily="34" charset="0"/>
                          <a:cs typeface="Verdana" pitchFamily="34" charset="0"/>
                        </a:rPr>
                        <a:t>empty</a:t>
                      </a:r>
                      <a:endParaRPr lang="en-US" b="0" dirty="0">
                        <a:solidFill>
                          <a:schemeClr val="bg2"/>
                        </a:solidFill>
                        <a:latin typeface="Verdana" pitchFamily="34" charset="0"/>
                        <a:ea typeface="Verdana" pitchFamily="34" charset="0"/>
                        <a:cs typeface="Verdana" pitchFamily="34" charset="0"/>
                      </a:endParaRPr>
                    </a:p>
                  </a:txBody>
                  <a:tcPr/>
                </a:tc>
              </a:tr>
            </a:tbl>
          </a:graphicData>
        </a:graphic>
      </p:graphicFrame>
      <p:graphicFrame>
        <p:nvGraphicFramePr>
          <p:cNvPr id="7" name="Table 6"/>
          <p:cNvGraphicFramePr>
            <a:graphicFrameLocks noGrp="1"/>
          </p:cNvGraphicFramePr>
          <p:nvPr/>
        </p:nvGraphicFramePr>
        <p:xfrm>
          <a:off x="3468414" y="3825765"/>
          <a:ext cx="5475890" cy="427115"/>
        </p:xfrm>
        <a:graphic>
          <a:graphicData uri="http://schemas.openxmlformats.org/drawingml/2006/table">
            <a:tbl>
              <a:tblPr firstRow="1" bandRow="1">
                <a:tableStyleId>{93296810-A885-4BE3-A3E7-6D5BEEA58F35}</a:tableStyleId>
              </a:tblPr>
              <a:tblGrid>
                <a:gridCol w="903889"/>
                <a:gridCol w="914400"/>
                <a:gridCol w="872359"/>
                <a:gridCol w="924910"/>
                <a:gridCol w="924911"/>
                <a:gridCol w="935421"/>
              </a:tblGrid>
              <a:tr h="427115">
                <a:tc>
                  <a:txBody>
                    <a:bodyPr/>
                    <a:lstStyle/>
                    <a:p>
                      <a:pPr algn="ctr"/>
                      <a:r>
                        <a:rPr lang="en-US" b="0" dirty="0" smtClean="0">
                          <a:solidFill>
                            <a:schemeClr val="bg2"/>
                          </a:solidFill>
                        </a:rPr>
                        <a:t>KE=B</a:t>
                      </a:r>
                      <a:endParaRPr lang="en-US" b="0" dirty="0">
                        <a:solidFill>
                          <a:schemeClr val="bg2"/>
                        </a:solidFill>
                      </a:endParaRPr>
                    </a:p>
                  </a:txBody>
                  <a:tcPr/>
                </a:tc>
                <a:tc>
                  <a:txBody>
                    <a:bodyPr/>
                    <a:lstStyle/>
                    <a:p>
                      <a:pPr algn="ctr"/>
                      <a:r>
                        <a:rPr lang="en-US" b="0" dirty="0" smtClean="0">
                          <a:solidFill>
                            <a:schemeClr val="bg2"/>
                          </a:solidFill>
                        </a:rPr>
                        <a:t>R</a:t>
                      </a:r>
                      <a:endParaRPr lang="en-US" b="0" dirty="0">
                        <a:solidFill>
                          <a:schemeClr val="bg2"/>
                        </a:solidFill>
                      </a:endParaRPr>
                    </a:p>
                  </a:txBody>
                  <a:tcPr/>
                </a:tc>
                <a:tc>
                  <a:txBody>
                    <a:bodyPr/>
                    <a:lstStyle/>
                    <a:p>
                      <a:pPr algn="ctr"/>
                      <a:r>
                        <a:rPr lang="en-US" b="0" dirty="0" smtClean="0">
                          <a:solidFill>
                            <a:schemeClr val="bg2"/>
                          </a:solidFill>
                        </a:rPr>
                        <a:t>G</a:t>
                      </a:r>
                      <a:endParaRPr lang="en-US" b="0" dirty="0">
                        <a:solidFill>
                          <a:schemeClr val="bg2"/>
                        </a:solidFill>
                      </a:endParaRPr>
                    </a:p>
                  </a:txBody>
                  <a:tcPr/>
                </a:tc>
                <a:tc>
                  <a:txBody>
                    <a:bodyPr/>
                    <a:lstStyle/>
                    <a:p>
                      <a:pPr algn="ctr"/>
                      <a:r>
                        <a:rPr lang="en-US" b="0" dirty="0" smtClean="0">
                          <a:solidFill>
                            <a:schemeClr val="bg2"/>
                          </a:solidFill>
                        </a:rPr>
                        <a:t>B</a:t>
                      </a:r>
                      <a:endParaRPr lang="en-US" b="0" dirty="0">
                        <a:solidFill>
                          <a:schemeClr val="bg2"/>
                        </a:solidFill>
                      </a:endParaRPr>
                    </a:p>
                  </a:txBody>
                  <a:tcPr/>
                </a:tc>
                <a:tc>
                  <a:txBody>
                    <a:bodyPr/>
                    <a:lstStyle/>
                    <a:p>
                      <a:pPr algn="ctr"/>
                      <a:r>
                        <a:rPr lang="en-US" b="0" dirty="0" smtClean="0">
                          <a:solidFill>
                            <a:schemeClr val="bg2"/>
                          </a:solidFill>
                        </a:rPr>
                        <a:t>B</a:t>
                      </a:r>
                      <a:endParaRPr lang="en-US" b="0" dirty="0">
                        <a:solidFill>
                          <a:schemeClr val="bg2"/>
                        </a:solidFill>
                      </a:endParaRPr>
                    </a:p>
                  </a:txBody>
                  <a:tcPr/>
                </a:tc>
                <a:tc>
                  <a:txBody>
                    <a:bodyPr/>
                    <a:lstStyle/>
                    <a:p>
                      <a:pPr algn="ctr"/>
                      <a:r>
                        <a:rPr lang="en-US" b="0" dirty="0" smtClean="0">
                          <a:solidFill>
                            <a:schemeClr val="bg2"/>
                          </a:solidFill>
                        </a:rPr>
                        <a:t>R</a:t>
                      </a:r>
                      <a:endParaRPr lang="en-US" b="0" dirty="0">
                        <a:solidFill>
                          <a:schemeClr val="bg2"/>
                        </a:solidFill>
                      </a:endParaRPr>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618" y="467227"/>
            <a:ext cx="7505700" cy="954600"/>
          </a:xfrm>
        </p:spPr>
        <p:txBody>
          <a:bodyPr/>
          <a:lstStyle/>
          <a:p>
            <a:r>
              <a:rPr lang="en-IN" sz="3200" dirty="0" smtClean="0"/>
              <a:t>Heuristic function</a:t>
            </a:r>
            <a:r>
              <a:rPr lang="en-IN" sz="2800" dirty="0" smtClean="0"/>
              <a:t/>
            </a:r>
            <a:br>
              <a:rPr lang="en-IN" sz="2800" dirty="0" smtClean="0"/>
            </a:br>
            <a:endParaRPr lang="en-IN" dirty="0"/>
          </a:p>
        </p:txBody>
      </p:sp>
      <p:sp>
        <p:nvSpPr>
          <p:cNvPr id="3" name="Text Placeholder 2"/>
          <p:cNvSpPr>
            <a:spLocks noGrp="1"/>
          </p:cNvSpPr>
          <p:nvPr>
            <p:ph type="body" idx="1"/>
          </p:nvPr>
        </p:nvSpPr>
        <p:spPr>
          <a:xfrm>
            <a:off x="819150" y="1114097"/>
            <a:ext cx="7505700" cy="4029403"/>
          </a:xfrm>
        </p:spPr>
        <p:txBody>
          <a:bodyPr/>
          <a:lstStyle/>
          <a:p>
            <a:pPr lvl="0" algn="just"/>
            <a:r>
              <a:rPr lang="en-US" sz="1200" b="1" dirty="0" smtClean="0">
                <a:latin typeface="Verdana" pitchFamily="34" charset="0"/>
                <a:ea typeface="Verdana" pitchFamily="34" charset="0"/>
                <a:cs typeface="Verdana" pitchFamily="34" charset="0"/>
              </a:rPr>
              <a:t>Working/algorithm:</a:t>
            </a:r>
          </a:p>
          <a:p>
            <a:pPr lvl="1" algn="just"/>
            <a:r>
              <a:rPr lang="en-IN" sz="1000" dirty="0" smtClean="0">
                <a:latin typeface="Verdana" pitchFamily="34" charset="0"/>
                <a:ea typeface="Verdana" pitchFamily="34" charset="0"/>
                <a:cs typeface="Verdana" pitchFamily="34" charset="0"/>
              </a:rPr>
              <a:t>It expands nodes based on their heuristic value h(n). It maintains two lists, OPEN and CLOSED list. </a:t>
            </a:r>
          </a:p>
          <a:p>
            <a:pPr lvl="1" algn="just"/>
            <a:r>
              <a:rPr lang="en-IN" sz="1000" dirty="0" smtClean="0">
                <a:latin typeface="Verdana" pitchFamily="34" charset="0"/>
                <a:ea typeface="Verdana" pitchFamily="34" charset="0"/>
                <a:cs typeface="Verdana" pitchFamily="34" charset="0"/>
              </a:rPr>
              <a:t>In the CLOSED list, it places those nodes which have already expanded and </a:t>
            </a:r>
          </a:p>
          <a:p>
            <a:pPr lvl="1" algn="just"/>
            <a:r>
              <a:rPr lang="en-IN" sz="1000" dirty="0" smtClean="0">
                <a:latin typeface="Verdana" pitchFamily="34" charset="0"/>
                <a:ea typeface="Verdana" pitchFamily="34" charset="0"/>
                <a:cs typeface="Verdana" pitchFamily="34" charset="0"/>
              </a:rPr>
              <a:t>In the OPEN list, it places nodes which have yet not been expanded</a:t>
            </a:r>
          </a:p>
          <a:p>
            <a:pPr lvl="1" algn="just"/>
            <a:r>
              <a:rPr lang="en-IN" sz="1000" dirty="0" smtClean="0">
                <a:latin typeface="Verdana" pitchFamily="34" charset="0"/>
                <a:ea typeface="Verdana" pitchFamily="34" charset="0"/>
                <a:cs typeface="Verdana" pitchFamily="34" charset="0"/>
              </a:rPr>
              <a:t>On each iteration, each node n with the lowest heuristic value is expanded and generates all its successors and n is placed to the closed list. </a:t>
            </a:r>
          </a:p>
          <a:p>
            <a:pPr lvl="1" algn="just"/>
            <a:r>
              <a:rPr lang="en-IN" sz="1000" dirty="0" smtClean="0">
                <a:latin typeface="Verdana" pitchFamily="34" charset="0"/>
                <a:ea typeface="Verdana" pitchFamily="34" charset="0"/>
                <a:cs typeface="Verdana" pitchFamily="34" charset="0"/>
              </a:rPr>
              <a:t>The algorithm continues unit a goal state is found.</a:t>
            </a:r>
          </a:p>
          <a:p>
            <a:pPr lvl="1" algn="just">
              <a:buNone/>
            </a:pPr>
            <a:endParaRPr lang="en-US" sz="1200" b="1"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Admissibility of the heuristic function is given as:</a:t>
            </a:r>
          </a:p>
          <a:p>
            <a:pPr algn="just">
              <a:buNone/>
            </a:pPr>
            <a:r>
              <a:rPr lang="en-IN" sz="1200" dirty="0" smtClean="0">
                <a:latin typeface="Verdana" pitchFamily="34" charset="0"/>
                <a:ea typeface="Verdana" pitchFamily="34" charset="0"/>
                <a:cs typeface="Verdana" pitchFamily="34" charset="0"/>
              </a:rPr>
              <a:t>			</a:t>
            </a:r>
            <a:r>
              <a:rPr lang="en-IN" sz="1200" b="1" dirty="0" smtClean="0">
                <a:latin typeface="Verdana" pitchFamily="34" charset="0"/>
                <a:ea typeface="Verdana" pitchFamily="34" charset="0"/>
                <a:cs typeface="Verdana" pitchFamily="34" charset="0"/>
              </a:rPr>
              <a:t>h(n) &lt;= h*(n)  </a:t>
            </a:r>
          </a:p>
          <a:p>
            <a:pPr algn="just">
              <a:buNone/>
            </a:pPr>
            <a:r>
              <a:rPr lang="en-IN" sz="1200" dirty="0" smtClean="0">
                <a:latin typeface="Verdana" pitchFamily="34" charset="0"/>
                <a:ea typeface="Verdana" pitchFamily="34" charset="0"/>
                <a:cs typeface="Verdana" pitchFamily="34" charset="0"/>
              </a:rPr>
              <a:t>	Here h(n) is heuristic cost, and h*(n) is the estimated cost. Hence heuristic cost should be less than or equal to the estimated cost.</a:t>
            </a:r>
          </a:p>
          <a:p>
            <a:pPr lvl="0" algn="just">
              <a:buNone/>
            </a:pPr>
            <a:r>
              <a:rPr lang="en-US" sz="1200" dirty="0" smtClean="0">
                <a:latin typeface="Verdana" pitchFamily="34" charset="0"/>
                <a:ea typeface="Verdana" pitchFamily="34" charset="0"/>
                <a:cs typeface="Verdana" pitchFamily="34" charset="0"/>
              </a:rPr>
              <a:t>			</a:t>
            </a:r>
            <a:endParaRPr lang="en-IN" sz="1200" dirty="0">
              <a:latin typeface="Verdana" pitchFamily="34" charset="0"/>
              <a:ea typeface="Verdana" pitchFamily="34" charset="0"/>
              <a:cs typeface="Verdana"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Satisfaction </a:t>
            </a:r>
            <a:endParaRPr lang="en-IN" dirty="0"/>
          </a:p>
        </p:txBody>
      </p:sp>
      <p:sp>
        <p:nvSpPr>
          <p:cNvPr id="3" name="Text Placeholder 2"/>
          <p:cNvSpPr>
            <a:spLocks noGrp="1"/>
          </p:cNvSpPr>
          <p:nvPr>
            <p:ph type="body" idx="1"/>
          </p:nvPr>
        </p:nvSpPr>
        <p:spPr/>
        <p:txBody>
          <a:bodyPr/>
          <a:lstStyle/>
          <a:p>
            <a:pPr algn="just"/>
            <a:r>
              <a:rPr lang="en-US" sz="1200" dirty="0" smtClean="0">
                <a:latin typeface="Verdana" pitchFamily="34" charset="0"/>
                <a:ea typeface="Verdana" pitchFamily="34" charset="0"/>
                <a:cs typeface="Verdana" pitchFamily="34" charset="0"/>
              </a:rPr>
              <a:t>Without heuristic: with two colors</a:t>
            </a:r>
          </a:p>
          <a:p>
            <a:pPr algn="just">
              <a:buNone/>
            </a:pPr>
            <a:r>
              <a:rPr lang="en-US" sz="1200" dirty="0" smtClean="0">
                <a:latin typeface="Verdana" pitchFamily="34" charset="0"/>
                <a:ea typeface="Verdana" pitchFamily="34" charset="0"/>
                <a:cs typeface="Verdana" pitchFamily="34" charset="0"/>
              </a:rPr>
              <a:t>         2 to power 6 = 32 possibilities </a:t>
            </a:r>
          </a:p>
          <a:p>
            <a:pPr algn="just">
              <a:buNone/>
            </a:pPr>
            <a:endParaRPr lang="en-US" sz="1200" dirty="0" smtClean="0">
              <a:latin typeface="Verdana" pitchFamily="34" charset="0"/>
              <a:ea typeface="Verdana" pitchFamily="34" charset="0"/>
              <a:cs typeface="Verdana" pitchFamily="34" charset="0"/>
            </a:endParaRPr>
          </a:p>
          <a:p>
            <a:pPr algn="just"/>
            <a:r>
              <a:rPr lang="en-US" sz="1200" dirty="0" smtClean="0">
                <a:latin typeface="Verdana" pitchFamily="34" charset="0"/>
                <a:ea typeface="Verdana" pitchFamily="34" charset="0"/>
                <a:cs typeface="Verdana" pitchFamily="34" charset="0"/>
              </a:rPr>
              <a:t>With heuristics:</a:t>
            </a:r>
          </a:p>
          <a:p>
            <a:pPr algn="just">
              <a:buNone/>
            </a:pPr>
            <a:r>
              <a:rPr lang="en-US" sz="1200" dirty="0" smtClean="0">
                <a:latin typeface="Verdana" pitchFamily="34" charset="0"/>
                <a:ea typeface="Verdana" pitchFamily="34" charset="0"/>
                <a:cs typeface="Verdana" pitchFamily="34" charset="0"/>
              </a:rPr>
              <a:t>         Only 5 possibilities </a:t>
            </a:r>
          </a:p>
          <a:p>
            <a:pPr algn="just">
              <a:buNone/>
            </a:pPr>
            <a:endParaRPr lang="en-US" sz="1200" dirty="0" smtClean="0">
              <a:latin typeface="Verdana" pitchFamily="34" charset="0"/>
              <a:ea typeface="Verdana" pitchFamily="34" charset="0"/>
              <a:cs typeface="Verdana" pitchFamily="34" charset="0"/>
            </a:endParaRPr>
          </a:p>
          <a:p>
            <a:pPr algn="just"/>
            <a:r>
              <a:rPr lang="en-US" sz="1200" dirty="0" smtClean="0">
                <a:latin typeface="Verdana" pitchFamily="34" charset="0"/>
                <a:ea typeface="Verdana" pitchFamily="34" charset="0"/>
                <a:cs typeface="Verdana" pitchFamily="34" charset="0"/>
              </a:rPr>
              <a:t>Time efficient</a:t>
            </a:r>
            <a:endParaRPr lang="en-IN" sz="1200" dirty="0">
              <a:latin typeface="Verdana" pitchFamily="34" charset="0"/>
              <a:ea typeface="Verdana" pitchFamily="34" charset="0"/>
              <a:cs typeface="Verdana" pitchFamily="34" charset="0"/>
            </a:endParaRPr>
          </a:p>
        </p:txBody>
      </p:sp>
      <p:pic>
        <p:nvPicPr>
          <p:cNvPr id="2050" name="Picture 2"/>
          <p:cNvPicPr>
            <a:picLocks noChangeAspect="1" noChangeArrowheads="1"/>
          </p:cNvPicPr>
          <p:nvPr/>
        </p:nvPicPr>
        <p:blipFill>
          <a:blip r:embed="rId2"/>
          <a:srcRect/>
          <a:stretch>
            <a:fillRect/>
          </a:stretch>
        </p:blipFill>
        <p:spPr bwMode="auto">
          <a:xfrm>
            <a:off x="3622784" y="2608374"/>
            <a:ext cx="2171700" cy="2028825"/>
          </a:xfrm>
          <a:prstGeom prst="rect">
            <a:avLst/>
          </a:prstGeom>
          <a:noFill/>
          <a:ln w="9525">
            <a:noFill/>
            <a:miter lim="800000"/>
            <a:headEnd/>
            <a:tailEnd/>
          </a:ln>
        </p:spPr>
      </p:pic>
      <p:pic>
        <p:nvPicPr>
          <p:cNvPr id="2051" name="Picture 3"/>
          <p:cNvPicPr>
            <a:picLocks noChangeAspect="1" noChangeArrowheads="1"/>
          </p:cNvPicPr>
          <p:nvPr/>
        </p:nvPicPr>
        <p:blipFill>
          <a:blip r:embed="rId3"/>
          <a:srcRect/>
          <a:stretch>
            <a:fillRect/>
          </a:stretch>
        </p:blipFill>
        <p:spPr bwMode="auto">
          <a:xfrm>
            <a:off x="6489809" y="2567317"/>
            <a:ext cx="2181225" cy="2047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Formulation: CSP</a:t>
            </a:r>
            <a:endParaRPr lang="en-US" dirty="0"/>
          </a:p>
        </p:txBody>
      </p:sp>
      <p:sp>
        <p:nvSpPr>
          <p:cNvPr id="3" name="Text Placeholder 2"/>
          <p:cNvSpPr>
            <a:spLocks noGrp="1"/>
          </p:cNvSpPr>
          <p:nvPr>
            <p:ph type="body" idx="1"/>
          </p:nvPr>
        </p:nvSpPr>
        <p:spPr/>
        <p:txBody>
          <a:bodyPr/>
          <a:lstStyle/>
          <a:p>
            <a:pPr algn="just"/>
            <a:r>
              <a:rPr lang="en-US" sz="1200" b="1" dirty="0" smtClean="0">
                <a:latin typeface="Verdana" pitchFamily="34" charset="0"/>
                <a:ea typeface="Verdana" pitchFamily="34" charset="0"/>
                <a:cs typeface="Verdana" pitchFamily="34" charset="0"/>
              </a:rPr>
              <a:t>Initial state: </a:t>
            </a:r>
            <a:r>
              <a:rPr lang="en-US" sz="1200" dirty="0" smtClean="0">
                <a:latin typeface="Verdana" pitchFamily="34" charset="0"/>
                <a:ea typeface="Verdana" pitchFamily="34" charset="0"/>
                <a:cs typeface="Verdana" pitchFamily="34" charset="0"/>
              </a:rPr>
              <a:t>initial state is defined by empty assignment. None of the variable is assigned its value.</a:t>
            </a:r>
          </a:p>
          <a:p>
            <a:pPr algn="just"/>
            <a:endParaRPr lang="en-US" sz="1200" dirty="0" smtClean="0">
              <a:latin typeface="Verdana" pitchFamily="34" charset="0"/>
              <a:ea typeface="Verdana" pitchFamily="34" charset="0"/>
              <a:cs typeface="Verdana" pitchFamily="34" charset="0"/>
            </a:endParaRPr>
          </a:p>
          <a:p>
            <a:pPr algn="just"/>
            <a:r>
              <a:rPr lang="en-US" sz="1200" b="1" dirty="0" smtClean="0">
                <a:latin typeface="Verdana" pitchFamily="34" charset="0"/>
                <a:ea typeface="Verdana" pitchFamily="34" charset="0"/>
                <a:cs typeface="Verdana" pitchFamily="34" charset="0"/>
              </a:rPr>
              <a:t>Successor function: </a:t>
            </a:r>
            <a:r>
              <a:rPr lang="en-US" sz="1200" dirty="0" smtClean="0">
                <a:latin typeface="Verdana" pitchFamily="34" charset="0"/>
                <a:ea typeface="Verdana" pitchFamily="34" charset="0"/>
                <a:cs typeface="Verdana" pitchFamily="34" charset="0"/>
              </a:rPr>
              <a:t>the value can be assigned to a variable with one restriction that it should not conflict with any previous assignment.</a:t>
            </a:r>
          </a:p>
          <a:p>
            <a:pPr algn="just"/>
            <a:endParaRPr lang="en-US" sz="1200" dirty="0" smtClean="0">
              <a:latin typeface="Verdana" pitchFamily="34" charset="0"/>
              <a:ea typeface="Verdana" pitchFamily="34" charset="0"/>
              <a:cs typeface="Verdana" pitchFamily="34" charset="0"/>
            </a:endParaRPr>
          </a:p>
          <a:p>
            <a:pPr algn="just"/>
            <a:r>
              <a:rPr lang="en-US" sz="1200" b="1" dirty="0" smtClean="0">
                <a:latin typeface="Verdana" pitchFamily="34" charset="0"/>
                <a:ea typeface="Verdana" pitchFamily="34" charset="0"/>
                <a:cs typeface="Verdana" pitchFamily="34" charset="0"/>
              </a:rPr>
              <a:t>Goal test: </a:t>
            </a:r>
            <a:r>
              <a:rPr lang="en-US" sz="1200" dirty="0" smtClean="0">
                <a:latin typeface="Verdana" pitchFamily="34" charset="0"/>
                <a:ea typeface="Verdana" pitchFamily="34" charset="0"/>
                <a:cs typeface="Verdana" pitchFamily="34" charset="0"/>
              </a:rPr>
              <a:t>whenever the current assignment is complete, it is checked that all assignment has been performed or not.</a:t>
            </a:r>
          </a:p>
          <a:p>
            <a:pPr algn="just"/>
            <a:endParaRPr lang="en-US" sz="1200" dirty="0" smtClean="0">
              <a:latin typeface="Verdana" pitchFamily="34" charset="0"/>
              <a:ea typeface="Verdana" pitchFamily="34" charset="0"/>
              <a:cs typeface="Verdana" pitchFamily="34" charset="0"/>
            </a:endParaRPr>
          </a:p>
          <a:p>
            <a:pPr algn="just"/>
            <a:r>
              <a:rPr lang="en-US" sz="1200" b="1" dirty="0" smtClean="0">
                <a:latin typeface="Verdana" pitchFamily="34" charset="0"/>
                <a:ea typeface="Verdana" pitchFamily="34" charset="0"/>
                <a:cs typeface="Verdana" pitchFamily="34" charset="0"/>
              </a:rPr>
              <a:t>Path cost: </a:t>
            </a:r>
            <a:r>
              <a:rPr lang="en-US" sz="1200" dirty="0" smtClean="0">
                <a:latin typeface="Verdana" pitchFamily="34" charset="0"/>
                <a:ea typeface="Verdana" pitchFamily="34" charset="0"/>
                <a:cs typeface="Verdana" pitchFamily="34" charset="0"/>
              </a:rPr>
              <a:t>for each assignment step, one cost is attached. Total cost is  sum of all assignment cost</a:t>
            </a:r>
            <a:endParaRPr lang="en-US" sz="1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Crypt-arithmetic problem</a:t>
            </a:r>
            <a:endParaRPr lang="en-US" dirty="0"/>
          </a:p>
        </p:txBody>
      </p:sp>
      <p:sp>
        <p:nvSpPr>
          <p:cNvPr id="3" name="Text Placeholder 2"/>
          <p:cNvSpPr>
            <a:spLocks noGrp="1"/>
          </p:cNvSpPr>
          <p:nvPr>
            <p:ph type="body" idx="1"/>
          </p:nvPr>
        </p:nvSpPr>
        <p:spPr>
          <a:xfrm>
            <a:off x="819150" y="1734207"/>
            <a:ext cx="7505700" cy="2704518"/>
          </a:xfrm>
        </p:spPr>
        <p:txBody>
          <a:bodyPr/>
          <a:lstStyle/>
          <a:p>
            <a:pPr algn="just"/>
            <a:r>
              <a:rPr lang="en-IN" sz="1200" dirty="0" smtClean="0">
                <a:latin typeface="Verdana" pitchFamily="34" charset="0"/>
                <a:ea typeface="Verdana" pitchFamily="34" charset="0"/>
                <a:cs typeface="Verdana" pitchFamily="34" charset="0"/>
              </a:rPr>
              <a:t>Crypt arithmetic Problem is a type of constraint satisfaction problem where the game is about digits and its unique replacement either with alphabets or other symbols.</a:t>
            </a:r>
          </a:p>
          <a:p>
            <a:pPr algn="just"/>
            <a:r>
              <a:rPr lang="en-IN" sz="1200" dirty="0" smtClean="0">
                <a:latin typeface="Verdana" pitchFamily="34" charset="0"/>
                <a:ea typeface="Verdana" pitchFamily="34" charset="0"/>
                <a:cs typeface="Verdana" pitchFamily="34" charset="0"/>
              </a:rPr>
              <a:t>The digits (0-9) get substituted by some possible alphabets or symbols to get the result arithmetically correct.</a:t>
            </a:r>
            <a:endParaRPr lang="en-US"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The rules or constraints on a crypt arithmetic problem are as follows:</a:t>
            </a:r>
            <a:endParaRPr lang="en-US" sz="1200" dirty="0" smtClean="0">
              <a:latin typeface="Verdana" pitchFamily="34" charset="0"/>
              <a:ea typeface="Verdana" pitchFamily="34" charset="0"/>
              <a:cs typeface="Verdana" pitchFamily="34" charset="0"/>
            </a:endParaRPr>
          </a:p>
          <a:p>
            <a:pPr lvl="1" algn="just"/>
            <a:r>
              <a:rPr lang="en-IN" dirty="0" smtClean="0">
                <a:latin typeface="Verdana" pitchFamily="34" charset="0"/>
                <a:ea typeface="Verdana" pitchFamily="34" charset="0"/>
                <a:cs typeface="Verdana" pitchFamily="34" charset="0"/>
              </a:rPr>
              <a:t>Unique digit to be replaced with a unique alphabet.</a:t>
            </a:r>
            <a:endParaRPr lang="en-US" dirty="0" smtClean="0">
              <a:latin typeface="Verdana" pitchFamily="34" charset="0"/>
              <a:ea typeface="Verdana" pitchFamily="34" charset="0"/>
              <a:cs typeface="Verdana" pitchFamily="34" charset="0"/>
            </a:endParaRPr>
          </a:p>
          <a:p>
            <a:pPr lvl="1" algn="just"/>
            <a:r>
              <a:rPr lang="en-IN" dirty="0" smtClean="0">
                <a:latin typeface="Verdana" pitchFamily="34" charset="0"/>
                <a:ea typeface="Verdana" pitchFamily="34" charset="0"/>
                <a:cs typeface="Verdana" pitchFamily="34" charset="0"/>
              </a:rPr>
              <a:t>Result should satisfy the predefined arithmetic rules</a:t>
            </a:r>
          </a:p>
          <a:p>
            <a:pPr lvl="1" algn="just"/>
            <a:r>
              <a:rPr lang="en-IN" dirty="0" smtClean="0">
                <a:latin typeface="Verdana" pitchFamily="34" charset="0"/>
                <a:ea typeface="Verdana" pitchFamily="34" charset="0"/>
                <a:cs typeface="Verdana" pitchFamily="34" charset="0"/>
              </a:rPr>
              <a:t>Digits should be from 0-9 only</a:t>
            </a:r>
          </a:p>
          <a:p>
            <a:pPr lvl="1" algn="just"/>
            <a:r>
              <a:rPr lang="en-IN" dirty="0" smtClean="0">
                <a:latin typeface="Verdana" pitchFamily="34" charset="0"/>
                <a:ea typeface="Verdana" pitchFamily="34" charset="0"/>
                <a:cs typeface="Verdana" pitchFamily="34" charset="0"/>
              </a:rPr>
              <a:t>There should be only one carry forward, while performing the addition operation </a:t>
            </a:r>
          </a:p>
          <a:p>
            <a:pPr lvl="1" algn="just"/>
            <a:r>
              <a:rPr lang="en-IN" dirty="0" smtClean="0">
                <a:latin typeface="Verdana" pitchFamily="34" charset="0"/>
                <a:ea typeface="Verdana" pitchFamily="34" charset="0"/>
                <a:cs typeface="Verdana" pitchFamily="34" charset="0"/>
              </a:rPr>
              <a:t>The problem can be solved from both sides L.H.S and R.H.S</a:t>
            </a:r>
            <a:endParaRPr lang="en-US" dirty="0" smtClean="0">
              <a:latin typeface="Verdana" pitchFamily="34" charset="0"/>
              <a:ea typeface="Verdana" pitchFamily="34" charset="0"/>
              <a:cs typeface="Verdana" pitchFamily="34" charset="0"/>
            </a:endParaRPr>
          </a:p>
          <a:p>
            <a:pPr algn="just"/>
            <a:endParaRPr lang="en-US" sz="1200" dirty="0" smtClean="0">
              <a:latin typeface="Verdana" pitchFamily="34" charset="0"/>
              <a:ea typeface="Verdana" pitchFamily="34" charset="0"/>
              <a:cs typeface="Verdana" pitchFamily="34" charset="0"/>
            </a:endParaRPr>
          </a:p>
          <a:p>
            <a:pPr algn="just"/>
            <a:endParaRPr lang="en-US" sz="1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619" y="551310"/>
            <a:ext cx="7505700" cy="954600"/>
          </a:xfrm>
        </p:spPr>
        <p:txBody>
          <a:bodyPr/>
          <a:lstStyle/>
          <a:p>
            <a:r>
              <a:rPr lang="en-US" dirty="0" smtClean="0"/>
              <a:t>Crypt-arithmetic problem </a:t>
            </a:r>
            <a:endParaRPr lang="en-IN" dirty="0"/>
          </a:p>
        </p:txBody>
      </p:sp>
      <p:sp>
        <p:nvSpPr>
          <p:cNvPr id="3" name="Text Placeholder 2"/>
          <p:cNvSpPr>
            <a:spLocks noGrp="1"/>
          </p:cNvSpPr>
          <p:nvPr>
            <p:ph type="body" idx="1"/>
          </p:nvPr>
        </p:nvSpPr>
        <p:spPr>
          <a:xfrm>
            <a:off x="725213" y="3846780"/>
            <a:ext cx="6464519" cy="980822"/>
          </a:xfrm>
        </p:spPr>
        <p:style>
          <a:lnRef idx="2">
            <a:schemeClr val="dk1">
              <a:shade val="50000"/>
            </a:schemeClr>
          </a:lnRef>
          <a:fillRef idx="1">
            <a:schemeClr val="dk1"/>
          </a:fillRef>
          <a:effectRef idx="0">
            <a:schemeClr val="dk1"/>
          </a:effectRef>
          <a:fontRef idx="minor">
            <a:schemeClr val="lt1"/>
          </a:fontRef>
        </p:style>
        <p:txBody>
          <a:bodyPr/>
          <a:lstStyle/>
          <a:p>
            <a:r>
              <a:rPr lang="en-IN" dirty="0" smtClean="0"/>
              <a:t>As   S + M will generate  a carry, which can be only one</a:t>
            </a:r>
            <a:endParaRPr lang="en-IN" dirty="0"/>
          </a:p>
        </p:txBody>
      </p:sp>
      <p:pic>
        <p:nvPicPr>
          <p:cNvPr id="3074" name="Picture 2"/>
          <p:cNvPicPr>
            <a:picLocks noChangeAspect="1" noChangeArrowheads="1"/>
          </p:cNvPicPr>
          <p:nvPr/>
        </p:nvPicPr>
        <p:blipFill>
          <a:blip r:embed="rId2"/>
          <a:srcRect/>
          <a:stretch>
            <a:fillRect/>
          </a:stretch>
        </p:blipFill>
        <p:spPr bwMode="auto">
          <a:xfrm>
            <a:off x="618797" y="1530898"/>
            <a:ext cx="2209800" cy="1619250"/>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6831724" y="844551"/>
          <a:ext cx="1671145" cy="2892577"/>
        </p:xfrm>
        <a:graphic>
          <a:graphicData uri="http://schemas.openxmlformats.org/drawingml/2006/table">
            <a:tbl>
              <a:tblPr firstRow="1" bandRow="1">
                <a:tableStyleId>{E8B1032C-EA38-4F05-BA0D-38AFFFC7BED3}</a:tableStyleId>
              </a:tblPr>
              <a:tblGrid>
                <a:gridCol w="1040524"/>
                <a:gridCol w="630621"/>
              </a:tblGrid>
              <a:tr h="322097">
                <a:tc>
                  <a:txBody>
                    <a:bodyPr/>
                    <a:lstStyle/>
                    <a:p>
                      <a:pPr algn="ctr"/>
                      <a:r>
                        <a:rPr lang="en-US" dirty="0" smtClean="0">
                          <a:solidFill>
                            <a:schemeClr val="bg2"/>
                          </a:solidFill>
                        </a:rPr>
                        <a:t>Character</a:t>
                      </a:r>
                      <a:endParaRPr lang="en-US" dirty="0">
                        <a:solidFill>
                          <a:schemeClr val="bg2"/>
                        </a:solidFill>
                      </a:endParaRPr>
                    </a:p>
                  </a:txBody>
                  <a:tcPr/>
                </a:tc>
                <a:tc>
                  <a:txBody>
                    <a:bodyPr/>
                    <a:lstStyle/>
                    <a:p>
                      <a:pPr algn="ctr"/>
                      <a:r>
                        <a:rPr lang="en-US" dirty="0" smtClean="0">
                          <a:solidFill>
                            <a:schemeClr val="bg2"/>
                          </a:solidFill>
                        </a:rPr>
                        <a:t>Code</a:t>
                      </a:r>
                      <a:endParaRPr lang="en-US" dirty="0">
                        <a:solidFill>
                          <a:schemeClr val="bg2"/>
                        </a:solidFill>
                      </a:endParaRPr>
                    </a:p>
                  </a:txBody>
                  <a:tcPr/>
                </a:tc>
              </a:tr>
              <a:tr h="231228">
                <a:tc>
                  <a:txBody>
                    <a:bodyPr/>
                    <a:lstStyle/>
                    <a:p>
                      <a:pPr algn="ctr"/>
                      <a:r>
                        <a:rPr lang="en-US" dirty="0" smtClean="0">
                          <a:solidFill>
                            <a:schemeClr val="bg2"/>
                          </a:solidFill>
                        </a:rPr>
                        <a:t>S</a:t>
                      </a:r>
                      <a:endParaRPr lang="en-US" dirty="0">
                        <a:solidFill>
                          <a:schemeClr val="bg2"/>
                        </a:solidFill>
                      </a:endParaRPr>
                    </a:p>
                  </a:txBody>
                  <a:tcPr/>
                </a:tc>
                <a:tc>
                  <a:txBody>
                    <a:bodyPr/>
                    <a:lstStyle/>
                    <a:p>
                      <a:pPr algn="ctr"/>
                      <a:endParaRPr lang="en-US" dirty="0">
                        <a:solidFill>
                          <a:schemeClr val="bg2"/>
                        </a:solidFill>
                      </a:endParaRPr>
                    </a:p>
                  </a:txBody>
                  <a:tcPr/>
                </a:tc>
              </a:tr>
              <a:tr h="262759">
                <a:tc>
                  <a:txBody>
                    <a:bodyPr/>
                    <a:lstStyle/>
                    <a:p>
                      <a:pPr algn="ctr"/>
                      <a:r>
                        <a:rPr lang="en-US" dirty="0" smtClean="0">
                          <a:solidFill>
                            <a:schemeClr val="bg2"/>
                          </a:solidFill>
                        </a:rPr>
                        <a:t>E</a:t>
                      </a:r>
                      <a:endParaRPr lang="en-US" dirty="0">
                        <a:solidFill>
                          <a:schemeClr val="bg2"/>
                        </a:solidFill>
                      </a:endParaRPr>
                    </a:p>
                  </a:txBody>
                  <a:tcPr/>
                </a:tc>
                <a:tc>
                  <a:txBody>
                    <a:bodyPr/>
                    <a:lstStyle/>
                    <a:p>
                      <a:pPr algn="ctr"/>
                      <a:endParaRPr lang="en-US" dirty="0">
                        <a:solidFill>
                          <a:schemeClr val="bg2"/>
                        </a:solidFill>
                      </a:endParaRPr>
                    </a:p>
                  </a:txBody>
                  <a:tcPr/>
                </a:tc>
              </a:tr>
              <a:tr h="252249">
                <a:tc>
                  <a:txBody>
                    <a:bodyPr/>
                    <a:lstStyle/>
                    <a:p>
                      <a:pPr algn="ctr"/>
                      <a:r>
                        <a:rPr lang="en-US" dirty="0" smtClean="0">
                          <a:solidFill>
                            <a:schemeClr val="bg2"/>
                          </a:solidFill>
                        </a:rPr>
                        <a:t>N</a:t>
                      </a:r>
                      <a:endParaRPr lang="en-US" dirty="0">
                        <a:solidFill>
                          <a:schemeClr val="bg2"/>
                        </a:solidFill>
                      </a:endParaRPr>
                    </a:p>
                  </a:txBody>
                  <a:tcPr/>
                </a:tc>
                <a:tc>
                  <a:txBody>
                    <a:bodyPr/>
                    <a:lstStyle/>
                    <a:p>
                      <a:pPr algn="ctr"/>
                      <a:endParaRPr lang="en-US">
                        <a:solidFill>
                          <a:schemeClr val="bg2"/>
                        </a:solidFill>
                      </a:endParaRPr>
                    </a:p>
                  </a:txBody>
                  <a:tcPr/>
                </a:tc>
              </a:tr>
              <a:tr h="252249">
                <a:tc>
                  <a:txBody>
                    <a:bodyPr/>
                    <a:lstStyle/>
                    <a:p>
                      <a:pPr algn="ctr"/>
                      <a:r>
                        <a:rPr lang="en-US" dirty="0" smtClean="0">
                          <a:solidFill>
                            <a:schemeClr val="bg2"/>
                          </a:solidFill>
                        </a:rPr>
                        <a:t>D</a:t>
                      </a:r>
                      <a:endParaRPr lang="en-US" dirty="0">
                        <a:solidFill>
                          <a:schemeClr val="bg2"/>
                        </a:solidFill>
                      </a:endParaRPr>
                    </a:p>
                  </a:txBody>
                  <a:tcPr/>
                </a:tc>
                <a:tc>
                  <a:txBody>
                    <a:bodyPr/>
                    <a:lstStyle/>
                    <a:p>
                      <a:pPr algn="ctr"/>
                      <a:endParaRPr lang="en-US" dirty="0">
                        <a:solidFill>
                          <a:schemeClr val="bg2"/>
                        </a:solidFill>
                      </a:endParaRPr>
                    </a:p>
                  </a:txBody>
                  <a:tcPr/>
                </a:tc>
              </a:tr>
              <a:tr h="283780">
                <a:tc>
                  <a:txBody>
                    <a:bodyPr/>
                    <a:lstStyle/>
                    <a:p>
                      <a:pPr algn="ctr"/>
                      <a:r>
                        <a:rPr lang="en-US" dirty="0" smtClean="0">
                          <a:solidFill>
                            <a:schemeClr val="bg2"/>
                          </a:solidFill>
                        </a:rPr>
                        <a:t>M</a:t>
                      </a:r>
                      <a:endParaRPr lang="en-US" dirty="0">
                        <a:solidFill>
                          <a:schemeClr val="bg2"/>
                        </a:solidFill>
                      </a:endParaRPr>
                    </a:p>
                  </a:txBody>
                  <a:tcPr/>
                </a:tc>
                <a:tc>
                  <a:txBody>
                    <a:bodyPr/>
                    <a:lstStyle/>
                    <a:p>
                      <a:pPr algn="ctr"/>
                      <a:r>
                        <a:rPr lang="en-US" dirty="0" smtClean="0">
                          <a:solidFill>
                            <a:schemeClr val="bg2"/>
                          </a:solidFill>
                        </a:rPr>
                        <a:t>1</a:t>
                      </a:r>
                      <a:endParaRPr lang="en-US" dirty="0">
                        <a:solidFill>
                          <a:schemeClr val="bg2"/>
                        </a:solidFill>
                      </a:endParaRPr>
                    </a:p>
                  </a:txBody>
                  <a:tcPr/>
                </a:tc>
              </a:tr>
              <a:tr h="241738">
                <a:tc>
                  <a:txBody>
                    <a:bodyPr/>
                    <a:lstStyle/>
                    <a:p>
                      <a:pPr algn="ctr"/>
                      <a:r>
                        <a:rPr lang="en-US" dirty="0" smtClean="0">
                          <a:solidFill>
                            <a:schemeClr val="bg2"/>
                          </a:solidFill>
                        </a:rPr>
                        <a:t>O</a:t>
                      </a:r>
                      <a:endParaRPr lang="en-US" dirty="0">
                        <a:solidFill>
                          <a:schemeClr val="bg2"/>
                        </a:solidFill>
                      </a:endParaRPr>
                    </a:p>
                  </a:txBody>
                  <a:tcPr/>
                </a:tc>
                <a:tc>
                  <a:txBody>
                    <a:bodyPr/>
                    <a:lstStyle/>
                    <a:p>
                      <a:pPr algn="ctr"/>
                      <a:endParaRPr lang="en-US">
                        <a:solidFill>
                          <a:schemeClr val="bg2"/>
                        </a:solidFill>
                      </a:endParaRPr>
                    </a:p>
                  </a:txBody>
                  <a:tcPr/>
                </a:tc>
              </a:tr>
              <a:tr h="370840">
                <a:tc>
                  <a:txBody>
                    <a:bodyPr/>
                    <a:lstStyle/>
                    <a:p>
                      <a:pPr algn="ctr"/>
                      <a:r>
                        <a:rPr lang="en-US" dirty="0" smtClean="0">
                          <a:solidFill>
                            <a:schemeClr val="bg2"/>
                          </a:solidFill>
                        </a:rPr>
                        <a:t>R</a:t>
                      </a:r>
                      <a:endParaRPr lang="en-US" dirty="0">
                        <a:solidFill>
                          <a:schemeClr val="bg2"/>
                        </a:solidFill>
                      </a:endParaRPr>
                    </a:p>
                  </a:txBody>
                  <a:tcPr/>
                </a:tc>
                <a:tc>
                  <a:txBody>
                    <a:bodyPr/>
                    <a:lstStyle/>
                    <a:p>
                      <a:pPr algn="ctr"/>
                      <a:endParaRPr lang="en-US" dirty="0">
                        <a:solidFill>
                          <a:schemeClr val="bg2"/>
                        </a:solidFill>
                      </a:endParaRPr>
                    </a:p>
                  </a:txBody>
                  <a:tcPr/>
                </a:tc>
              </a:tr>
              <a:tr h="370840">
                <a:tc>
                  <a:txBody>
                    <a:bodyPr/>
                    <a:lstStyle/>
                    <a:p>
                      <a:pPr algn="ctr"/>
                      <a:r>
                        <a:rPr lang="en-US" dirty="0" smtClean="0">
                          <a:solidFill>
                            <a:schemeClr val="bg2"/>
                          </a:solidFill>
                        </a:rPr>
                        <a:t>Y</a:t>
                      </a:r>
                      <a:endParaRPr lang="en-US" dirty="0">
                        <a:solidFill>
                          <a:schemeClr val="bg2"/>
                        </a:solidFill>
                      </a:endParaRPr>
                    </a:p>
                  </a:txBody>
                  <a:tcPr/>
                </a:tc>
                <a:tc>
                  <a:txBody>
                    <a:bodyPr/>
                    <a:lstStyle/>
                    <a:p>
                      <a:pPr algn="ctr"/>
                      <a:endParaRPr lang="en-US" dirty="0">
                        <a:solidFill>
                          <a:schemeClr val="bg2"/>
                        </a:solidFill>
                      </a:endParaRPr>
                    </a:p>
                  </a:txBody>
                  <a:tcPr/>
                </a:tc>
              </a:tr>
            </a:tbl>
          </a:graphicData>
        </a:graphic>
      </p:graphicFrame>
      <p:pic>
        <p:nvPicPr>
          <p:cNvPr id="3075" name="Picture 3"/>
          <p:cNvPicPr>
            <a:picLocks noChangeAspect="1" noChangeArrowheads="1"/>
          </p:cNvPicPr>
          <p:nvPr/>
        </p:nvPicPr>
        <p:blipFill>
          <a:blip r:embed="rId3"/>
          <a:srcRect/>
          <a:stretch>
            <a:fillRect/>
          </a:stretch>
        </p:blipFill>
        <p:spPr bwMode="auto">
          <a:xfrm>
            <a:off x="3374149" y="1374721"/>
            <a:ext cx="2647950" cy="1952625"/>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3509470" y="1540751"/>
            <a:ext cx="2419350" cy="1809750"/>
          </a:xfrm>
          <a:prstGeom prst="rect">
            <a:avLst/>
          </a:prstGeom>
          <a:noFill/>
          <a:ln w="9525">
            <a:noFill/>
            <a:miter lim="800000"/>
            <a:headEnd/>
            <a:tailEnd/>
          </a:ln>
          <a:effectLst/>
        </p:spPr>
      </p:pic>
      <p:sp>
        <p:nvSpPr>
          <p:cNvPr id="9" name="Text Placeholder 2"/>
          <p:cNvSpPr txBox="1">
            <a:spLocks/>
          </p:cNvSpPr>
          <p:nvPr/>
        </p:nvSpPr>
        <p:spPr>
          <a:xfrm>
            <a:off x="656895" y="3358049"/>
            <a:ext cx="6464519" cy="980822"/>
          </a:xfrm>
          <a:prstGeom prst="rect">
            <a:avLst/>
          </a:prstGeom>
          <a:noFill/>
          <a:ln>
            <a:noFill/>
          </a:ln>
        </p:spPr>
        <p:txBody>
          <a:bodyPr spcFirstLastPara="1" wrap="square" lIns="91425" tIns="91425" rIns="91425" bIns="91425" anchor="t" anchorCtr="0">
            <a:noAutofit/>
          </a:bodyPr>
          <a:lstStyle/>
          <a:p>
            <a:pPr marL="457200" marR="0" lvl="0" indent="-311150" algn="l" defTabSz="914400" rtl="0" eaLnBrk="1" fontAlgn="auto" latinLnBrk="0" hangingPunct="1">
              <a:lnSpc>
                <a:spcPct val="115000"/>
              </a:lnSpc>
              <a:spcBef>
                <a:spcPts val="0"/>
              </a:spcBef>
              <a:spcAft>
                <a:spcPts val="0"/>
              </a:spcAft>
              <a:buClr>
                <a:schemeClr val="dk2"/>
              </a:buClr>
              <a:buSzPts val="1300"/>
              <a:buFont typeface="Calibri"/>
              <a:buChar char="●"/>
              <a:tabLst/>
              <a:defRPr/>
            </a:pPr>
            <a:endParaRPr kumimoji="0" lang="en-IN" sz="1300" b="0" i="0" u="none" strike="noStrike" kern="0" cap="none" spc="0" normalizeH="0" baseline="0" noProof="0" dirty="0">
              <a:ln>
                <a:noFill/>
              </a:ln>
              <a:solidFill>
                <a:schemeClr val="dk2"/>
              </a:solidFill>
              <a:effectLst/>
              <a:uLnTx/>
              <a:uFillTx/>
              <a:latin typeface="Calibri"/>
              <a:ea typeface="Calibri"/>
              <a:cs typeface="Calibri"/>
              <a:sym typeface="Calibri"/>
            </a:endParaRPr>
          </a:p>
        </p:txBody>
      </p:sp>
      <p:pic>
        <p:nvPicPr>
          <p:cNvPr id="1026" name="Picture 2"/>
          <p:cNvPicPr>
            <a:picLocks noChangeAspect="1" noChangeArrowheads="1"/>
          </p:cNvPicPr>
          <p:nvPr/>
        </p:nvPicPr>
        <p:blipFill>
          <a:blip r:embed="rId5"/>
          <a:srcRect/>
          <a:stretch>
            <a:fillRect/>
          </a:stretch>
        </p:blipFill>
        <p:spPr bwMode="auto">
          <a:xfrm>
            <a:off x="3314700" y="1552575"/>
            <a:ext cx="2514600" cy="2038350"/>
          </a:xfrm>
          <a:prstGeom prst="rect">
            <a:avLst/>
          </a:prstGeom>
          <a:noFill/>
          <a:ln w="9525">
            <a:noFill/>
            <a:miter lim="800000"/>
            <a:headEnd/>
            <a:tailEnd/>
          </a:ln>
          <a:effectLst/>
        </p:spPr>
      </p:pic>
      <p:sp>
        <p:nvSpPr>
          <p:cNvPr id="10" name="Text Placeholder 2"/>
          <p:cNvSpPr txBox="1">
            <a:spLocks/>
          </p:cNvSpPr>
          <p:nvPr/>
        </p:nvSpPr>
        <p:spPr>
          <a:xfrm>
            <a:off x="730469" y="3831015"/>
            <a:ext cx="6464519" cy="980822"/>
          </a:xfrm>
          <a:prstGeom prst="rect">
            <a:avLst/>
          </a:prstGeom>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t" anchorCtr="0">
            <a:noAutofit/>
          </a:bodyPr>
          <a:lstStyle/>
          <a:p>
            <a:pPr marL="457200" marR="0" lvl="0" indent="-311150" algn="l" defTabSz="914400" rtl="0" eaLnBrk="1" fontAlgn="auto" latinLnBrk="0" hangingPunct="1">
              <a:lnSpc>
                <a:spcPct val="115000"/>
              </a:lnSpc>
              <a:spcBef>
                <a:spcPts val="0"/>
              </a:spcBef>
              <a:spcAft>
                <a:spcPts val="0"/>
              </a:spcAft>
              <a:buClr>
                <a:schemeClr val="dk2"/>
              </a:buClr>
              <a:buSzPts val="1300"/>
              <a:buFont typeface="Calibri"/>
              <a:buChar char="●"/>
              <a:tabLst/>
              <a:defRPr/>
            </a:pPr>
            <a:r>
              <a:rPr kumimoji="0" lang="en-IN" sz="1300" b="0" i="0" u="none" strike="noStrike" kern="0" cap="none" spc="0" normalizeH="0" baseline="0" noProof="0" dirty="0" smtClean="0">
                <a:ln>
                  <a:noFill/>
                </a:ln>
                <a:solidFill>
                  <a:schemeClr val="dk2"/>
                </a:solidFill>
                <a:effectLst/>
                <a:uLnTx/>
                <a:uFillTx/>
                <a:latin typeface="Calibri"/>
                <a:ea typeface="Calibri"/>
                <a:cs typeface="Calibri"/>
                <a:sym typeface="Calibri"/>
              </a:rPr>
              <a:t>Only when S</a:t>
            </a:r>
            <a:r>
              <a:rPr kumimoji="0" lang="en-IN" sz="1300" b="0" i="0" u="none" strike="noStrike" kern="0" cap="none" spc="0" normalizeH="0" noProof="0" dirty="0" smtClean="0">
                <a:ln>
                  <a:noFill/>
                </a:ln>
                <a:solidFill>
                  <a:schemeClr val="dk2"/>
                </a:solidFill>
                <a:effectLst/>
                <a:uLnTx/>
                <a:uFillTx/>
                <a:latin typeface="Calibri"/>
                <a:ea typeface="Calibri"/>
                <a:cs typeface="Calibri"/>
                <a:sym typeface="Calibri"/>
              </a:rPr>
              <a:t> = 9, it can generate a carry. Also now we know the value for ‘O’ as well.</a:t>
            </a:r>
            <a:endParaRPr kumimoji="0" lang="en-IN" sz="1300" b="0" i="0" u="none" strike="noStrike" kern="0" cap="none" spc="0" normalizeH="0" baseline="0" noProof="0" dirty="0">
              <a:ln>
                <a:noFill/>
              </a:ln>
              <a:solidFill>
                <a:schemeClr val="dk2"/>
              </a:solidFill>
              <a:effectLst/>
              <a:uLnTx/>
              <a:uFillTx/>
              <a:latin typeface="Calibri"/>
              <a:ea typeface="Calibri"/>
              <a:cs typeface="Calibri"/>
              <a:sym typeface="Calibri"/>
            </a:endParaRPr>
          </a:p>
        </p:txBody>
      </p:sp>
      <p:graphicFrame>
        <p:nvGraphicFramePr>
          <p:cNvPr id="11" name="Table 10"/>
          <p:cNvGraphicFramePr>
            <a:graphicFrameLocks noGrp="1"/>
          </p:cNvGraphicFramePr>
          <p:nvPr/>
        </p:nvGraphicFramePr>
        <p:xfrm>
          <a:off x="6836979" y="849807"/>
          <a:ext cx="1671145" cy="2892577"/>
        </p:xfrm>
        <a:graphic>
          <a:graphicData uri="http://schemas.openxmlformats.org/drawingml/2006/table">
            <a:tbl>
              <a:tblPr firstRow="1" bandRow="1">
                <a:tableStyleId>{E8B1032C-EA38-4F05-BA0D-38AFFFC7BED3}</a:tableStyleId>
              </a:tblPr>
              <a:tblGrid>
                <a:gridCol w="1040524"/>
                <a:gridCol w="630621"/>
              </a:tblGrid>
              <a:tr h="322097">
                <a:tc>
                  <a:txBody>
                    <a:bodyPr/>
                    <a:lstStyle/>
                    <a:p>
                      <a:pPr algn="ctr"/>
                      <a:r>
                        <a:rPr lang="en-US" dirty="0" smtClean="0">
                          <a:solidFill>
                            <a:schemeClr val="bg2"/>
                          </a:solidFill>
                        </a:rPr>
                        <a:t>Character</a:t>
                      </a:r>
                      <a:endParaRPr lang="en-US" dirty="0">
                        <a:solidFill>
                          <a:schemeClr val="bg2"/>
                        </a:solidFill>
                      </a:endParaRPr>
                    </a:p>
                  </a:txBody>
                  <a:tcPr/>
                </a:tc>
                <a:tc>
                  <a:txBody>
                    <a:bodyPr/>
                    <a:lstStyle/>
                    <a:p>
                      <a:pPr algn="ctr"/>
                      <a:r>
                        <a:rPr lang="en-US" dirty="0" smtClean="0">
                          <a:solidFill>
                            <a:schemeClr val="bg2"/>
                          </a:solidFill>
                        </a:rPr>
                        <a:t>Code</a:t>
                      </a:r>
                      <a:endParaRPr lang="en-US" dirty="0">
                        <a:solidFill>
                          <a:schemeClr val="bg2"/>
                        </a:solidFill>
                      </a:endParaRPr>
                    </a:p>
                  </a:txBody>
                  <a:tcPr/>
                </a:tc>
              </a:tr>
              <a:tr h="231228">
                <a:tc>
                  <a:txBody>
                    <a:bodyPr/>
                    <a:lstStyle/>
                    <a:p>
                      <a:pPr algn="ctr"/>
                      <a:r>
                        <a:rPr lang="en-US" dirty="0" smtClean="0">
                          <a:solidFill>
                            <a:schemeClr val="bg2"/>
                          </a:solidFill>
                        </a:rPr>
                        <a:t>S</a:t>
                      </a:r>
                      <a:endParaRPr lang="en-US" dirty="0">
                        <a:solidFill>
                          <a:schemeClr val="bg2"/>
                        </a:solidFill>
                      </a:endParaRPr>
                    </a:p>
                  </a:txBody>
                  <a:tcPr/>
                </a:tc>
                <a:tc>
                  <a:txBody>
                    <a:bodyPr/>
                    <a:lstStyle/>
                    <a:p>
                      <a:pPr algn="ctr"/>
                      <a:r>
                        <a:rPr lang="en-US" dirty="0" smtClean="0">
                          <a:solidFill>
                            <a:schemeClr val="bg2"/>
                          </a:solidFill>
                        </a:rPr>
                        <a:t>9</a:t>
                      </a:r>
                      <a:endParaRPr lang="en-US" dirty="0">
                        <a:solidFill>
                          <a:schemeClr val="bg2"/>
                        </a:solidFill>
                      </a:endParaRPr>
                    </a:p>
                  </a:txBody>
                  <a:tcPr/>
                </a:tc>
              </a:tr>
              <a:tr h="262759">
                <a:tc>
                  <a:txBody>
                    <a:bodyPr/>
                    <a:lstStyle/>
                    <a:p>
                      <a:pPr algn="ctr"/>
                      <a:r>
                        <a:rPr lang="en-US" dirty="0" smtClean="0">
                          <a:solidFill>
                            <a:schemeClr val="bg2"/>
                          </a:solidFill>
                        </a:rPr>
                        <a:t>E</a:t>
                      </a:r>
                      <a:endParaRPr lang="en-US" dirty="0">
                        <a:solidFill>
                          <a:schemeClr val="bg2"/>
                        </a:solidFill>
                      </a:endParaRPr>
                    </a:p>
                  </a:txBody>
                  <a:tcPr/>
                </a:tc>
                <a:tc>
                  <a:txBody>
                    <a:bodyPr/>
                    <a:lstStyle/>
                    <a:p>
                      <a:pPr algn="ctr"/>
                      <a:endParaRPr lang="en-US" dirty="0">
                        <a:solidFill>
                          <a:schemeClr val="bg2"/>
                        </a:solidFill>
                      </a:endParaRPr>
                    </a:p>
                  </a:txBody>
                  <a:tcPr/>
                </a:tc>
              </a:tr>
              <a:tr h="252249">
                <a:tc>
                  <a:txBody>
                    <a:bodyPr/>
                    <a:lstStyle/>
                    <a:p>
                      <a:pPr algn="ctr"/>
                      <a:r>
                        <a:rPr lang="en-US" dirty="0" smtClean="0">
                          <a:solidFill>
                            <a:schemeClr val="bg2"/>
                          </a:solidFill>
                        </a:rPr>
                        <a:t>N</a:t>
                      </a:r>
                      <a:endParaRPr lang="en-US" dirty="0">
                        <a:solidFill>
                          <a:schemeClr val="bg2"/>
                        </a:solidFill>
                      </a:endParaRPr>
                    </a:p>
                  </a:txBody>
                  <a:tcPr/>
                </a:tc>
                <a:tc>
                  <a:txBody>
                    <a:bodyPr/>
                    <a:lstStyle/>
                    <a:p>
                      <a:pPr algn="ctr"/>
                      <a:endParaRPr lang="en-US">
                        <a:solidFill>
                          <a:schemeClr val="bg2"/>
                        </a:solidFill>
                      </a:endParaRPr>
                    </a:p>
                  </a:txBody>
                  <a:tcPr/>
                </a:tc>
              </a:tr>
              <a:tr h="252249">
                <a:tc>
                  <a:txBody>
                    <a:bodyPr/>
                    <a:lstStyle/>
                    <a:p>
                      <a:pPr algn="ctr"/>
                      <a:r>
                        <a:rPr lang="en-US" dirty="0" smtClean="0">
                          <a:solidFill>
                            <a:schemeClr val="bg2"/>
                          </a:solidFill>
                        </a:rPr>
                        <a:t>D</a:t>
                      </a:r>
                      <a:endParaRPr lang="en-US" dirty="0">
                        <a:solidFill>
                          <a:schemeClr val="bg2"/>
                        </a:solidFill>
                      </a:endParaRPr>
                    </a:p>
                  </a:txBody>
                  <a:tcPr/>
                </a:tc>
                <a:tc>
                  <a:txBody>
                    <a:bodyPr/>
                    <a:lstStyle/>
                    <a:p>
                      <a:pPr algn="ctr"/>
                      <a:endParaRPr lang="en-US" dirty="0">
                        <a:solidFill>
                          <a:schemeClr val="bg2"/>
                        </a:solidFill>
                      </a:endParaRPr>
                    </a:p>
                  </a:txBody>
                  <a:tcPr/>
                </a:tc>
              </a:tr>
              <a:tr h="283780">
                <a:tc>
                  <a:txBody>
                    <a:bodyPr/>
                    <a:lstStyle/>
                    <a:p>
                      <a:pPr algn="ctr"/>
                      <a:r>
                        <a:rPr lang="en-US" dirty="0" smtClean="0">
                          <a:solidFill>
                            <a:schemeClr val="bg2"/>
                          </a:solidFill>
                        </a:rPr>
                        <a:t>M</a:t>
                      </a:r>
                      <a:endParaRPr lang="en-US" dirty="0">
                        <a:solidFill>
                          <a:schemeClr val="bg2"/>
                        </a:solidFill>
                      </a:endParaRPr>
                    </a:p>
                  </a:txBody>
                  <a:tcPr/>
                </a:tc>
                <a:tc>
                  <a:txBody>
                    <a:bodyPr/>
                    <a:lstStyle/>
                    <a:p>
                      <a:pPr algn="ctr"/>
                      <a:r>
                        <a:rPr lang="en-US" dirty="0" smtClean="0">
                          <a:solidFill>
                            <a:schemeClr val="bg2"/>
                          </a:solidFill>
                        </a:rPr>
                        <a:t>1</a:t>
                      </a:r>
                      <a:endParaRPr lang="en-US" dirty="0">
                        <a:solidFill>
                          <a:schemeClr val="bg2"/>
                        </a:solidFill>
                      </a:endParaRPr>
                    </a:p>
                  </a:txBody>
                  <a:tcPr/>
                </a:tc>
              </a:tr>
              <a:tr h="241738">
                <a:tc>
                  <a:txBody>
                    <a:bodyPr/>
                    <a:lstStyle/>
                    <a:p>
                      <a:pPr algn="ctr"/>
                      <a:r>
                        <a:rPr lang="en-US" dirty="0" smtClean="0">
                          <a:solidFill>
                            <a:schemeClr val="bg2"/>
                          </a:solidFill>
                        </a:rPr>
                        <a:t>O</a:t>
                      </a:r>
                      <a:endParaRPr lang="en-US" dirty="0">
                        <a:solidFill>
                          <a:schemeClr val="bg2"/>
                        </a:solidFill>
                      </a:endParaRPr>
                    </a:p>
                  </a:txBody>
                  <a:tcPr/>
                </a:tc>
                <a:tc>
                  <a:txBody>
                    <a:bodyPr/>
                    <a:lstStyle/>
                    <a:p>
                      <a:pPr algn="ctr"/>
                      <a:endParaRPr lang="en-US" dirty="0">
                        <a:solidFill>
                          <a:schemeClr val="bg2"/>
                        </a:solidFill>
                      </a:endParaRPr>
                    </a:p>
                  </a:txBody>
                  <a:tcPr/>
                </a:tc>
              </a:tr>
              <a:tr h="370840">
                <a:tc>
                  <a:txBody>
                    <a:bodyPr/>
                    <a:lstStyle/>
                    <a:p>
                      <a:pPr algn="ctr"/>
                      <a:r>
                        <a:rPr lang="en-US" dirty="0" smtClean="0">
                          <a:solidFill>
                            <a:schemeClr val="bg2"/>
                          </a:solidFill>
                        </a:rPr>
                        <a:t>R</a:t>
                      </a:r>
                      <a:endParaRPr lang="en-US" dirty="0">
                        <a:solidFill>
                          <a:schemeClr val="bg2"/>
                        </a:solidFill>
                      </a:endParaRPr>
                    </a:p>
                  </a:txBody>
                  <a:tcPr/>
                </a:tc>
                <a:tc>
                  <a:txBody>
                    <a:bodyPr/>
                    <a:lstStyle/>
                    <a:p>
                      <a:pPr algn="ctr"/>
                      <a:endParaRPr lang="en-US" dirty="0">
                        <a:solidFill>
                          <a:schemeClr val="bg2"/>
                        </a:solidFill>
                      </a:endParaRPr>
                    </a:p>
                  </a:txBody>
                  <a:tcPr/>
                </a:tc>
              </a:tr>
              <a:tr h="370840">
                <a:tc>
                  <a:txBody>
                    <a:bodyPr/>
                    <a:lstStyle/>
                    <a:p>
                      <a:pPr algn="ctr"/>
                      <a:r>
                        <a:rPr lang="en-US" dirty="0" smtClean="0">
                          <a:solidFill>
                            <a:schemeClr val="bg2"/>
                          </a:solidFill>
                        </a:rPr>
                        <a:t>Y</a:t>
                      </a:r>
                      <a:endParaRPr lang="en-US" dirty="0">
                        <a:solidFill>
                          <a:schemeClr val="bg2"/>
                        </a:solidFill>
                      </a:endParaRPr>
                    </a:p>
                  </a:txBody>
                  <a:tcPr/>
                </a:tc>
                <a:tc>
                  <a:txBody>
                    <a:bodyPr/>
                    <a:lstStyle/>
                    <a:p>
                      <a:pPr algn="ctr"/>
                      <a:endParaRPr lang="en-US" dirty="0">
                        <a:solidFill>
                          <a:schemeClr val="bg2"/>
                        </a:solidFill>
                      </a:endParaRPr>
                    </a:p>
                  </a:txBody>
                  <a:tcPr/>
                </a:tc>
              </a:tr>
            </a:tbl>
          </a:graphicData>
        </a:graphic>
      </p:graphicFrame>
      <p:pic>
        <p:nvPicPr>
          <p:cNvPr id="1027" name="Picture 3"/>
          <p:cNvPicPr>
            <a:picLocks noChangeAspect="1" noChangeArrowheads="1"/>
          </p:cNvPicPr>
          <p:nvPr/>
        </p:nvPicPr>
        <p:blipFill>
          <a:blip r:embed="rId6"/>
          <a:srcRect/>
          <a:stretch>
            <a:fillRect/>
          </a:stretch>
        </p:blipFill>
        <p:spPr bwMode="auto">
          <a:xfrm>
            <a:off x="3333750" y="1695450"/>
            <a:ext cx="2476500" cy="1752600"/>
          </a:xfrm>
          <a:prstGeom prst="rect">
            <a:avLst/>
          </a:prstGeom>
          <a:noFill/>
          <a:ln w="9525">
            <a:noFill/>
            <a:miter lim="800000"/>
            <a:headEnd/>
            <a:tailEnd/>
          </a:ln>
          <a:effectLst/>
        </p:spPr>
      </p:pic>
      <p:sp>
        <p:nvSpPr>
          <p:cNvPr id="13" name="Text Placeholder 2"/>
          <p:cNvSpPr txBox="1">
            <a:spLocks/>
          </p:cNvSpPr>
          <p:nvPr/>
        </p:nvSpPr>
        <p:spPr>
          <a:xfrm>
            <a:off x="725214" y="3836270"/>
            <a:ext cx="6464519" cy="980822"/>
          </a:xfrm>
          <a:prstGeom prst="rect">
            <a:avLst/>
          </a:prstGeom>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t" anchorCtr="0">
            <a:noAutofit/>
          </a:bodyPr>
          <a:lstStyle/>
          <a:p>
            <a:pPr marL="457200" marR="0" lvl="0" indent="-311150" algn="l" defTabSz="914400" rtl="0" eaLnBrk="1" fontAlgn="auto" latinLnBrk="0" hangingPunct="1">
              <a:lnSpc>
                <a:spcPct val="115000"/>
              </a:lnSpc>
              <a:spcBef>
                <a:spcPts val="0"/>
              </a:spcBef>
              <a:spcAft>
                <a:spcPts val="0"/>
              </a:spcAft>
              <a:buClr>
                <a:schemeClr val="dk2"/>
              </a:buClr>
              <a:buSzPts val="1300"/>
              <a:buFont typeface="Calibri"/>
              <a:buChar char="●"/>
              <a:tabLst/>
              <a:defRPr/>
            </a:pPr>
            <a:r>
              <a:rPr kumimoji="0" lang="en-IN" sz="1300" b="0" i="0" u="none" strike="noStrike" kern="0" cap="none" spc="0" normalizeH="0" baseline="0" noProof="0" dirty="0" smtClean="0">
                <a:ln>
                  <a:noFill/>
                </a:ln>
                <a:solidFill>
                  <a:schemeClr val="dk2"/>
                </a:solidFill>
                <a:effectLst/>
                <a:uLnTx/>
                <a:uFillTx/>
                <a:latin typeface="Calibri"/>
                <a:ea typeface="Calibri"/>
                <a:cs typeface="Calibri"/>
                <a:sym typeface="Calibri"/>
              </a:rPr>
              <a:t>So</a:t>
            </a:r>
            <a:r>
              <a:rPr kumimoji="0" lang="en-IN" sz="1300" b="0" i="0" u="none" strike="noStrike" kern="0" cap="none" spc="0" normalizeH="0" noProof="0" dirty="0" smtClean="0">
                <a:ln>
                  <a:noFill/>
                </a:ln>
                <a:solidFill>
                  <a:schemeClr val="dk2"/>
                </a:solidFill>
                <a:effectLst/>
                <a:uLnTx/>
                <a:uFillTx/>
                <a:latin typeface="Calibri"/>
                <a:ea typeface="Calibri"/>
                <a:cs typeface="Calibri"/>
                <a:sym typeface="Calibri"/>
              </a:rPr>
              <a:t> now, O = 0</a:t>
            </a:r>
            <a:endParaRPr kumimoji="0" lang="en-IN" sz="1300" b="0" i="0" u="none" strike="noStrike" kern="0" cap="none" spc="0" normalizeH="0" baseline="0" noProof="0" dirty="0">
              <a:ln>
                <a:noFill/>
              </a:ln>
              <a:solidFill>
                <a:schemeClr val="dk2"/>
              </a:solidFill>
              <a:effectLst/>
              <a:uLnTx/>
              <a:uFillTx/>
              <a:latin typeface="Calibri"/>
              <a:ea typeface="Calibri"/>
              <a:cs typeface="Calibri"/>
              <a:sym typeface="Calibri"/>
            </a:endParaRPr>
          </a:p>
        </p:txBody>
      </p:sp>
      <p:graphicFrame>
        <p:nvGraphicFramePr>
          <p:cNvPr id="14" name="Table 13"/>
          <p:cNvGraphicFramePr>
            <a:graphicFrameLocks noGrp="1"/>
          </p:cNvGraphicFramePr>
          <p:nvPr/>
        </p:nvGraphicFramePr>
        <p:xfrm>
          <a:off x="6842234" y="844552"/>
          <a:ext cx="1671145" cy="2892577"/>
        </p:xfrm>
        <a:graphic>
          <a:graphicData uri="http://schemas.openxmlformats.org/drawingml/2006/table">
            <a:tbl>
              <a:tblPr firstRow="1" bandRow="1">
                <a:tableStyleId>{E8B1032C-EA38-4F05-BA0D-38AFFFC7BED3}</a:tableStyleId>
              </a:tblPr>
              <a:tblGrid>
                <a:gridCol w="1040524"/>
                <a:gridCol w="630621"/>
              </a:tblGrid>
              <a:tr h="322097">
                <a:tc>
                  <a:txBody>
                    <a:bodyPr/>
                    <a:lstStyle/>
                    <a:p>
                      <a:pPr algn="ctr"/>
                      <a:r>
                        <a:rPr lang="en-US" dirty="0" smtClean="0">
                          <a:solidFill>
                            <a:schemeClr val="bg2"/>
                          </a:solidFill>
                        </a:rPr>
                        <a:t>Character</a:t>
                      </a:r>
                      <a:endParaRPr lang="en-US" dirty="0">
                        <a:solidFill>
                          <a:schemeClr val="bg2"/>
                        </a:solidFill>
                      </a:endParaRPr>
                    </a:p>
                  </a:txBody>
                  <a:tcPr/>
                </a:tc>
                <a:tc>
                  <a:txBody>
                    <a:bodyPr/>
                    <a:lstStyle/>
                    <a:p>
                      <a:pPr algn="ctr"/>
                      <a:r>
                        <a:rPr lang="en-US" dirty="0" smtClean="0">
                          <a:solidFill>
                            <a:schemeClr val="bg2"/>
                          </a:solidFill>
                        </a:rPr>
                        <a:t>Code</a:t>
                      </a:r>
                      <a:endParaRPr lang="en-US" dirty="0">
                        <a:solidFill>
                          <a:schemeClr val="bg2"/>
                        </a:solidFill>
                      </a:endParaRPr>
                    </a:p>
                  </a:txBody>
                  <a:tcPr/>
                </a:tc>
              </a:tr>
              <a:tr h="231228">
                <a:tc>
                  <a:txBody>
                    <a:bodyPr/>
                    <a:lstStyle/>
                    <a:p>
                      <a:pPr algn="ctr"/>
                      <a:r>
                        <a:rPr lang="en-US" dirty="0" smtClean="0">
                          <a:solidFill>
                            <a:schemeClr val="bg2"/>
                          </a:solidFill>
                        </a:rPr>
                        <a:t>S</a:t>
                      </a:r>
                      <a:endParaRPr lang="en-US" dirty="0">
                        <a:solidFill>
                          <a:schemeClr val="bg2"/>
                        </a:solidFill>
                      </a:endParaRPr>
                    </a:p>
                  </a:txBody>
                  <a:tcPr/>
                </a:tc>
                <a:tc>
                  <a:txBody>
                    <a:bodyPr/>
                    <a:lstStyle/>
                    <a:p>
                      <a:pPr algn="ctr"/>
                      <a:r>
                        <a:rPr lang="en-US" dirty="0" smtClean="0">
                          <a:solidFill>
                            <a:schemeClr val="bg2"/>
                          </a:solidFill>
                        </a:rPr>
                        <a:t>9</a:t>
                      </a:r>
                      <a:endParaRPr lang="en-US" dirty="0">
                        <a:solidFill>
                          <a:schemeClr val="bg2"/>
                        </a:solidFill>
                      </a:endParaRPr>
                    </a:p>
                  </a:txBody>
                  <a:tcPr/>
                </a:tc>
              </a:tr>
              <a:tr h="262759">
                <a:tc>
                  <a:txBody>
                    <a:bodyPr/>
                    <a:lstStyle/>
                    <a:p>
                      <a:pPr algn="ctr"/>
                      <a:r>
                        <a:rPr lang="en-US" dirty="0" smtClean="0">
                          <a:solidFill>
                            <a:schemeClr val="bg2"/>
                          </a:solidFill>
                        </a:rPr>
                        <a:t>E</a:t>
                      </a:r>
                      <a:endParaRPr lang="en-US" dirty="0">
                        <a:solidFill>
                          <a:schemeClr val="bg2"/>
                        </a:solidFill>
                      </a:endParaRPr>
                    </a:p>
                  </a:txBody>
                  <a:tcPr/>
                </a:tc>
                <a:tc>
                  <a:txBody>
                    <a:bodyPr/>
                    <a:lstStyle/>
                    <a:p>
                      <a:pPr algn="ctr"/>
                      <a:endParaRPr lang="en-US" dirty="0">
                        <a:solidFill>
                          <a:schemeClr val="bg2"/>
                        </a:solidFill>
                      </a:endParaRPr>
                    </a:p>
                  </a:txBody>
                  <a:tcPr/>
                </a:tc>
              </a:tr>
              <a:tr h="252249">
                <a:tc>
                  <a:txBody>
                    <a:bodyPr/>
                    <a:lstStyle/>
                    <a:p>
                      <a:pPr algn="ctr"/>
                      <a:r>
                        <a:rPr lang="en-US" dirty="0" smtClean="0">
                          <a:solidFill>
                            <a:schemeClr val="bg2"/>
                          </a:solidFill>
                        </a:rPr>
                        <a:t>N</a:t>
                      </a:r>
                      <a:endParaRPr lang="en-US" dirty="0">
                        <a:solidFill>
                          <a:schemeClr val="bg2"/>
                        </a:solidFill>
                      </a:endParaRPr>
                    </a:p>
                  </a:txBody>
                  <a:tcPr/>
                </a:tc>
                <a:tc>
                  <a:txBody>
                    <a:bodyPr/>
                    <a:lstStyle/>
                    <a:p>
                      <a:pPr algn="ctr"/>
                      <a:endParaRPr lang="en-US">
                        <a:solidFill>
                          <a:schemeClr val="bg2"/>
                        </a:solidFill>
                      </a:endParaRPr>
                    </a:p>
                  </a:txBody>
                  <a:tcPr/>
                </a:tc>
              </a:tr>
              <a:tr h="252249">
                <a:tc>
                  <a:txBody>
                    <a:bodyPr/>
                    <a:lstStyle/>
                    <a:p>
                      <a:pPr algn="ctr"/>
                      <a:r>
                        <a:rPr lang="en-US" dirty="0" smtClean="0">
                          <a:solidFill>
                            <a:schemeClr val="bg2"/>
                          </a:solidFill>
                        </a:rPr>
                        <a:t>D</a:t>
                      </a:r>
                      <a:endParaRPr lang="en-US" dirty="0">
                        <a:solidFill>
                          <a:schemeClr val="bg2"/>
                        </a:solidFill>
                      </a:endParaRPr>
                    </a:p>
                  </a:txBody>
                  <a:tcPr/>
                </a:tc>
                <a:tc>
                  <a:txBody>
                    <a:bodyPr/>
                    <a:lstStyle/>
                    <a:p>
                      <a:pPr algn="ctr"/>
                      <a:endParaRPr lang="en-US" dirty="0">
                        <a:solidFill>
                          <a:schemeClr val="bg2"/>
                        </a:solidFill>
                      </a:endParaRPr>
                    </a:p>
                  </a:txBody>
                  <a:tcPr/>
                </a:tc>
              </a:tr>
              <a:tr h="283780">
                <a:tc>
                  <a:txBody>
                    <a:bodyPr/>
                    <a:lstStyle/>
                    <a:p>
                      <a:pPr algn="ctr"/>
                      <a:r>
                        <a:rPr lang="en-US" dirty="0" smtClean="0">
                          <a:solidFill>
                            <a:schemeClr val="bg2"/>
                          </a:solidFill>
                        </a:rPr>
                        <a:t>M</a:t>
                      </a:r>
                      <a:endParaRPr lang="en-US" dirty="0">
                        <a:solidFill>
                          <a:schemeClr val="bg2"/>
                        </a:solidFill>
                      </a:endParaRPr>
                    </a:p>
                  </a:txBody>
                  <a:tcPr/>
                </a:tc>
                <a:tc>
                  <a:txBody>
                    <a:bodyPr/>
                    <a:lstStyle/>
                    <a:p>
                      <a:pPr algn="ctr"/>
                      <a:r>
                        <a:rPr lang="en-US" dirty="0" smtClean="0">
                          <a:solidFill>
                            <a:schemeClr val="bg2"/>
                          </a:solidFill>
                        </a:rPr>
                        <a:t>1</a:t>
                      </a:r>
                      <a:endParaRPr lang="en-US" dirty="0">
                        <a:solidFill>
                          <a:schemeClr val="bg2"/>
                        </a:solidFill>
                      </a:endParaRPr>
                    </a:p>
                  </a:txBody>
                  <a:tcPr/>
                </a:tc>
              </a:tr>
              <a:tr h="241738">
                <a:tc>
                  <a:txBody>
                    <a:bodyPr/>
                    <a:lstStyle/>
                    <a:p>
                      <a:pPr algn="ctr"/>
                      <a:r>
                        <a:rPr lang="en-US" dirty="0" smtClean="0">
                          <a:solidFill>
                            <a:schemeClr val="bg2"/>
                          </a:solidFill>
                        </a:rPr>
                        <a:t>O</a:t>
                      </a:r>
                      <a:endParaRPr lang="en-US" dirty="0">
                        <a:solidFill>
                          <a:schemeClr val="bg2"/>
                        </a:solidFill>
                      </a:endParaRPr>
                    </a:p>
                  </a:txBody>
                  <a:tcPr/>
                </a:tc>
                <a:tc>
                  <a:txBody>
                    <a:bodyPr/>
                    <a:lstStyle/>
                    <a:p>
                      <a:pPr algn="ctr"/>
                      <a:r>
                        <a:rPr lang="en-US" b="1" dirty="0" smtClean="0">
                          <a:solidFill>
                            <a:schemeClr val="bg2"/>
                          </a:solidFill>
                        </a:rPr>
                        <a:t>0</a:t>
                      </a:r>
                      <a:endParaRPr lang="en-US" b="1" dirty="0">
                        <a:solidFill>
                          <a:schemeClr val="bg2"/>
                        </a:solidFill>
                      </a:endParaRPr>
                    </a:p>
                  </a:txBody>
                  <a:tcPr/>
                </a:tc>
              </a:tr>
              <a:tr h="370840">
                <a:tc>
                  <a:txBody>
                    <a:bodyPr/>
                    <a:lstStyle/>
                    <a:p>
                      <a:pPr algn="ctr"/>
                      <a:r>
                        <a:rPr lang="en-US" dirty="0" smtClean="0">
                          <a:solidFill>
                            <a:schemeClr val="bg2"/>
                          </a:solidFill>
                        </a:rPr>
                        <a:t>R</a:t>
                      </a:r>
                      <a:endParaRPr lang="en-US" dirty="0">
                        <a:solidFill>
                          <a:schemeClr val="bg2"/>
                        </a:solidFill>
                      </a:endParaRPr>
                    </a:p>
                  </a:txBody>
                  <a:tcPr/>
                </a:tc>
                <a:tc>
                  <a:txBody>
                    <a:bodyPr/>
                    <a:lstStyle/>
                    <a:p>
                      <a:pPr algn="ctr"/>
                      <a:endParaRPr lang="en-US" dirty="0">
                        <a:solidFill>
                          <a:schemeClr val="bg2"/>
                        </a:solidFill>
                      </a:endParaRPr>
                    </a:p>
                  </a:txBody>
                  <a:tcPr/>
                </a:tc>
              </a:tr>
              <a:tr h="370840">
                <a:tc>
                  <a:txBody>
                    <a:bodyPr/>
                    <a:lstStyle/>
                    <a:p>
                      <a:pPr algn="ctr"/>
                      <a:r>
                        <a:rPr lang="en-US" dirty="0" smtClean="0">
                          <a:solidFill>
                            <a:schemeClr val="bg2"/>
                          </a:solidFill>
                        </a:rPr>
                        <a:t>Y</a:t>
                      </a:r>
                      <a:endParaRPr lang="en-US" dirty="0">
                        <a:solidFill>
                          <a:schemeClr val="bg2"/>
                        </a:solidFill>
                      </a:endParaRPr>
                    </a:p>
                  </a:txBody>
                  <a:tcPr/>
                </a:tc>
                <a:tc>
                  <a:txBody>
                    <a:bodyPr/>
                    <a:lstStyle/>
                    <a:p>
                      <a:pPr algn="ctr"/>
                      <a:endParaRPr lang="en-US" dirty="0">
                        <a:solidFill>
                          <a:schemeClr val="bg2"/>
                        </a:solidFill>
                      </a:endParaRPr>
                    </a:p>
                  </a:txBody>
                  <a:tcPr/>
                </a:tc>
              </a:tr>
            </a:tbl>
          </a:graphicData>
        </a:graphic>
      </p:graphicFrame>
      <p:sp>
        <p:nvSpPr>
          <p:cNvPr id="18" name="Text Placeholder 2"/>
          <p:cNvSpPr txBox="1">
            <a:spLocks/>
          </p:cNvSpPr>
          <p:nvPr/>
        </p:nvSpPr>
        <p:spPr>
          <a:xfrm>
            <a:off x="719964" y="3831020"/>
            <a:ext cx="6464519" cy="980822"/>
          </a:xfrm>
          <a:prstGeom prst="rect">
            <a:avLst/>
          </a:prstGeom>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t" anchorCtr="0">
            <a:noAutofit/>
          </a:bodyPr>
          <a:lstStyle/>
          <a:p>
            <a:pPr marL="457200" marR="0" lvl="0" indent="-311150" algn="l" defTabSz="914400" rtl="0" eaLnBrk="1" fontAlgn="auto" latinLnBrk="0" hangingPunct="1">
              <a:lnSpc>
                <a:spcPct val="115000"/>
              </a:lnSpc>
              <a:spcBef>
                <a:spcPts val="0"/>
              </a:spcBef>
              <a:spcAft>
                <a:spcPts val="0"/>
              </a:spcAft>
              <a:buClr>
                <a:schemeClr val="dk2"/>
              </a:buClr>
              <a:buSzPts val="1300"/>
              <a:buFont typeface="Calibri"/>
              <a:buChar char="●"/>
              <a:tabLst/>
              <a:defRPr/>
            </a:pPr>
            <a:r>
              <a:rPr kumimoji="0" lang="en-IN" sz="1300" b="0" i="0" u="none" strike="noStrike" kern="0" cap="none" spc="0" normalizeH="0" baseline="0" noProof="0" dirty="0" smtClean="0">
                <a:ln>
                  <a:noFill/>
                </a:ln>
                <a:solidFill>
                  <a:schemeClr val="dk2"/>
                </a:solidFill>
                <a:effectLst/>
                <a:uLnTx/>
                <a:uFillTx/>
                <a:latin typeface="Calibri"/>
                <a:ea typeface="Calibri"/>
                <a:cs typeface="Calibri"/>
                <a:sym typeface="Calibri"/>
              </a:rPr>
              <a:t>E +</a:t>
            </a:r>
            <a:r>
              <a:rPr kumimoji="0" lang="en-IN" sz="1300" b="0" i="0" u="none" strike="noStrike" kern="0" cap="none" spc="0" normalizeH="0" noProof="0" dirty="0" smtClean="0">
                <a:ln>
                  <a:noFill/>
                </a:ln>
                <a:solidFill>
                  <a:schemeClr val="dk2"/>
                </a:solidFill>
                <a:effectLst/>
                <a:uLnTx/>
                <a:uFillTx/>
                <a:latin typeface="Calibri"/>
                <a:ea typeface="Calibri"/>
                <a:cs typeface="Calibri"/>
                <a:sym typeface="Calibri"/>
              </a:rPr>
              <a:t> 0 = E should be, but we find that it is N (not E). </a:t>
            </a:r>
          </a:p>
          <a:p>
            <a:pPr marL="457200" marR="0" lvl="0" indent="-311150" algn="l" defTabSz="914400" rtl="0" eaLnBrk="1" fontAlgn="auto" latinLnBrk="0" hangingPunct="1">
              <a:lnSpc>
                <a:spcPct val="115000"/>
              </a:lnSpc>
              <a:spcBef>
                <a:spcPts val="0"/>
              </a:spcBef>
              <a:spcAft>
                <a:spcPts val="0"/>
              </a:spcAft>
              <a:buClr>
                <a:schemeClr val="dk2"/>
              </a:buClr>
              <a:buSzPts val="1300"/>
              <a:buFont typeface="Calibri"/>
              <a:buChar char="●"/>
              <a:tabLst/>
              <a:defRPr/>
            </a:pPr>
            <a:r>
              <a:rPr lang="en-IN" sz="1300" baseline="0" dirty="0" smtClean="0">
                <a:solidFill>
                  <a:schemeClr val="dk2"/>
                </a:solidFill>
                <a:latin typeface="Calibri"/>
                <a:ea typeface="Calibri"/>
                <a:cs typeface="Calibri"/>
                <a:sym typeface="Calibri"/>
              </a:rPr>
              <a:t>Hence this proves that there is carry in this step only then this</a:t>
            </a:r>
            <a:r>
              <a:rPr lang="en-IN" sz="1300" dirty="0" smtClean="0">
                <a:solidFill>
                  <a:schemeClr val="dk2"/>
                </a:solidFill>
                <a:latin typeface="Calibri"/>
                <a:ea typeface="Calibri"/>
                <a:cs typeface="Calibri"/>
                <a:sym typeface="Calibri"/>
              </a:rPr>
              <a:t> is possible.</a:t>
            </a:r>
            <a:endParaRPr kumimoji="0" lang="en-IN" sz="1300" b="0" i="0" u="none" strike="noStrike" kern="0" cap="none" spc="0" normalizeH="0" baseline="0" noProof="0" dirty="0">
              <a:ln>
                <a:noFill/>
              </a:ln>
              <a:solidFill>
                <a:schemeClr val="dk2"/>
              </a:solidFill>
              <a:effectLst/>
              <a:uLnTx/>
              <a:uFillTx/>
              <a:latin typeface="Calibri"/>
              <a:ea typeface="Calibri"/>
              <a:cs typeface="Calibri"/>
              <a:sym typeface="Calibri"/>
            </a:endParaRPr>
          </a:p>
        </p:txBody>
      </p:sp>
      <p:pic>
        <p:nvPicPr>
          <p:cNvPr id="1028" name="Picture 4"/>
          <p:cNvPicPr>
            <a:picLocks noChangeAspect="1" noChangeArrowheads="1"/>
          </p:cNvPicPr>
          <p:nvPr/>
        </p:nvPicPr>
        <p:blipFill>
          <a:blip r:embed="rId7"/>
          <a:srcRect/>
          <a:stretch>
            <a:fillRect/>
          </a:stretch>
        </p:blipFill>
        <p:spPr bwMode="auto">
          <a:xfrm>
            <a:off x="3459383" y="1215423"/>
            <a:ext cx="2573556" cy="2538181"/>
          </a:xfrm>
          <a:prstGeom prst="rect">
            <a:avLst/>
          </a:prstGeom>
          <a:noFill/>
          <a:ln w="9525">
            <a:noFill/>
            <a:miter lim="800000"/>
            <a:headEnd/>
            <a:tailEnd/>
          </a:ln>
          <a:effectLst/>
        </p:spPr>
      </p:pic>
      <p:sp>
        <p:nvSpPr>
          <p:cNvPr id="20" name="Text Placeholder 2"/>
          <p:cNvSpPr txBox="1">
            <a:spLocks/>
          </p:cNvSpPr>
          <p:nvPr/>
        </p:nvSpPr>
        <p:spPr>
          <a:xfrm>
            <a:off x="725224" y="3825770"/>
            <a:ext cx="6464519" cy="980822"/>
          </a:xfrm>
          <a:prstGeom prst="rect">
            <a:avLst/>
          </a:prstGeom>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t" anchorCtr="0">
            <a:noAutofit/>
          </a:bodyPr>
          <a:lstStyle/>
          <a:p>
            <a:pPr marL="457200" marR="0" lvl="0" indent="-311150" algn="l" defTabSz="914400" rtl="0" eaLnBrk="1" fontAlgn="auto" latinLnBrk="0" hangingPunct="1">
              <a:lnSpc>
                <a:spcPct val="115000"/>
              </a:lnSpc>
              <a:spcBef>
                <a:spcPts val="0"/>
              </a:spcBef>
              <a:spcAft>
                <a:spcPts val="0"/>
              </a:spcAft>
              <a:buClr>
                <a:schemeClr val="dk2"/>
              </a:buClr>
              <a:buSzPts val="1300"/>
              <a:buFont typeface="Calibri"/>
              <a:buChar char="●"/>
              <a:tabLst/>
              <a:defRPr/>
            </a:pPr>
            <a:r>
              <a:rPr kumimoji="0" lang="en-IN" sz="1300" b="0" i="0" u="none" strike="noStrike" kern="0" cap="none" spc="0" normalizeH="0" baseline="0" noProof="0" dirty="0" smtClean="0">
                <a:ln>
                  <a:noFill/>
                </a:ln>
                <a:solidFill>
                  <a:schemeClr val="dk2"/>
                </a:solidFill>
                <a:effectLst/>
                <a:uLnTx/>
                <a:uFillTx/>
                <a:latin typeface="Calibri"/>
                <a:ea typeface="Calibri"/>
                <a:cs typeface="Calibri"/>
                <a:sym typeface="Calibri"/>
              </a:rPr>
              <a:t>So now we can conclude E + 1 = N (N and E differ by 1)</a:t>
            </a:r>
            <a:endParaRPr kumimoji="0" lang="en-IN" sz="1300" b="0" i="0" u="none" strike="noStrike" kern="0" cap="none" spc="0" normalizeH="0" baseline="0" noProof="0" dirty="0">
              <a:ln>
                <a:noFill/>
              </a:ln>
              <a:solidFill>
                <a:schemeClr val="dk2"/>
              </a:solidFill>
              <a:effectLst/>
              <a:uLnTx/>
              <a:uFillTx/>
              <a:latin typeface="Calibri"/>
              <a:ea typeface="Calibri"/>
              <a:cs typeface="Calibri"/>
              <a:sym typeface="Calibri"/>
            </a:endParaRPr>
          </a:p>
        </p:txBody>
      </p:sp>
      <p:pic>
        <p:nvPicPr>
          <p:cNvPr id="1029" name="Picture 5"/>
          <p:cNvPicPr>
            <a:picLocks noChangeAspect="1" noChangeArrowheads="1"/>
          </p:cNvPicPr>
          <p:nvPr/>
        </p:nvPicPr>
        <p:blipFill>
          <a:blip r:embed="rId8"/>
          <a:srcRect/>
          <a:stretch>
            <a:fillRect/>
          </a:stretch>
        </p:blipFill>
        <p:spPr bwMode="auto">
          <a:xfrm>
            <a:off x="3563007" y="1188655"/>
            <a:ext cx="2400955" cy="2562213"/>
          </a:xfrm>
          <a:prstGeom prst="rect">
            <a:avLst/>
          </a:prstGeom>
          <a:noFill/>
          <a:ln w="9525">
            <a:noFill/>
            <a:miter lim="800000"/>
            <a:headEnd/>
            <a:tailEnd/>
          </a:ln>
          <a:effectLst/>
        </p:spPr>
      </p:pic>
      <p:sp>
        <p:nvSpPr>
          <p:cNvPr id="22" name="Text Placeholder 2"/>
          <p:cNvSpPr txBox="1">
            <a:spLocks/>
          </p:cNvSpPr>
          <p:nvPr/>
        </p:nvSpPr>
        <p:spPr>
          <a:xfrm>
            <a:off x="719974" y="3831030"/>
            <a:ext cx="6464519" cy="980822"/>
          </a:xfrm>
          <a:prstGeom prst="rect">
            <a:avLst/>
          </a:prstGeom>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t" anchorCtr="0">
            <a:noAutofit/>
          </a:bodyPr>
          <a:lstStyle/>
          <a:p>
            <a:pPr marL="457200" marR="0" lvl="0" indent="-311150" algn="l" defTabSz="914400" rtl="0" eaLnBrk="1" fontAlgn="auto" latinLnBrk="0" hangingPunct="1">
              <a:lnSpc>
                <a:spcPct val="115000"/>
              </a:lnSpc>
              <a:spcBef>
                <a:spcPts val="0"/>
              </a:spcBef>
              <a:spcAft>
                <a:spcPts val="0"/>
              </a:spcAft>
              <a:buClr>
                <a:schemeClr val="dk2"/>
              </a:buClr>
              <a:buSzPts val="1300"/>
              <a:buFont typeface="Calibri"/>
              <a:buChar char="●"/>
              <a:tabLst/>
              <a:defRPr/>
            </a:pPr>
            <a:r>
              <a:rPr kumimoji="0" lang="en-IN" sz="1300" b="0" i="0" u="none" strike="noStrike" kern="0" cap="none" spc="0" normalizeH="0" baseline="0" noProof="0" dirty="0" smtClean="0">
                <a:ln>
                  <a:noFill/>
                </a:ln>
                <a:solidFill>
                  <a:schemeClr val="dk2"/>
                </a:solidFill>
                <a:effectLst/>
                <a:uLnTx/>
                <a:uFillTx/>
                <a:latin typeface="Calibri"/>
                <a:ea typeface="Calibri"/>
                <a:cs typeface="Calibri"/>
                <a:sym typeface="Calibri"/>
              </a:rPr>
              <a:t>For this carry to get generated,</a:t>
            </a:r>
            <a:r>
              <a:rPr kumimoji="0" lang="en-IN" sz="1300" b="0" i="0" u="none" strike="noStrike" kern="0" cap="none" spc="0" normalizeH="0" noProof="0" dirty="0" smtClean="0">
                <a:ln>
                  <a:noFill/>
                </a:ln>
                <a:solidFill>
                  <a:schemeClr val="dk2"/>
                </a:solidFill>
                <a:effectLst/>
                <a:uLnTx/>
                <a:uFillTx/>
                <a:latin typeface="Calibri"/>
                <a:ea typeface="Calibri"/>
                <a:cs typeface="Calibri"/>
                <a:sym typeface="Calibri"/>
              </a:rPr>
              <a:t> the sum of the previous values should be more than 10.</a:t>
            </a:r>
            <a:endParaRPr kumimoji="0" lang="en-IN" sz="1300" b="0" i="0" u="none" strike="noStrike" kern="0" cap="none" spc="0" normalizeH="0" baseline="0" noProof="0" dirty="0">
              <a:ln>
                <a:noFill/>
              </a:ln>
              <a:solidFill>
                <a:schemeClr val="dk2"/>
              </a:solidFill>
              <a:effectLst/>
              <a:uLnTx/>
              <a:uFillTx/>
              <a:latin typeface="Calibri"/>
              <a:ea typeface="Calibri"/>
              <a:cs typeface="Calibri"/>
              <a:sym typeface="Calibri"/>
            </a:endParaRPr>
          </a:p>
        </p:txBody>
      </p:sp>
      <p:sp>
        <p:nvSpPr>
          <p:cNvPr id="23" name="Text Placeholder 2"/>
          <p:cNvSpPr txBox="1">
            <a:spLocks/>
          </p:cNvSpPr>
          <p:nvPr/>
        </p:nvSpPr>
        <p:spPr>
          <a:xfrm>
            <a:off x="719974" y="3831030"/>
            <a:ext cx="6464519" cy="980822"/>
          </a:xfrm>
          <a:prstGeom prst="rect">
            <a:avLst/>
          </a:prstGeom>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t" anchorCtr="0">
            <a:noAutofit/>
          </a:bodyPr>
          <a:lstStyle/>
          <a:p>
            <a:pPr marL="457200" marR="0" lvl="0" indent="-311150" algn="l" defTabSz="914400" rtl="0" eaLnBrk="1" fontAlgn="auto" latinLnBrk="0" hangingPunct="1">
              <a:lnSpc>
                <a:spcPct val="115000"/>
              </a:lnSpc>
              <a:spcBef>
                <a:spcPts val="0"/>
              </a:spcBef>
              <a:spcAft>
                <a:spcPts val="0"/>
              </a:spcAft>
              <a:buClr>
                <a:schemeClr val="dk2"/>
              </a:buClr>
              <a:buSzPts val="1300"/>
              <a:buFont typeface="Calibri"/>
              <a:buChar char="●"/>
              <a:tabLst/>
              <a:defRPr/>
            </a:pPr>
            <a:r>
              <a:rPr kumimoji="0" lang="en-IN" sz="1300" b="0" i="0" u="none" strike="noStrike" kern="0" cap="none" spc="0" normalizeH="0" baseline="0" noProof="0" dirty="0" smtClean="0">
                <a:ln>
                  <a:noFill/>
                </a:ln>
                <a:solidFill>
                  <a:schemeClr val="dk2"/>
                </a:solidFill>
                <a:effectLst/>
                <a:uLnTx/>
                <a:uFillTx/>
                <a:latin typeface="Calibri"/>
                <a:ea typeface="Calibri"/>
                <a:cs typeface="Calibri"/>
                <a:sym typeface="Calibri"/>
              </a:rPr>
              <a:t>So</a:t>
            </a:r>
            <a:r>
              <a:rPr kumimoji="0" lang="en-IN" sz="1300" b="0" i="0" u="none" strike="noStrike" kern="0" cap="none" spc="0" normalizeH="0" noProof="0" dirty="0" smtClean="0">
                <a:ln>
                  <a:noFill/>
                </a:ln>
                <a:solidFill>
                  <a:schemeClr val="dk2"/>
                </a:solidFill>
                <a:effectLst/>
                <a:uLnTx/>
                <a:uFillTx/>
                <a:latin typeface="Calibri"/>
                <a:ea typeface="Calibri"/>
                <a:cs typeface="Calibri"/>
                <a:sym typeface="Calibri"/>
              </a:rPr>
              <a:t> we get, N + R = 10 + E</a:t>
            </a:r>
          </a:p>
          <a:p>
            <a:pPr marL="457200" marR="0" lvl="0" indent="-311150" algn="l" defTabSz="914400" rtl="0" eaLnBrk="1" fontAlgn="auto" latinLnBrk="0" hangingPunct="1">
              <a:lnSpc>
                <a:spcPct val="115000"/>
              </a:lnSpc>
              <a:spcBef>
                <a:spcPts val="0"/>
              </a:spcBef>
              <a:spcAft>
                <a:spcPts val="0"/>
              </a:spcAft>
              <a:buClr>
                <a:schemeClr val="dk2"/>
              </a:buClr>
              <a:buSzPts val="1300"/>
              <a:buFont typeface="Calibri"/>
              <a:buChar char="●"/>
              <a:tabLst/>
              <a:defRPr/>
            </a:pPr>
            <a:r>
              <a:rPr lang="en-IN" sz="1300" baseline="0" dirty="0" smtClean="0">
                <a:solidFill>
                  <a:schemeClr val="dk2"/>
                </a:solidFill>
                <a:latin typeface="Calibri"/>
                <a:ea typeface="Calibri"/>
                <a:cs typeface="Calibri"/>
                <a:sym typeface="Calibri"/>
              </a:rPr>
              <a:t>But</a:t>
            </a:r>
            <a:r>
              <a:rPr lang="en-IN" sz="1300" dirty="0" smtClean="0">
                <a:solidFill>
                  <a:schemeClr val="dk2"/>
                </a:solidFill>
                <a:latin typeface="Calibri"/>
                <a:ea typeface="Calibri"/>
                <a:cs typeface="Calibri"/>
                <a:sym typeface="Calibri"/>
              </a:rPr>
              <a:t> there might be a carry as well(we still didn’t know about)</a:t>
            </a:r>
          </a:p>
          <a:p>
            <a:pPr marL="457200" marR="0" lvl="0" indent="-311150" algn="l" defTabSz="914400" rtl="0" eaLnBrk="1" fontAlgn="auto" latinLnBrk="0" hangingPunct="1">
              <a:lnSpc>
                <a:spcPct val="115000"/>
              </a:lnSpc>
              <a:spcBef>
                <a:spcPts val="0"/>
              </a:spcBef>
              <a:spcAft>
                <a:spcPts val="0"/>
              </a:spcAft>
              <a:buClr>
                <a:schemeClr val="dk2"/>
              </a:buClr>
              <a:buSzPts val="1300"/>
              <a:buFont typeface="Calibri"/>
              <a:buChar char="●"/>
              <a:tabLst/>
              <a:defRPr/>
            </a:pPr>
            <a:r>
              <a:rPr lang="en-IN" sz="1300" dirty="0" smtClean="0">
                <a:solidFill>
                  <a:schemeClr val="dk2"/>
                </a:solidFill>
                <a:latin typeface="Calibri"/>
                <a:ea typeface="Calibri"/>
                <a:cs typeface="Calibri"/>
                <a:sym typeface="Calibri"/>
              </a:rPr>
              <a:t>Hence we write, N + R (+1) = E + 10        ......(+1 will consider only if needed)</a:t>
            </a:r>
          </a:p>
          <a:p>
            <a:pPr marL="457200" marR="0" lvl="0" indent="-311150" algn="l" defTabSz="914400" rtl="0" eaLnBrk="1" fontAlgn="auto" latinLnBrk="0" hangingPunct="1">
              <a:lnSpc>
                <a:spcPct val="115000"/>
              </a:lnSpc>
              <a:spcBef>
                <a:spcPts val="0"/>
              </a:spcBef>
              <a:spcAft>
                <a:spcPts val="0"/>
              </a:spcAft>
              <a:buClr>
                <a:schemeClr val="dk2"/>
              </a:buClr>
              <a:buSzPts val="1300"/>
              <a:buFont typeface="Calibri"/>
              <a:buChar char="●"/>
              <a:tabLst/>
              <a:defRPr/>
            </a:pPr>
            <a:endParaRPr kumimoji="0" lang="en-IN" sz="1300" b="0" i="0" u="none" strike="noStrike" kern="0" cap="none" spc="0" normalizeH="0" baseline="0" noProof="0" dirty="0">
              <a:ln>
                <a:noFill/>
              </a:ln>
              <a:solidFill>
                <a:schemeClr val="dk2"/>
              </a:solidFill>
              <a:effectLst/>
              <a:uLnTx/>
              <a:uFillTx/>
              <a:latin typeface="Calibri"/>
              <a:ea typeface="Calibri"/>
              <a:cs typeface="Calibri"/>
              <a:sym typeface="Calibri"/>
            </a:endParaRPr>
          </a:p>
        </p:txBody>
      </p:sp>
      <p:sp>
        <p:nvSpPr>
          <p:cNvPr id="24" name="Text Placeholder 2"/>
          <p:cNvSpPr txBox="1">
            <a:spLocks/>
          </p:cNvSpPr>
          <p:nvPr/>
        </p:nvSpPr>
        <p:spPr>
          <a:xfrm>
            <a:off x="367862" y="3825779"/>
            <a:ext cx="8355724" cy="980822"/>
          </a:xfrm>
          <a:prstGeom prst="rect">
            <a:avLst/>
          </a:prstGeom>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t" anchorCtr="0">
            <a:noAutofit/>
          </a:bodyPr>
          <a:lstStyle/>
          <a:p>
            <a:pPr marL="457200" marR="0" lvl="0" indent="-311150" algn="l" defTabSz="914400" rtl="0" eaLnBrk="1" fontAlgn="auto" latinLnBrk="0" hangingPunct="1">
              <a:lnSpc>
                <a:spcPct val="115000"/>
              </a:lnSpc>
              <a:spcBef>
                <a:spcPts val="0"/>
              </a:spcBef>
              <a:spcAft>
                <a:spcPts val="0"/>
              </a:spcAft>
              <a:buClr>
                <a:schemeClr val="dk2"/>
              </a:buClr>
              <a:buSzPts val="1300"/>
              <a:buFont typeface="Calibri"/>
              <a:buChar char="●"/>
              <a:tabLst/>
              <a:defRPr/>
            </a:pPr>
            <a:r>
              <a:rPr kumimoji="0" lang="en-IN" sz="1300" b="0" i="0" u="none" strike="noStrike" kern="0" cap="none" spc="0" normalizeH="0" baseline="0" noProof="0" dirty="0" smtClean="0">
                <a:ln>
                  <a:noFill/>
                </a:ln>
                <a:solidFill>
                  <a:schemeClr val="dk2"/>
                </a:solidFill>
                <a:effectLst/>
                <a:uLnTx/>
                <a:uFillTx/>
                <a:latin typeface="Calibri"/>
                <a:ea typeface="Calibri"/>
                <a:cs typeface="Calibri"/>
                <a:sym typeface="Calibri"/>
              </a:rPr>
              <a:t>Solve expression: Substituting expression 1 in 2, we get</a:t>
            </a:r>
          </a:p>
          <a:p>
            <a:pPr marL="457200" marR="0" lvl="0" indent="-311150" algn="l" defTabSz="914400" rtl="0" eaLnBrk="1" fontAlgn="auto" latinLnBrk="0" hangingPunct="1">
              <a:lnSpc>
                <a:spcPct val="115000"/>
              </a:lnSpc>
              <a:spcBef>
                <a:spcPts val="0"/>
              </a:spcBef>
              <a:spcAft>
                <a:spcPts val="0"/>
              </a:spcAft>
              <a:buClr>
                <a:schemeClr val="dk2"/>
              </a:buClr>
              <a:buSzPts val="1300"/>
              <a:buFont typeface="Calibri"/>
              <a:buChar char="●"/>
              <a:tabLst/>
              <a:defRPr/>
            </a:pPr>
            <a:r>
              <a:rPr kumimoji="0" lang="en-IN" sz="1300" b="0" i="0" u="none" strike="noStrike" kern="0" cap="none" spc="0" normalizeH="0" baseline="0" noProof="0" dirty="0" smtClean="0">
                <a:ln>
                  <a:noFill/>
                </a:ln>
                <a:solidFill>
                  <a:schemeClr val="dk2"/>
                </a:solidFill>
                <a:effectLst/>
                <a:uLnTx/>
                <a:uFillTx/>
                <a:latin typeface="Calibri"/>
                <a:ea typeface="Calibri"/>
                <a:cs typeface="Calibri"/>
                <a:sym typeface="Calibri"/>
              </a:rPr>
              <a:t>E</a:t>
            </a:r>
            <a:r>
              <a:rPr kumimoji="0" lang="en-IN" sz="1300" b="0" i="0" u="none" strike="noStrike" kern="0" cap="none" spc="0" normalizeH="0" noProof="0" dirty="0" smtClean="0">
                <a:ln>
                  <a:noFill/>
                </a:ln>
                <a:solidFill>
                  <a:schemeClr val="dk2"/>
                </a:solidFill>
                <a:effectLst/>
                <a:uLnTx/>
                <a:uFillTx/>
                <a:latin typeface="Calibri"/>
                <a:ea typeface="Calibri"/>
                <a:cs typeface="Calibri"/>
                <a:sym typeface="Calibri"/>
              </a:rPr>
              <a:t> + 1 + R(+1) = E + 10</a:t>
            </a:r>
          </a:p>
          <a:p>
            <a:pPr marL="457200" marR="0" lvl="0" indent="-311150" algn="l" defTabSz="914400" rtl="0" eaLnBrk="1" fontAlgn="auto" latinLnBrk="0" hangingPunct="1">
              <a:lnSpc>
                <a:spcPct val="115000"/>
              </a:lnSpc>
              <a:spcBef>
                <a:spcPts val="0"/>
              </a:spcBef>
              <a:spcAft>
                <a:spcPts val="0"/>
              </a:spcAft>
              <a:buClr>
                <a:schemeClr val="dk2"/>
              </a:buClr>
              <a:buSzPts val="1300"/>
              <a:buFont typeface="Calibri"/>
              <a:buChar char="●"/>
              <a:tabLst/>
              <a:defRPr/>
            </a:pPr>
            <a:r>
              <a:rPr kumimoji="0" lang="en-IN" sz="1300" b="0" i="0" u="none" strike="noStrike" kern="0" cap="none" spc="0" normalizeH="0" noProof="0" dirty="0" smtClean="0">
                <a:ln>
                  <a:noFill/>
                </a:ln>
                <a:solidFill>
                  <a:schemeClr val="dk2"/>
                </a:solidFill>
                <a:effectLst/>
                <a:uLnTx/>
                <a:uFillTx/>
                <a:latin typeface="Calibri"/>
                <a:ea typeface="Calibri"/>
                <a:cs typeface="Calibri"/>
                <a:sym typeface="Calibri"/>
              </a:rPr>
              <a:t>Hence, R(+1) =9 </a:t>
            </a:r>
          </a:p>
          <a:p>
            <a:pPr marL="457200" marR="0" lvl="0" indent="-311150" algn="l" defTabSz="914400" rtl="0" eaLnBrk="1" fontAlgn="auto" latinLnBrk="0" hangingPunct="1">
              <a:lnSpc>
                <a:spcPct val="115000"/>
              </a:lnSpc>
              <a:spcBef>
                <a:spcPts val="0"/>
              </a:spcBef>
              <a:spcAft>
                <a:spcPts val="0"/>
              </a:spcAft>
              <a:buClr>
                <a:schemeClr val="dk2"/>
              </a:buClr>
              <a:buSzPts val="1300"/>
              <a:buFont typeface="Calibri"/>
              <a:buChar char="●"/>
              <a:tabLst/>
              <a:defRPr/>
            </a:pPr>
            <a:r>
              <a:rPr lang="en-IN" sz="1300" baseline="0" dirty="0" smtClean="0">
                <a:solidFill>
                  <a:schemeClr val="dk2"/>
                </a:solidFill>
                <a:latin typeface="Calibri"/>
                <a:ea typeface="Calibri"/>
                <a:cs typeface="Calibri"/>
                <a:sym typeface="Calibri"/>
              </a:rPr>
              <a:t>If</a:t>
            </a:r>
            <a:r>
              <a:rPr lang="en-IN" sz="1300" dirty="0" smtClean="0">
                <a:solidFill>
                  <a:schemeClr val="dk2"/>
                </a:solidFill>
                <a:latin typeface="Calibri"/>
                <a:ea typeface="Calibri"/>
                <a:cs typeface="Calibri"/>
                <a:sym typeface="Calibri"/>
              </a:rPr>
              <a:t> we don’t consider carry, then R has to be 9, which is not possible, so considering the carry. Hence it now R = 8</a:t>
            </a:r>
            <a:endParaRPr kumimoji="0" lang="en-IN" sz="1300" b="0" i="0" u="none" strike="noStrike" kern="0" cap="none" spc="0" normalizeH="0" baseline="0" noProof="0" dirty="0">
              <a:ln>
                <a:noFill/>
              </a:ln>
              <a:solidFill>
                <a:schemeClr val="dk2"/>
              </a:solidFill>
              <a:effectLst/>
              <a:uLnTx/>
              <a:uFillTx/>
              <a:latin typeface="Calibri"/>
              <a:ea typeface="Calibri"/>
              <a:cs typeface="Calibri"/>
              <a:sym typeface="Calibri"/>
            </a:endParaRPr>
          </a:p>
        </p:txBody>
      </p:sp>
      <p:pic>
        <p:nvPicPr>
          <p:cNvPr id="1030" name="Picture 6"/>
          <p:cNvPicPr>
            <a:picLocks noChangeAspect="1" noChangeArrowheads="1"/>
          </p:cNvPicPr>
          <p:nvPr/>
        </p:nvPicPr>
        <p:blipFill>
          <a:blip r:embed="rId9"/>
          <a:srcRect/>
          <a:stretch>
            <a:fillRect/>
          </a:stretch>
        </p:blipFill>
        <p:spPr bwMode="auto">
          <a:xfrm>
            <a:off x="3481059" y="1351565"/>
            <a:ext cx="2581275" cy="2419350"/>
          </a:xfrm>
          <a:prstGeom prst="rect">
            <a:avLst/>
          </a:prstGeom>
          <a:noFill/>
          <a:ln w="9525">
            <a:noFill/>
            <a:miter lim="800000"/>
            <a:headEnd/>
            <a:tailEnd/>
          </a:ln>
          <a:effectLst/>
        </p:spPr>
      </p:pic>
      <p:graphicFrame>
        <p:nvGraphicFramePr>
          <p:cNvPr id="26" name="Table 25"/>
          <p:cNvGraphicFramePr>
            <a:graphicFrameLocks noGrp="1"/>
          </p:cNvGraphicFramePr>
          <p:nvPr/>
        </p:nvGraphicFramePr>
        <p:xfrm>
          <a:off x="6836978" y="839298"/>
          <a:ext cx="1671145" cy="2892577"/>
        </p:xfrm>
        <a:graphic>
          <a:graphicData uri="http://schemas.openxmlformats.org/drawingml/2006/table">
            <a:tbl>
              <a:tblPr firstRow="1" bandRow="1">
                <a:tableStyleId>{E8B1032C-EA38-4F05-BA0D-38AFFFC7BED3}</a:tableStyleId>
              </a:tblPr>
              <a:tblGrid>
                <a:gridCol w="1040524"/>
                <a:gridCol w="630621"/>
              </a:tblGrid>
              <a:tr h="322097">
                <a:tc>
                  <a:txBody>
                    <a:bodyPr/>
                    <a:lstStyle/>
                    <a:p>
                      <a:pPr algn="ctr"/>
                      <a:r>
                        <a:rPr lang="en-US" dirty="0" smtClean="0">
                          <a:solidFill>
                            <a:schemeClr val="bg2"/>
                          </a:solidFill>
                        </a:rPr>
                        <a:t>Character</a:t>
                      </a:r>
                      <a:endParaRPr lang="en-US" dirty="0">
                        <a:solidFill>
                          <a:schemeClr val="bg2"/>
                        </a:solidFill>
                      </a:endParaRPr>
                    </a:p>
                  </a:txBody>
                  <a:tcPr/>
                </a:tc>
                <a:tc>
                  <a:txBody>
                    <a:bodyPr/>
                    <a:lstStyle/>
                    <a:p>
                      <a:pPr algn="ctr"/>
                      <a:r>
                        <a:rPr lang="en-US" dirty="0" smtClean="0">
                          <a:solidFill>
                            <a:schemeClr val="bg2"/>
                          </a:solidFill>
                        </a:rPr>
                        <a:t>Code</a:t>
                      </a:r>
                      <a:endParaRPr lang="en-US" dirty="0">
                        <a:solidFill>
                          <a:schemeClr val="bg2"/>
                        </a:solidFill>
                      </a:endParaRPr>
                    </a:p>
                  </a:txBody>
                  <a:tcPr/>
                </a:tc>
              </a:tr>
              <a:tr h="231228">
                <a:tc>
                  <a:txBody>
                    <a:bodyPr/>
                    <a:lstStyle/>
                    <a:p>
                      <a:pPr algn="ctr"/>
                      <a:r>
                        <a:rPr lang="en-US" dirty="0" smtClean="0">
                          <a:solidFill>
                            <a:schemeClr val="bg2"/>
                          </a:solidFill>
                        </a:rPr>
                        <a:t>S</a:t>
                      </a:r>
                      <a:endParaRPr lang="en-US" dirty="0">
                        <a:solidFill>
                          <a:schemeClr val="bg2"/>
                        </a:solidFill>
                      </a:endParaRPr>
                    </a:p>
                  </a:txBody>
                  <a:tcPr/>
                </a:tc>
                <a:tc>
                  <a:txBody>
                    <a:bodyPr/>
                    <a:lstStyle/>
                    <a:p>
                      <a:pPr algn="ctr"/>
                      <a:r>
                        <a:rPr lang="en-US" dirty="0" smtClean="0">
                          <a:solidFill>
                            <a:schemeClr val="bg2"/>
                          </a:solidFill>
                        </a:rPr>
                        <a:t>9</a:t>
                      </a:r>
                      <a:endParaRPr lang="en-US" dirty="0">
                        <a:solidFill>
                          <a:schemeClr val="bg2"/>
                        </a:solidFill>
                      </a:endParaRPr>
                    </a:p>
                  </a:txBody>
                  <a:tcPr/>
                </a:tc>
              </a:tr>
              <a:tr h="262759">
                <a:tc>
                  <a:txBody>
                    <a:bodyPr/>
                    <a:lstStyle/>
                    <a:p>
                      <a:pPr algn="ctr"/>
                      <a:r>
                        <a:rPr lang="en-US" dirty="0" smtClean="0">
                          <a:solidFill>
                            <a:schemeClr val="bg2"/>
                          </a:solidFill>
                        </a:rPr>
                        <a:t>E</a:t>
                      </a:r>
                      <a:endParaRPr lang="en-US" dirty="0">
                        <a:solidFill>
                          <a:schemeClr val="bg2"/>
                        </a:solidFill>
                      </a:endParaRPr>
                    </a:p>
                  </a:txBody>
                  <a:tcPr/>
                </a:tc>
                <a:tc>
                  <a:txBody>
                    <a:bodyPr/>
                    <a:lstStyle/>
                    <a:p>
                      <a:pPr algn="ctr"/>
                      <a:endParaRPr lang="en-US" dirty="0">
                        <a:solidFill>
                          <a:schemeClr val="bg2"/>
                        </a:solidFill>
                      </a:endParaRPr>
                    </a:p>
                  </a:txBody>
                  <a:tcPr/>
                </a:tc>
              </a:tr>
              <a:tr h="252249">
                <a:tc>
                  <a:txBody>
                    <a:bodyPr/>
                    <a:lstStyle/>
                    <a:p>
                      <a:pPr algn="ctr"/>
                      <a:r>
                        <a:rPr lang="en-US" dirty="0" smtClean="0">
                          <a:solidFill>
                            <a:schemeClr val="bg2"/>
                          </a:solidFill>
                        </a:rPr>
                        <a:t>N</a:t>
                      </a:r>
                      <a:endParaRPr lang="en-US" dirty="0">
                        <a:solidFill>
                          <a:schemeClr val="bg2"/>
                        </a:solidFill>
                      </a:endParaRPr>
                    </a:p>
                  </a:txBody>
                  <a:tcPr/>
                </a:tc>
                <a:tc>
                  <a:txBody>
                    <a:bodyPr/>
                    <a:lstStyle/>
                    <a:p>
                      <a:pPr algn="ctr"/>
                      <a:endParaRPr lang="en-US">
                        <a:solidFill>
                          <a:schemeClr val="bg2"/>
                        </a:solidFill>
                      </a:endParaRPr>
                    </a:p>
                  </a:txBody>
                  <a:tcPr/>
                </a:tc>
              </a:tr>
              <a:tr h="252249">
                <a:tc>
                  <a:txBody>
                    <a:bodyPr/>
                    <a:lstStyle/>
                    <a:p>
                      <a:pPr algn="ctr"/>
                      <a:r>
                        <a:rPr lang="en-US" dirty="0" smtClean="0">
                          <a:solidFill>
                            <a:schemeClr val="bg2"/>
                          </a:solidFill>
                        </a:rPr>
                        <a:t>D</a:t>
                      </a:r>
                      <a:endParaRPr lang="en-US" dirty="0">
                        <a:solidFill>
                          <a:schemeClr val="bg2"/>
                        </a:solidFill>
                      </a:endParaRPr>
                    </a:p>
                  </a:txBody>
                  <a:tcPr/>
                </a:tc>
                <a:tc>
                  <a:txBody>
                    <a:bodyPr/>
                    <a:lstStyle/>
                    <a:p>
                      <a:pPr algn="ctr"/>
                      <a:endParaRPr lang="en-US" dirty="0">
                        <a:solidFill>
                          <a:schemeClr val="bg2"/>
                        </a:solidFill>
                      </a:endParaRPr>
                    </a:p>
                  </a:txBody>
                  <a:tcPr/>
                </a:tc>
              </a:tr>
              <a:tr h="283780">
                <a:tc>
                  <a:txBody>
                    <a:bodyPr/>
                    <a:lstStyle/>
                    <a:p>
                      <a:pPr algn="ctr"/>
                      <a:r>
                        <a:rPr lang="en-US" dirty="0" smtClean="0">
                          <a:solidFill>
                            <a:schemeClr val="bg2"/>
                          </a:solidFill>
                        </a:rPr>
                        <a:t>M</a:t>
                      </a:r>
                      <a:endParaRPr lang="en-US" dirty="0">
                        <a:solidFill>
                          <a:schemeClr val="bg2"/>
                        </a:solidFill>
                      </a:endParaRPr>
                    </a:p>
                  </a:txBody>
                  <a:tcPr/>
                </a:tc>
                <a:tc>
                  <a:txBody>
                    <a:bodyPr/>
                    <a:lstStyle/>
                    <a:p>
                      <a:pPr algn="ctr"/>
                      <a:r>
                        <a:rPr lang="en-US" dirty="0" smtClean="0">
                          <a:solidFill>
                            <a:schemeClr val="bg2"/>
                          </a:solidFill>
                        </a:rPr>
                        <a:t>1</a:t>
                      </a:r>
                      <a:endParaRPr lang="en-US" dirty="0">
                        <a:solidFill>
                          <a:schemeClr val="bg2"/>
                        </a:solidFill>
                      </a:endParaRPr>
                    </a:p>
                  </a:txBody>
                  <a:tcPr/>
                </a:tc>
              </a:tr>
              <a:tr h="241738">
                <a:tc>
                  <a:txBody>
                    <a:bodyPr/>
                    <a:lstStyle/>
                    <a:p>
                      <a:pPr algn="ctr"/>
                      <a:r>
                        <a:rPr lang="en-US" dirty="0" smtClean="0">
                          <a:solidFill>
                            <a:schemeClr val="bg2"/>
                          </a:solidFill>
                        </a:rPr>
                        <a:t>O</a:t>
                      </a:r>
                      <a:endParaRPr lang="en-US" dirty="0">
                        <a:solidFill>
                          <a:schemeClr val="bg2"/>
                        </a:solidFill>
                      </a:endParaRPr>
                    </a:p>
                  </a:txBody>
                  <a:tcPr/>
                </a:tc>
                <a:tc>
                  <a:txBody>
                    <a:bodyPr/>
                    <a:lstStyle/>
                    <a:p>
                      <a:pPr algn="ctr"/>
                      <a:r>
                        <a:rPr lang="en-US" b="1" dirty="0" smtClean="0">
                          <a:solidFill>
                            <a:schemeClr val="bg2"/>
                          </a:solidFill>
                        </a:rPr>
                        <a:t>0</a:t>
                      </a:r>
                      <a:endParaRPr lang="en-US" b="1" dirty="0">
                        <a:solidFill>
                          <a:schemeClr val="bg2"/>
                        </a:solidFill>
                      </a:endParaRPr>
                    </a:p>
                  </a:txBody>
                  <a:tcPr/>
                </a:tc>
              </a:tr>
              <a:tr h="370840">
                <a:tc>
                  <a:txBody>
                    <a:bodyPr/>
                    <a:lstStyle/>
                    <a:p>
                      <a:pPr algn="ctr"/>
                      <a:r>
                        <a:rPr lang="en-US" dirty="0" smtClean="0">
                          <a:solidFill>
                            <a:schemeClr val="bg2"/>
                          </a:solidFill>
                        </a:rPr>
                        <a:t>R</a:t>
                      </a:r>
                      <a:endParaRPr lang="en-US" dirty="0">
                        <a:solidFill>
                          <a:schemeClr val="bg2"/>
                        </a:solidFill>
                      </a:endParaRPr>
                    </a:p>
                  </a:txBody>
                  <a:tcPr/>
                </a:tc>
                <a:tc>
                  <a:txBody>
                    <a:bodyPr/>
                    <a:lstStyle/>
                    <a:p>
                      <a:pPr algn="ctr"/>
                      <a:r>
                        <a:rPr lang="en-US" b="1" dirty="0" smtClean="0">
                          <a:solidFill>
                            <a:schemeClr val="bg2"/>
                          </a:solidFill>
                        </a:rPr>
                        <a:t>8</a:t>
                      </a:r>
                      <a:endParaRPr lang="en-US" b="1" dirty="0">
                        <a:solidFill>
                          <a:schemeClr val="bg2"/>
                        </a:solidFill>
                      </a:endParaRPr>
                    </a:p>
                  </a:txBody>
                  <a:tcPr/>
                </a:tc>
              </a:tr>
              <a:tr h="370840">
                <a:tc>
                  <a:txBody>
                    <a:bodyPr/>
                    <a:lstStyle/>
                    <a:p>
                      <a:pPr algn="ctr"/>
                      <a:r>
                        <a:rPr lang="en-US" dirty="0" smtClean="0">
                          <a:solidFill>
                            <a:schemeClr val="bg2"/>
                          </a:solidFill>
                        </a:rPr>
                        <a:t>Y</a:t>
                      </a:r>
                      <a:endParaRPr lang="en-US" dirty="0">
                        <a:solidFill>
                          <a:schemeClr val="bg2"/>
                        </a:solidFill>
                      </a:endParaRPr>
                    </a:p>
                  </a:txBody>
                  <a:tcPr/>
                </a:tc>
                <a:tc>
                  <a:txBody>
                    <a:bodyPr/>
                    <a:lstStyle/>
                    <a:p>
                      <a:pPr algn="ctr"/>
                      <a:endParaRPr lang="en-US" dirty="0">
                        <a:solidFill>
                          <a:schemeClr val="bg2"/>
                        </a:solidFill>
                      </a:endParaRPr>
                    </a:p>
                  </a:txBody>
                  <a:tcPr/>
                </a:tc>
              </a:tr>
            </a:tbl>
          </a:graphicData>
        </a:graphic>
      </p:graphicFrame>
      <p:pic>
        <p:nvPicPr>
          <p:cNvPr id="1031" name="Picture 7"/>
          <p:cNvPicPr>
            <a:picLocks noChangeAspect="1" noChangeArrowheads="1"/>
          </p:cNvPicPr>
          <p:nvPr/>
        </p:nvPicPr>
        <p:blipFill>
          <a:blip r:embed="rId10"/>
          <a:srcRect/>
          <a:stretch>
            <a:fillRect/>
          </a:stretch>
        </p:blipFill>
        <p:spPr bwMode="auto">
          <a:xfrm>
            <a:off x="3455276" y="1107364"/>
            <a:ext cx="2590800" cy="2676525"/>
          </a:xfrm>
          <a:prstGeom prst="rect">
            <a:avLst/>
          </a:prstGeom>
          <a:noFill/>
          <a:ln w="9525">
            <a:noFill/>
            <a:miter lim="800000"/>
            <a:headEnd/>
            <a:tailEnd/>
          </a:ln>
          <a:effectLst/>
        </p:spPr>
      </p:pic>
      <p:sp>
        <p:nvSpPr>
          <p:cNvPr id="28" name="Text Placeholder 2"/>
          <p:cNvSpPr txBox="1">
            <a:spLocks/>
          </p:cNvSpPr>
          <p:nvPr/>
        </p:nvSpPr>
        <p:spPr>
          <a:xfrm>
            <a:off x="373122" y="3820529"/>
            <a:ext cx="8355724" cy="980822"/>
          </a:xfrm>
          <a:prstGeom prst="rect">
            <a:avLst/>
          </a:prstGeom>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t" anchorCtr="0">
            <a:noAutofit/>
          </a:bodyPr>
          <a:lstStyle/>
          <a:p>
            <a:pPr marL="457200" marR="0" lvl="0" indent="-311150" algn="l" defTabSz="914400" rtl="0" eaLnBrk="1" fontAlgn="auto" latinLnBrk="0" hangingPunct="1">
              <a:lnSpc>
                <a:spcPct val="115000"/>
              </a:lnSpc>
              <a:spcBef>
                <a:spcPts val="0"/>
              </a:spcBef>
              <a:spcAft>
                <a:spcPts val="0"/>
              </a:spcAft>
              <a:buClr>
                <a:schemeClr val="dk2"/>
              </a:buClr>
              <a:buSzPts val="1300"/>
              <a:buFont typeface="Calibri"/>
              <a:buChar char="●"/>
              <a:tabLst/>
              <a:defRPr/>
            </a:pPr>
            <a:r>
              <a:rPr kumimoji="0" lang="en-IN" sz="1300" b="0" i="0" u="none" strike="noStrike" kern="0" cap="none" spc="0" normalizeH="0" baseline="0" noProof="0" dirty="0" smtClean="0">
                <a:ln>
                  <a:noFill/>
                </a:ln>
                <a:solidFill>
                  <a:schemeClr val="dk2"/>
                </a:solidFill>
                <a:effectLst/>
                <a:uLnTx/>
                <a:uFillTx/>
                <a:latin typeface="Calibri"/>
                <a:ea typeface="Calibri"/>
                <a:cs typeface="Calibri"/>
                <a:sym typeface="Calibri"/>
              </a:rPr>
              <a:t>Now, D + E =</a:t>
            </a:r>
            <a:r>
              <a:rPr kumimoji="0" lang="en-IN" sz="1300" b="0" i="0" u="none" strike="noStrike" kern="0" cap="none" spc="0" normalizeH="0" noProof="0" dirty="0" smtClean="0">
                <a:ln>
                  <a:noFill/>
                </a:ln>
                <a:solidFill>
                  <a:schemeClr val="dk2"/>
                </a:solidFill>
                <a:effectLst/>
                <a:uLnTx/>
                <a:uFillTx/>
                <a:latin typeface="Calibri"/>
                <a:ea typeface="Calibri"/>
                <a:cs typeface="Calibri"/>
                <a:sym typeface="Calibri"/>
              </a:rPr>
              <a:t> Y, has to be such that it generates a carry.</a:t>
            </a:r>
          </a:p>
          <a:p>
            <a:pPr marL="457200" lvl="0" indent="-311150">
              <a:lnSpc>
                <a:spcPct val="115000"/>
              </a:lnSpc>
              <a:buClr>
                <a:schemeClr val="dk2"/>
              </a:buClr>
              <a:buSzPts val="1300"/>
              <a:buFont typeface="Calibri"/>
              <a:buChar char="●"/>
            </a:pPr>
            <a:r>
              <a:rPr lang="en-IN" sz="1300" dirty="0" smtClean="0">
                <a:solidFill>
                  <a:schemeClr val="dk2"/>
                </a:solidFill>
                <a:latin typeface="Calibri"/>
                <a:ea typeface="Calibri"/>
                <a:cs typeface="Calibri"/>
                <a:sym typeface="Calibri"/>
              </a:rPr>
              <a:t>D + E has to add up to more than 11 as Y can't be 0 or 1 </a:t>
            </a:r>
          </a:p>
          <a:p>
            <a:pPr marL="457200" lvl="0" indent="-311150">
              <a:lnSpc>
                <a:spcPct val="115000"/>
              </a:lnSpc>
              <a:buClr>
                <a:schemeClr val="dk2"/>
              </a:buClr>
              <a:buSzPts val="1300"/>
              <a:buFont typeface="Calibri"/>
              <a:buChar char="●"/>
            </a:pPr>
            <a:r>
              <a:rPr kumimoji="0" lang="en-IN" sz="1300" b="0" i="0" u="none" strike="noStrike" kern="0" cap="none" spc="0" normalizeH="0" baseline="0" noProof="0" dirty="0" smtClean="0">
                <a:ln>
                  <a:noFill/>
                </a:ln>
                <a:solidFill>
                  <a:schemeClr val="dk2"/>
                </a:solidFill>
                <a:effectLst/>
                <a:uLnTx/>
                <a:uFillTx/>
                <a:latin typeface="Calibri"/>
                <a:ea typeface="Calibri"/>
                <a:cs typeface="Calibri"/>
                <a:sym typeface="Calibri"/>
              </a:rPr>
              <a:t>Possibilities</a:t>
            </a:r>
            <a:r>
              <a:rPr kumimoji="0" lang="en-IN" sz="1300" b="0" i="0" u="none" strike="noStrike" kern="0" cap="none" spc="0" normalizeH="0" noProof="0" dirty="0" smtClean="0">
                <a:ln>
                  <a:noFill/>
                </a:ln>
                <a:solidFill>
                  <a:schemeClr val="dk2"/>
                </a:solidFill>
                <a:effectLst/>
                <a:uLnTx/>
                <a:uFillTx/>
                <a:latin typeface="Calibri"/>
                <a:ea typeface="Calibri"/>
                <a:cs typeface="Calibri"/>
                <a:sym typeface="Calibri"/>
              </a:rPr>
              <a:t> are 7 + 6 or 7 + 5 and so on</a:t>
            </a:r>
            <a:endParaRPr kumimoji="0" lang="en-IN" sz="1300" b="0" i="0" u="none" strike="noStrike" kern="0" cap="none" spc="0" normalizeH="0" baseline="0" noProof="0" dirty="0">
              <a:ln>
                <a:noFill/>
              </a:ln>
              <a:solidFill>
                <a:schemeClr val="dk2"/>
              </a:solidFill>
              <a:effectLst/>
              <a:uLnTx/>
              <a:uFillTx/>
              <a:latin typeface="Calibri"/>
              <a:ea typeface="Calibri"/>
              <a:cs typeface="Calibri"/>
              <a:sym typeface="Calibri"/>
            </a:endParaRPr>
          </a:p>
        </p:txBody>
      </p:sp>
      <p:pic>
        <p:nvPicPr>
          <p:cNvPr id="1032" name="Picture 8"/>
          <p:cNvPicPr>
            <a:picLocks noChangeAspect="1" noChangeArrowheads="1"/>
          </p:cNvPicPr>
          <p:nvPr/>
        </p:nvPicPr>
        <p:blipFill>
          <a:blip r:embed="rId11"/>
          <a:srcRect/>
          <a:stretch>
            <a:fillRect/>
          </a:stretch>
        </p:blipFill>
        <p:spPr bwMode="auto">
          <a:xfrm>
            <a:off x="3317656" y="1394428"/>
            <a:ext cx="2571750" cy="2333625"/>
          </a:xfrm>
          <a:prstGeom prst="rect">
            <a:avLst/>
          </a:prstGeom>
          <a:noFill/>
          <a:ln w="9525">
            <a:noFill/>
            <a:miter lim="800000"/>
            <a:headEnd/>
            <a:tailEnd/>
          </a:ln>
          <a:effectLst/>
        </p:spPr>
      </p:pic>
      <p:graphicFrame>
        <p:nvGraphicFramePr>
          <p:cNvPr id="30" name="Table 29"/>
          <p:cNvGraphicFramePr>
            <a:graphicFrameLocks noGrp="1"/>
          </p:cNvGraphicFramePr>
          <p:nvPr/>
        </p:nvGraphicFramePr>
        <p:xfrm>
          <a:off x="6836979" y="844554"/>
          <a:ext cx="1671145" cy="2892577"/>
        </p:xfrm>
        <a:graphic>
          <a:graphicData uri="http://schemas.openxmlformats.org/drawingml/2006/table">
            <a:tbl>
              <a:tblPr firstRow="1" bandRow="1">
                <a:tableStyleId>{E8B1032C-EA38-4F05-BA0D-38AFFFC7BED3}</a:tableStyleId>
              </a:tblPr>
              <a:tblGrid>
                <a:gridCol w="1040524"/>
                <a:gridCol w="630621"/>
              </a:tblGrid>
              <a:tr h="322097">
                <a:tc>
                  <a:txBody>
                    <a:bodyPr/>
                    <a:lstStyle/>
                    <a:p>
                      <a:pPr algn="ctr"/>
                      <a:r>
                        <a:rPr lang="en-US" dirty="0" smtClean="0">
                          <a:solidFill>
                            <a:schemeClr val="bg2"/>
                          </a:solidFill>
                        </a:rPr>
                        <a:t>Character</a:t>
                      </a:r>
                      <a:endParaRPr lang="en-US" dirty="0">
                        <a:solidFill>
                          <a:schemeClr val="bg2"/>
                        </a:solidFill>
                      </a:endParaRPr>
                    </a:p>
                  </a:txBody>
                  <a:tcPr/>
                </a:tc>
                <a:tc>
                  <a:txBody>
                    <a:bodyPr/>
                    <a:lstStyle/>
                    <a:p>
                      <a:pPr algn="ctr"/>
                      <a:r>
                        <a:rPr lang="en-US" dirty="0" smtClean="0">
                          <a:solidFill>
                            <a:schemeClr val="bg2"/>
                          </a:solidFill>
                        </a:rPr>
                        <a:t>Code</a:t>
                      </a:r>
                      <a:endParaRPr lang="en-US" dirty="0">
                        <a:solidFill>
                          <a:schemeClr val="bg2"/>
                        </a:solidFill>
                      </a:endParaRPr>
                    </a:p>
                  </a:txBody>
                  <a:tcPr/>
                </a:tc>
              </a:tr>
              <a:tr h="231228">
                <a:tc>
                  <a:txBody>
                    <a:bodyPr/>
                    <a:lstStyle/>
                    <a:p>
                      <a:pPr algn="ctr"/>
                      <a:r>
                        <a:rPr lang="en-US" dirty="0" smtClean="0">
                          <a:solidFill>
                            <a:schemeClr val="bg2"/>
                          </a:solidFill>
                        </a:rPr>
                        <a:t>S</a:t>
                      </a:r>
                      <a:endParaRPr lang="en-US" dirty="0">
                        <a:solidFill>
                          <a:schemeClr val="bg2"/>
                        </a:solidFill>
                      </a:endParaRPr>
                    </a:p>
                  </a:txBody>
                  <a:tcPr/>
                </a:tc>
                <a:tc>
                  <a:txBody>
                    <a:bodyPr/>
                    <a:lstStyle/>
                    <a:p>
                      <a:pPr algn="ctr"/>
                      <a:r>
                        <a:rPr lang="en-US" dirty="0" smtClean="0">
                          <a:solidFill>
                            <a:schemeClr val="bg2"/>
                          </a:solidFill>
                        </a:rPr>
                        <a:t>9</a:t>
                      </a:r>
                      <a:endParaRPr lang="en-US" dirty="0">
                        <a:solidFill>
                          <a:schemeClr val="bg2"/>
                        </a:solidFill>
                      </a:endParaRPr>
                    </a:p>
                  </a:txBody>
                  <a:tcPr/>
                </a:tc>
              </a:tr>
              <a:tr h="262759">
                <a:tc>
                  <a:txBody>
                    <a:bodyPr/>
                    <a:lstStyle/>
                    <a:p>
                      <a:pPr algn="ctr"/>
                      <a:r>
                        <a:rPr lang="en-US" dirty="0" smtClean="0">
                          <a:solidFill>
                            <a:schemeClr val="bg2"/>
                          </a:solidFill>
                        </a:rPr>
                        <a:t>E</a:t>
                      </a:r>
                      <a:endParaRPr lang="en-US" dirty="0">
                        <a:solidFill>
                          <a:schemeClr val="bg2"/>
                        </a:solidFill>
                      </a:endParaRPr>
                    </a:p>
                  </a:txBody>
                  <a:tcPr/>
                </a:tc>
                <a:tc>
                  <a:txBody>
                    <a:bodyPr/>
                    <a:lstStyle/>
                    <a:p>
                      <a:pPr algn="ctr"/>
                      <a:r>
                        <a:rPr lang="en-US" b="1" dirty="0" smtClean="0">
                          <a:solidFill>
                            <a:schemeClr val="bg2"/>
                          </a:solidFill>
                        </a:rPr>
                        <a:t>5</a:t>
                      </a:r>
                      <a:endParaRPr lang="en-US" b="1" dirty="0">
                        <a:solidFill>
                          <a:schemeClr val="bg2"/>
                        </a:solidFill>
                      </a:endParaRPr>
                    </a:p>
                  </a:txBody>
                  <a:tcPr/>
                </a:tc>
              </a:tr>
              <a:tr h="252249">
                <a:tc>
                  <a:txBody>
                    <a:bodyPr/>
                    <a:lstStyle/>
                    <a:p>
                      <a:pPr algn="ctr"/>
                      <a:r>
                        <a:rPr lang="en-US" dirty="0" smtClean="0">
                          <a:solidFill>
                            <a:schemeClr val="bg2"/>
                          </a:solidFill>
                        </a:rPr>
                        <a:t>N</a:t>
                      </a:r>
                      <a:endParaRPr lang="en-US" dirty="0">
                        <a:solidFill>
                          <a:schemeClr val="bg2"/>
                        </a:solidFill>
                      </a:endParaRPr>
                    </a:p>
                  </a:txBody>
                  <a:tcPr/>
                </a:tc>
                <a:tc>
                  <a:txBody>
                    <a:bodyPr/>
                    <a:lstStyle/>
                    <a:p>
                      <a:pPr algn="ctr"/>
                      <a:endParaRPr lang="en-US">
                        <a:solidFill>
                          <a:schemeClr val="bg2"/>
                        </a:solidFill>
                      </a:endParaRPr>
                    </a:p>
                  </a:txBody>
                  <a:tcPr/>
                </a:tc>
              </a:tr>
              <a:tr h="252249">
                <a:tc>
                  <a:txBody>
                    <a:bodyPr/>
                    <a:lstStyle/>
                    <a:p>
                      <a:pPr algn="ctr"/>
                      <a:r>
                        <a:rPr lang="en-US" dirty="0" smtClean="0">
                          <a:solidFill>
                            <a:schemeClr val="bg2"/>
                          </a:solidFill>
                        </a:rPr>
                        <a:t>D</a:t>
                      </a:r>
                      <a:endParaRPr lang="en-US" dirty="0">
                        <a:solidFill>
                          <a:schemeClr val="bg2"/>
                        </a:solidFill>
                      </a:endParaRPr>
                    </a:p>
                  </a:txBody>
                  <a:tcPr/>
                </a:tc>
                <a:tc>
                  <a:txBody>
                    <a:bodyPr/>
                    <a:lstStyle/>
                    <a:p>
                      <a:pPr algn="ctr"/>
                      <a:r>
                        <a:rPr lang="en-US" b="1" dirty="0" smtClean="0">
                          <a:solidFill>
                            <a:schemeClr val="bg2"/>
                          </a:solidFill>
                        </a:rPr>
                        <a:t>7</a:t>
                      </a:r>
                      <a:endParaRPr lang="en-US" b="1" dirty="0">
                        <a:solidFill>
                          <a:schemeClr val="bg2"/>
                        </a:solidFill>
                      </a:endParaRPr>
                    </a:p>
                  </a:txBody>
                  <a:tcPr/>
                </a:tc>
              </a:tr>
              <a:tr h="283780">
                <a:tc>
                  <a:txBody>
                    <a:bodyPr/>
                    <a:lstStyle/>
                    <a:p>
                      <a:pPr algn="ctr"/>
                      <a:r>
                        <a:rPr lang="en-US" dirty="0" smtClean="0">
                          <a:solidFill>
                            <a:schemeClr val="bg2"/>
                          </a:solidFill>
                        </a:rPr>
                        <a:t>M</a:t>
                      </a:r>
                      <a:endParaRPr lang="en-US" dirty="0">
                        <a:solidFill>
                          <a:schemeClr val="bg2"/>
                        </a:solidFill>
                      </a:endParaRPr>
                    </a:p>
                  </a:txBody>
                  <a:tcPr/>
                </a:tc>
                <a:tc>
                  <a:txBody>
                    <a:bodyPr/>
                    <a:lstStyle/>
                    <a:p>
                      <a:pPr algn="ctr"/>
                      <a:r>
                        <a:rPr lang="en-US" dirty="0" smtClean="0">
                          <a:solidFill>
                            <a:schemeClr val="bg2"/>
                          </a:solidFill>
                        </a:rPr>
                        <a:t>1</a:t>
                      </a:r>
                      <a:endParaRPr lang="en-US" dirty="0">
                        <a:solidFill>
                          <a:schemeClr val="bg2"/>
                        </a:solidFill>
                      </a:endParaRPr>
                    </a:p>
                  </a:txBody>
                  <a:tcPr/>
                </a:tc>
              </a:tr>
              <a:tr h="241738">
                <a:tc>
                  <a:txBody>
                    <a:bodyPr/>
                    <a:lstStyle/>
                    <a:p>
                      <a:pPr algn="ctr"/>
                      <a:r>
                        <a:rPr lang="en-US" dirty="0" smtClean="0">
                          <a:solidFill>
                            <a:schemeClr val="bg2"/>
                          </a:solidFill>
                        </a:rPr>
                        <a:t>O</a:t>
                      </a:r>
                      <a:endParaRPr lang="en-US" dirty="0">
                        <a:solidFill>
                          <a:schemeClr val="bg2"/>
                        </a:solidFill>
                      </a:endParaRPr>
                    </a:p>
                  </a:txBody>
                  <a:tcPr/>
                </a:tc>
                <a:tc>
                  <a:txBody>
                    <a:bodyPr/>
                    <a:lstStyle/>
                    <a:p>
                      <a:pPr algn="ctr"/>
                      <a:r>
                        <a:rPr lang="en-US" b="1" dirty="0" smtClean="0">
                          <a:solidFill>
                            <a:schemeClr val="bg2"/>
                          </a:solidFill>
                        </a:rPr>
                        <a:t>0</a:t>
                      </a:r>
                      <a:endParaRPr lang="en-US" b="1" dirty="0">
                        <a:solidFill>
                          <a:schemeClr val="bg2"/>
                        </a:solidFill>
                      </a:endParaRPr>
                    </a:p>
                  </a:txBody>
                  <a:tcPr/>
                </a:tc>
              </a:tr>
              <a:tr h="370840">
                <a:tc>
                  <a:txBody>
                    <a:bodyPr/>
                    <a:lstStyle/>
                    <a:p>
                      <a:pPr algn="ctr"/>
                      <a:r>
                        <a:rPr lang="en-US" dirty="0" smtClean="0">
                          <a:solidFill>
                            <a:schemeClr val="bg2"/>
                          </a:solidFill>
                        </a:rPr>
                        <a:t>R</a:t>
                      </a:r>
                      <a:endParaRPr lang="en-US" dirty="0">
                        <a:solidFill>
                          <a:schemeClr val="bg2"/>
                        </a:solidFill>
                      </a:endParaRPr>
                    </a:p>
                  </a:txBody>
                  <a:tcPr/>
                </a:tc>
                <a:tc>
                  <a:txBody>
                    <a:bodyPr/>
                    <a:lstStyle/>
                    <a:p>
                      <a:pPr algn="ctr"/>
                      <a:r>
                        <a:rPr lang="en-US" b="1" dirty="0" smtClean="0">
                          <a:solidFill>
                            <a:schemeClr val="bg2"/>
                          </a:solidFill>
                        </a:rPr>
                        <a:t>8</a:t>
                      </a:r>
                      <a:endParaRPr lang="en-US" b="1" dirty="0">
                        <a:solidFill>
                          <a:schemeClr val="bg2"/>
                        </a:solidFill>
                      </a:endParaRPr>
                    </a:p>
                  </a:txBody>
                  <a:tcPr/>
                </a:tc>
              </a:tr>
              <a:tr h="370840">
                <a:tc>
                  <a:txBody>
                    <a:bodyPr/>
                    <a:lstStyle/>
                    <a:p>
                      <a:pPr algn="ctr"/>
                      <a:r>
                        <a:rPr lang="en-US" dirty="0" smtClean="0">
                          <a:solidFill>
                            <a:schemeClr val="bg2"/>
                          </a:solidFill>
                        </a:rPr>
                        <a:t>Y</a:t>
                      </a:r>
                      <a:endParaRPr lang="en-US" dirty="0">
                        <a:solidFill>
                          <a:schemeClr val="bg2"/>
                        </a:solidFill>
                      </a:endParaRPr>
                    </a:p>
                  </a:txBody>
                  <a:tcPr/>
                </a:tc>
                <a:tc>
                  <a:txBody>
                    <a:bodyPr/>
                    <a:lstStyle/>
                    <a:p>
                      <a:pPr algn="ctr"/>
                      <a:r>
                        <a:rPr lang="en-US" b="1" dirty="0" smtClean="0">
                          <a:solidFill>
                            <a:schemeClr val="bg2"/>
                          </a:solidFill>
                        </a:rPr>
                        <a:t>2</a:t>
                      </a:r>
                      <a:endParaRPr lang="en-US" b="1" dirty="0">
                        <a:solidFill>
                          <a:schemeClr val="bg2"/>
                        </a:solidFill>
                      </a:endParaRPr>
                    </a:p>
                  </a:txBody>
                  <a:tcPr/>
                </a:tc>
              </a:tr>
            </a:tbl>
          </a:graphicData>
        </a:graphic>
      </p:graphicFrame>
      <p:pic>
        <p:nvPicPr>
          <p:cNvPr id="1033" name="Picture 9"/>
          <p:cNvPicPr>
            <a:picLocks noChangeAspect="1" noChangeArrowheads="1"/>
          </p:cNvPicPr>
          <p:nvPr/>
        </p:nvPicPr>
        <p:blipFill>
          <a:blip r:embed="rId12"/>
          <a:srcRect/>
          <a:stretch>
            <a:fillRect/>
          </a:stretch>
        </p:blipFill>
        <p:spPr bwMode="auto">
          <a:xfrm>
            <a:off x="3392050" y="1428750"/>
            <a:ext cx="2486025" cy="2286000"/>
          </a:xfrm>
          <a:prstGeom prst="rect">
            <a:avLst/>
          </a:prstGeom>
          <a:noFill/>
          <a:ln w="9525">
            <a:noFill/>
            <a:miter lim="800000"/>
            <a:headEnd/>
            <a:tailEnd/>
          </a:ln>
          <a:effectLst/>
        </p:spPr>
      </p:pic>
      <p:sp>
        <p:nvSpPr>
          <p:cNvPr id="32" name="Text Placeholder 2"/>
          <p:cNvSpPr txBox="1">
            <a:spLocks/>
          </p:cNvSpPr>
          <p:nvPr/>
        </p:nvSpPr>
        <p:spPr>
          <a:xfrm>
            <a:off x="367872" y="3825789"/>
            <a:ext cx="8355724" cy="980822"/>
          </a:xfrm>
          <a:prstGeom prst="rect">
            <a:avLst/>
          </a:prstGeom>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t" anchorCtr="0">
            <a:noAutofit/>
          </a:bodyPr>
          <a:lstStyle/>
          <a:p>
            <a:pPr marL="457200" marR="0" lvl="0" indent="-311150" algn="l" defTabSz="914400" rtl="0" eaLnBrk="1" fontAlgn="auto" latinLnBrk="0" hangingPunct="1">
              <a:lnSpc>
                <a:spcPct val="115000"/>
              </a:lnSpc>
              <a:spcBef>
                <a:spcPts val="0"/>
              </a:spcBef>
              <a:spcAft>
                <a:spcPts val="0"/>
              </a:spcAft>
              <a:buClr>
                <a:schemeClr val="dk2"/>
              </a:buClr>
              <a:buSzPts val="1300"/>
              <a:buFont typeface="Calibri"/>
              <a:buChar char="●"/>
              <a:tabLst/>
              <a:defRPr/>
            </a:pPr>
            <a:r>
              <a:rPr kumimoji="0" lang="en-IN" sz="1300" b="0" i="0" u="none" strike="noStrike" kern="0" cap="none" spc="0" normalizeH="0" baseline="0" noProof="0" dirty="0" smtClean="0">
                <a:ln>
                  <a:noFill/>
                </a:ln>
                <a:solidFill>
                  <a:schemeClr val="dk2"/>
                </a:solidFill>
                <a:effectLst/>
                <a:uLnTx/>
                <a:uFillTx/>
                <a:latin typeface="Calibri"/>
                <a:ea typeface="Calibri"/>
                <a:cs typeface="Calibri"/>
                <a:sym typeface="Calibri"/>
              </a:rPr>
              <a:t>Hence, N</a:t>
            </a:r>
            <a:r>
              <a:rPr kumimoji="0" lang="en-IN" sz="1300" b="0" i="0" u="none" strike="noStrike" kern="0" cap="none" spc="0" normalizeH="0" noProof="0" dirty="0" smtClean="0">
                <a:ln>
                  <a:noFill/>
                </a:ln>
                <a:solidFill>
                  <a:schemeClr val="dk2"/>
                </a:solidFill>
                <a:effectLst/>
                <a:uLnTx/>
                <a:uFillTx/>
                <a:latin typeface="Calibri"/>
                <a:ea typeface="Calibri"/>
                <a:cs typeface="Calibri"/>
                <a:sym typeface="Calibri"/>
              </a:rPr>
              <a:t> = 6</a:t>
            </a:r>
            <a:endParaRPr kumimoji="0" lang="en-IN" sz="1300" b="0" i="0" u="none" strike="noStrike" kern="0" cap="none" spc="0" normalizeH="0" baseline="0" noProof="0" dirty="0">
              <a:ln>
                <a:noFill/>
              </a:ln>
              <a:solidFill>
                <a:schemeClr val="dk2"/>
              </a:solidFill>
              <a:effectLst/>
              <a:uLnTx/>
              <a:uFillTx/>
              <a:latin typeface="Calibri"/>
              <a:ea typeface="Calibri"/>
              <a:cs typeface="Calibri"/>
              <a:sym typeface="Calibri"/>
            </a:endParaRPr>
          </a:p>
        </p:txBody>
      </p:sp>
      <p:pic>
        <p:nvPicPr>
          <p:cNvPr id="1034" name="Picture 10"/>
          <p:cNvPicPr>
            <a:picLocks noChangeAspect="1" noChangeArrowheads="1"/>
          </p:cNvPicPr>
          <p:nvPr/>
        </p:nvPicPr>
        <p:blipFill>
          <a:blip r:embed="rId13"/>
          <a:srcRect/>
          <a:stretch>
            <a:fillRect/>
          </a:stretch>
        </p:blipFill>
        <p:spPr bwMode="auto">
          <a:xfrm>
            <a:off x="3476790" y="1423002"/>
            <a:ext cx="2295525" cy="2276475"/>
          </a:xfrm>
          <a:prstGeom prst="rect">
            <a:avLst/>
          </a:prstGeom>
          <a:noFill/>
          <a:ln w="9525">
            <a:noFill/>
            <a:miter lim="800000"/>
            <a:headEnd/>
            <a:tailEnd/>
          </a:ln>
          <a:effectLst/>
        </p:spPr>
      </p:pic>
      <p:graphicFrame>
        <p:nvGraphicFramePr>
          <p:cNvPr id="34" name="Table 33"/>
          <p:cNvGraphicFramePr>
            <a:graphicFrameLocks noGrp="1"/>
          </p:cNvGraphicFramePr>
          <p:nvPr/>
        </p:nvGraphicFramePr>
        <p:xfrm>
          <a:off x="6847490" y="849810"/>
          <a:ext cx="1671145" cy="2892577"/>
        </p:xfrm>
        <a:graphic>
          <a:graphicData uri="http://schemas.openxmlformats.org/drawingml/2006/table">
            <a:tbl>
              <a:tblPr firstRow="1" bandRow="1">
                <a:tableStyleId>{E8B1032C-EA38-4F05-BA0D-38AFFFC7BED3}</a:tableStyleId>
              </a:tblPr>
              <a:tblGrid>
                <a:gridCol w="1040524"/>
                <a:gridCol w="630621"/>
              </a:tblGrid>
              <a:tr h="322097">
                <a:tc>
                  <a:txBody>
                    <a:bodyPr/>
                    <a:lstStyle/>
                    <a:p>
                      <a:pPr algn="ctr"/>
                      <a:r>
                        <a:rPr lang="en-US" dirty="0" smtClean="0">
                          <a:solidFill>
                            <a:schemeClr val="bg2"/>
                          </a:solidFill>
                        </a:rPr>
                        <a:t>Character</a:t>
                      </a:r>
                      <a:endParaRPr lang="en-US" dirty="0">
                        <a:solidFill>
                          <a:schemeClr val="bg2"/>
                        </a:solidFill>
                      </a:endParaRPr>
                    </a:p>
                  </a:txBody>
                  <a:tcPr/>
                </a:tc>
                <a:tc>
                  <a:txBody>
                    <a:bodyPr/>
                    <a:lstStyle/>
                    <a:p>
                      <a:pPr algn="ctr"/>
                      <a:r>
                        <a:rPr lang="en-US" dirty="0" smtClean="0">
                          <a:solidFill>
                            <a:schemeClr val="bg2"/>
                          </a:solidFill>
                        </a:rPr>
                        <a:t>Code</a:t>
                      </a:r>
                      <a:endParaRPr lang="en-US" dirty="0">
                        <a:solidFill>
                          <a:schemeClr val="bg2"/>
                        </a:solidFill>
                      </a:endParaRPr>
                    </a:p>
                  </a:txBody>
                  <a:tcPr/>
                </a:tc>
              </a:tr>
              <a:tr h="231228">
                <a:tc>
                  <a:txBody>
                    <a:bodyPr/>
                    <a:lstStyle/>
                    <a:p>
                      <a:pPr algn="ctr"/>
                      <a:r>
                        <a:rPr lang="en-US" dirty="0" smtClean="0">
                          <a:solidFill>
                            <a:schemeClr val="bg2"/>
                          </a:solidFill>
                        </a:rPr>
                        <a:t>S</a:t>
                      </a:r>
                      <a:endParaRPr lang="en-US" dirty="0">
                        <a:solidFill>
                          <a:schemeClr val="bg2"/>
                        </a:solidFill>
                      </a:endParaRPr>
                    </a:p>
                  </a:txBody>
                  <a:tcPr/>
                </a:tc>
                <a:tc>
                  <a:txBody>
                    <a:bodyPr/>
                    <a:lstStyle/>
                    <a:p>
                      <a:pPr algn="ctr"/>
                      <a:r>
                        <a:rPr lang="en-US" dirty="0" smtClean="0">
                          <a:solidFill>
                            <a:schemeClr val="bg2"/>
                          </a:solidFill>
                        </a:rPr>
                        <a:t>9</a:t>
                      </a:r>
                      <a:endParaRPr lang="en-US" dirty="0">
                        <a:solidFill>
                          <a:schemeClr val="bg2"/>
                        </a:solidFill>
                      </a:endParaRPr>
                    </a:p>
                  </a:txBody>
                  <a:tcPr/>
                </a:tc>
              </a:tr>
              <a:tr h="262759">
                <a:tc>
                  <a:txBody>
                    <a:bodyPr/>
                    <a:lstStyle/>
                    <a:p>
                      <a:pPr algn="ctr"/>
                      <a:r>
                        <a:rPr lang="en-US" dirty="0" smtClean="0">
                          <a:solidFill>
                            <a:schemeClr val="bg2"/>
                          </a:solidFill>
                        </a:rPr>
                        <a:t>E</a:t>
                      </a:r>
                      <a:endParaRPr lang="en-US" dirty="0">
                        <a:solidFill>
                          <a:schemeClr val="bg2"/>
                        </a:solidFill>
                      </a:endParaRPr>
                    </a:p>
                  </a:txBody>
                  <a:tcPr/>
                </a:tc>
                <a:tc>
                  <a:txBody>
                    <a:bodyPr/>
                    <a:lstStyle/>
                    <a:p>
                      <a:pPr algn="ctr"/>
                      <a:r>
                        <a:rPr lang="en-US" b="1" dirty="0" smtClean="0">
                          <a:solidFill>
                            <a:schemeClr val="bg2"/>
                          </a:solidFill>
                        </a:rPr>
                        <a:t>5</a:t>
                      </a:r>
                      <a:endParaRPr lang="en-US" b="1" dirty="0">
                        <a:solidFill>
                          <a:schemeClr val="bg2"/>
                        </a:solidFill>
                      </a:endParaRPr>
                    </a:p>
                  </a:txBody>
                  <a:tcPr/>
                </a:tc>
              </a:tr>
              <a:tr h="252249">
                <a:tc>
                  <a:txBody>
                    <a:bodyPr/>
                    <a:lstStyle/>
                    <a:p>
                      <a:pPr algn="ctr"/>
                      <a:r>
                        <a:rPr lang="en-US" dirty="0" smtClean="0">
                          <a:solidFill>
                            <a:schemeClr val="bg2"/>
                          </a:solidFill>
                        </a:rPr>
                        <a:t>N</a:t>
                      </a:r>
                      <a:endParaRPr lang="en-US" dirty="0">
                        <a:solidFill>
                          <a:schemeClr val="bg2"/>
                        </a:solidFill>
                      </a:endParaRPr>
                    </a:p>
                  </a:txBody>
                  <a:tcPr/>
                </a:tc>
                <a:tc>
                  <a:txBody>
                    <a:bodyPr/>
                    <a:lstStyle/>
                    <a:p>
                      <a:pPr algn="ctr"/>
                      <a:r>
                        <a:rPr lang="en-US" b="1" dirty="0" smtClean="0">
                          <a:solidFill>
                            <a:schemeClr val="bg2"/>
                          </a:solidFill>
                        </a:rPr>
                        <a:t>6</a:t>
                      </a:r>
                      <a:endParaRPr lang="en-US" b="1" dirty="0">
                        <a:solidFill>
                          <a:schemeClr val="bg2"/>
                        </a:solidFill>
                      </a:endParaRPr>
                    </a:p>
                  </a:txBody>
                  <a:tcPr/>
                </a:tc>
              </a:tr>
              <a:tr h="252249">
                <a:tc>
                  <a:txBody>
                    <a:bodyPr/>
                    <a:lstStyle/>
                    <a:p>
                      <a:pPr algn="ctr"/>
                      <a:r>
                        <a:rPr lang="en-US" dirty="0" smtClean="0">
                          <a:solidFill>
                            <a:schemeClr val="bg2"/>
                          </a:solidFill>
                        </a:rPr>
                        <a:t>D</a:t>
                      </a:r>
                      <a:endParaRPr lang="en-US" dirty="0">
                        <a:solidFill>
                          <a:schemeClr val="bg2"/>
                        </a:solidFill>
                      </a:endParaRPr>
                    </a:p>
                  </a:txBody>
                  <a:tcPr/>
                </a:tc>
                <a:tc>
                  <a:txBody>
                    <a:bodyPr/>
                    <a:lstStyle/>
                    <a:p>
                      <a:pPr algn="ctr"/>
                      <a:r>
                        <a:rPr lang="en-US" b="1" dirty="0" smtClean="0">
                          <a:solidFill>
                            <a:schemeClr val="bg2"/>
                          </a:solidFill>
                        </a:rPr>
                        <a:t>7</a:t>
                      </a:r>
                      <a:endParaRPr lang="en-US" b="1" dirty="0">
                        <a:solidFill>
                          <a:schemeClr val="bg2"/>
                        </a:solidFill>
                      </a:endParaRPr>
                    </a:p>
                  </a:txBody>
                  <a:tcPr/>
                </a:tc>
              </a:tr>
              <a:tr h="283780">
                <a:tc>
                  <a:txBody>
                    <a:bodyPr/>
                    <a:lstStyle/>
                    <a:p>
                      <a:pPr algn="ctr"/>
                      <a:r>
                        <a:rPr lang="en-US" dirty="0" smtClean="0">
                          <a:solidFill>
                            <a:schemeClr val="bg2"/>
                          </a:solidFill>
                        </a:rPr>
                        <a:t>M</a:t>
                      </a:r>
                      <a:endParaRPr lang="en-US" dirty="0">
                        <a:solidFill>
                          <a:schemeClr val="bg2"/>
                        </a:solidFill>
                      </a:endParaRPr>
                    </a:p>
                  </a:txBody>
                  <a:tcPr/>
                </a:tc>
                <a:tc>
                  <a:txBody>
                    <a:bodyPr/>
                    <a:lstStyle/>
                    <a:p>
                      <a:pPr algn="ctr"/>
                      <a:r>
                        <a:rPr lang="en-US" dirty="0" smtClean="0">
                          <a:solidFill>
                            <a:schemeClr val="bg2"/>
                          </a:solidFill>
                        </a:rPr>
                        <a:t>1</a:t>
                      </a:r>
                      <a:endParaRPr lang="en-US" dirty="0">
                        <a:solidFill>
                          <a:schemeClr val="bg2"/>
                        </a:solidFill>
                      </a:endParaRPr>
                    </a:p>
                  </a:txBody>
                  <a:tcPr/>
                </a:tc>
              </a:tr>
              <a:tr h="241738">
                <a:tc>
                  <a:txBody>
                    <a:bodyPr/>
                    <a:lstStyle/>
                    <a:p>
                      <a:pPr algn="ctr"/>
                      <a:r>
                        <a:rPr lang="en-US" dirty="0" smtClean="0">
                          <a:solidFill>
                            <a:schemeClr val="bg2"/>
                          </a:solidFill>
                        </a:rPr>
                        <a:t>O</a:t>
                      </a:r>
                      <a:endParaRPr lang="en-US" dirty="0">
                        <a:solidFill>
                          <a:schemeClr val="bg2"/>
                        </a:solidFill>
                      </a:endParaRPr>
                    </a:p>
                  </a:txBody>
                  <a:tcPr/>
                </a:tc>
                <a:tc>
                  <a:txBody>
                    <a:bodyPr/>
                    <a:lstStyle/>
                    <a:p>
                      <a:pPr algn="ctr"/>
                      <a:r>
                        <a:rPr lang="en-US" b="1" dirty="0" smtClean="0">
                          <a:solidFill>
                            <a:schemeClr val="bg2"/>
                          </a:solidFill>
                        </a:rPr>
                        <a:t>0</a:t>
                      </a:r>
                      <a:endParaRPr lang="en-US" b="1" dirty="0">
                        <a:solidFill>
                          <a:schemeClr val="bg2"/>
                        </a:solidFill>
                      </a:endParaRPr>
                    </a:p>
                  </a:txBody>
                  <a:tcPr/>
                </a:tc>
              </a:tr>
              <a:tr h="370840">
                <a:tc>
                  <a:txBody>
                    <a:bodyPr/>
                    <a:lstStyle/>
                    <a:p>
                      <a:pPr algn="ctr"/>
                      <a:r>
                        <a:rPr lang="en-US" dirty="0" smtClean="0">
                          <a:solidFill>
                            <a:schemeClr val="bg2"/>
                          </a:solidFill>
                        </a:rPr>
                        <a:t>R</a:t>
                      </a:r>
                      <a:endParaRPr lang="en-US" dirty="0">
                        <a:solidFill>
                          <a:schemeClr val="bg2"/>
                        </a:solidFill>
                      </a:endParaRPr>
                    </a:p>
                  </a:txBody>
                  <a:tcPr/>
                </a:tc>
                <a:tc>
                  <a:txBody>
                    <a:bodyPr/>
                    <a:lstStyle/>
                    <a:p>
                      <a:pPr algn="ctr"/>
                      <a:r>
                        <a:rPr lang="en-US" b="1" dirty="0" smtClean="0">
                          <a:solidFill>
                            <a:schemeClr val="bg2"/>
                          </a:solidFill>
                        </a:rPr>
                        <a:t>8</a:t>
                      </a:r>
                      <a:endParaRPr lang="en-US" b="1" dirty="0">
                        <a:solidFill>
                          <a:schemeClr val="bg2"/>
                        </a:solidFill>
                      </a:endParaRPr>
                    </a:p>
                  </a:txBody>
                  <a:tcPr/>
                </a:tc>
              </a:tr>
              <a:tr h="370840">
                <a:tc>
                  <a:txBody>
                    <a:bodyPr/>
                    <a:lstStyle/>
                    <a:p>
                      <a:pPr algn="ctr"/>
                      <a:r>
                        <a:rPr lang="en-US" dirty="0" smtClean="0">
                          <a:solidFill>
                            <a:schemeClr val="bg2"/>
                          </a:solidFill>
                        </a:rPr>
                        <a:t>Y</a:t>
                      </a:r>
                      <a:endParaRPr lang="en-US" dirty="0">
                        <a:solidFill>
                          <a:schemeClr val="bg2"/>
                        </a:solidFill>
                      </a:endParaRPr>
                    </a:p>
                  </a:txBody>
                  <a:tcPr/>
                </a:tc>
                <a:tc>
                  <a:txBody>
                    <a:bodyPr/>
                    <a:lstStyle/>
                    <a:p>
                      <a:pPr algn="ctr"/>
                      <a:r>
                        <a:rPr lang="en-US" b="1" dirty="0" smtClean="0">
                          <a:solidFill>
                            <a:schemeClr val="bg2"/>
                          </a:solidFill>
                        </a:rPr>
                        <a:t>2</a:t>
                      </a:r>
                      <a:endParaRPr lang="en-US" b="1" dirty="0">
                        <a:solidFill>
                          <a:schemeClr val="bg2"/>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wipe(down)">
                                      <p:cBhvr>
                                        <p:cTn id="7" dur="500"/>
                                        <p:tgtEl>
                                          <p:spTgt spid="30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fade">
                                      <p:cBhvr>
                                        <p:cTn id="12" dur="2000"/>
                                        <p:tgtEl>
                                          <p:spTgt spid="3">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nodePh="1">
                                  <p:stCondLst>
                                    <p:cond delay="0"/>
                                  </p:stCondLst>
                                  <p:endCondLst>
                                    <p:cond evt="begin" delay="0">
                                      <p:tn val="18"/>
                                    </p:cond>
                                  </p:end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fade">
                                      <p:cBhvr>
                                        <p:cTn id="20" dur="2000"/>
                                        <p:tgtEl>
                                          <p:spTgt spid="9">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20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26"/>
                                        </p:tgtEl>
                                        <p:attrNameLst>
                                          <p:attrName>style.visibility</p:attrName>
                                        </p:attrNameLst>
                                      </p:cBhvr>
                                      <p:to>
                                        <p:strVal val="visible"/>
                                      </p:to>
                                    </p:set>
                                    <p:animEffect transition="in" filter="fade">
                                      <p:cBhvr>
                                        <p:cTn id="30" dur="2000"/>
                                        <p:tgtEl>
                                          <p:spTgt spid="10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bg/>
                                          </p:spTgt>
                                        </p:tgtEl>
                                        <p:attrNameLst>
                                          <p:attrName>style.visibility</p:attrName>
                                        </p:attrNameLst>
                                      </p:cBhvr>
                                      <p:to>
                                        <p:strVal val="visible"/>
                                      </p:to>
                                    </p:set>
                                    <p:animEffect transition="in" filter="fade">
                                      <p:cBhvr>
                                        <p:cTn id="35" dur="2000"/>
                                        <p:tgtEl>
                                          <p:spTgt spid="10">
                                            <p:bg/>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xEl>
                                              <p:pRg st="0" end="0"/>
                                            </p:txEl>
                                          </p:spTgt>
                                        </p:tgtEl>
                                        <p:attrNameLst>
                                          <p:attrName>style.visibility</p:attrName>
                                        </p:attrNameLst>
                                      </p:cBhvr>
                                      <p:to>
                                        <p:strVal val="visible"/>
                                      </p:to>
                                    </p:set>
                                    <p:animEffect transition="in" filter="fade">
                                      <p:cBhvr>
                                        <p:cTn id="38" dur="2000"/>
                                        <p:tgtEl>
                                          <p:spTgt spid="10">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20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027"/>
                                        </p:tgtEl>
                                        <p:attrNameLst>
                                          <p:attrName>style.visibility</p:attrName>
                                        </p:attrNameLst>
                                      </p:cBhvr>
                                      <p:to>
                                        <p:strVal val="visible"/>
                                      </p:to>
                                    </p:set>
                                    <p:animEffect transition="in" filter="fade">
                                      <p:cBhvr>
                                        <p:cTn id="48" dur="2000"/>
                                        <p:tgtEl>
                                          <p:spTgt spid="102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
                                            <p:bg/>
                                          </p:spTgt>
                                        </p:tgtEl>
                                        <p:attrNameLst>
                                          <p:attrName>style.visibility</p:attrName>
                                        </p:attrNameLst>
                                      </p:cBhvr>
                                      <p:to>
                                        <p:strVal val="visible"/>
                                      </p:to>
                                    </p:set>
                                    <p:animEffect transition="in" filter="fade">
                                      <p:cBhvr>
                                        <p:cTn id="53" dur="2000"/>
                                        <p:tgtEl>
                                          <p:spTgt spid="13">
                                            <p:bg/>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3">
                                            <p:txEl>
                                              <p:pRg st="0" end="0"/>
                                            </p:txEl>
                                          </p:spTgt>
                                        </p:tgtEl>
                                        <p:attrNameLst>
                                          <p:attrName>style.visibility</p:attrName>
                                        </p:attrNameLst>
                                      </p:cBhvr>
                                      <p:to>
                                        <p:strVal val="visible"/>
                                      </p:to>
                                    </p:set>
                                    <p:animEffect transition="in" filter="fade">
                                      <p:cBhvr>
                                        <p:cTn id="56" dur="2000"/>
                                        <p:tgtEl>
                                          <p:spTgt spid="13">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2000"/>
                                        <p:tgtEl>
                                          <p:spTgt spid="1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8">
                                            <p:bg/>
                                          </p:spTgt>
                                        </p:tgtEl>
                                        <p:attrNameLst>
                                          <p:attrName>style.visibility</p:attrName>
                                        </p:attrNameLst>
                                      </p:cBhvr>
                                      <p:to>
                                        <p:strVal val="visible"/>
                                      </p:to>
                                    </p:set>
                                    <p:animEffect transition="in" filter="fade">
                                      <p:cBhvr>
                                        <p:cTn id="66" dur="2000"/>
                                        <p:tgtEl>
                                          <p:spTgt spid="18">
                                            <p:bg/>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xEl>
                                              <p:pRg st="0" end="0"/>
                                            </p:txEl>
                                          </p:spTgt>
                                        </p:tgtEl>
                                        <p:attrNameLst>
                                          <p:attrName>style.visibility</p:attrName>
                                        </p:attrNameLst>
                                      </p:cBhvr>
                                      <p:to>
                                        <p:strVal val="visible"/>
                                      </p:to>
                                    </p:set>
                                    <p:animEffect transition="in" filter="fade">
                                      <p:cBhvr>
                                        <p:cTn id="69" dur="2000"/>
                                        <p:tgtEl>
                                          <p:spTgt spid="18">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8">
                                            <p:txEl>
                                              <p:pRg st="1" end="1"/>
                                            </p:txEl>
                                          </p:spTgt>
                                        </p:tgtEl>
                                        <p:attrNameLst>
                                          <p:attrName>style.visibility</p:attrName>
                                        </p:attrNameLst>
                                      </p:cBhvr>
                                      <p:to>
                                        <p:strVal val="visible"/>
                                      </p:to>
                                    </p:set>
                                    <p:animEffect transition="in" filter="fade">
                                      <p:cBhvr>
                                        <p:cTn id="72" dur="2000"/>
                                        <p:tgtEl>
                                          <p:spTgt spid="18">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028"/>
                                        </p:tgtEl>
                                        <p:attrNameLst>
                                          <p:attrName>style.visibility</p:attrName>
                                        </p:attrNameLst>
                                      </p:cBhvr>
                                      <p:to>
                                        <p:strVal val="visible"/>
                                      </p:to>
                                    </p:set>
                                    <p:animEffect transition="in" filter="fade">
                                      <p:cBhvr>
                                        <p:cTn id="77" dur="2000"/>
                                        <p:tgtEl>
                                          <p:spTgt spid="102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bg/>
                                          </p:spTgt>
                                        </p:tgtEl>
                                        <p:attrNameLst>
                                          <p:attrName>style.visibility</p:attrName>
                                        </p:attrNameLst>
                                      </p:cBhvr>
                                      <p:to>
                                        <p:strVal val="visible"/>
                                      </p:to>
                                    </p:set>
                                    <p:animEffect transition="in" filter="fade">
                                      <p:cBhvr>
                                        <p:cTn id="82" dur="2000"/>
                                        <p:tgtEl>
                                          <p:spTgt spid="20">
                                            <p:bg/>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0">
                                            <p:txEl>
                                              <p:pRg st="0" end="0"/>
                                            </p:txEl>
                                          </p:spTgt>
                                        </p:tgtEl>
                                        <p:attrNameLst>
                                          <p:attrName>style.visibility</p:attrName>
                                        </p:attrNameLst>
                                      </p:cBhvr>
                                      <p:to>
                                        <p:strVal val="visible"/>
                                      </p:to>
                                    </p:set>
                                    <p:animEffect transition="in" filter="fade">
                                      <p:cBhvr>
                                        <p:cTn id="85" dur="2000"/>
                                        <p:tgtEl>
                                          <p:spTgt spid="20">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029"/>
                                        </p:tgtEl>
                                        <p:attrNameLst>
                                          <p:attrName>style.visibility</p:attrName>
                                        </p:attrNameLst>
                                      </p:cBhvr>
                                      <p:to>
                                        <p:strVal val="visible"/>
                                      </p:to>
                                    </p:set>
                                    <p:animEffect transition="in" filter="fade">
                                      <p:cBhvr>
                                        <p:cTn id="90" dur="2000"/>
                                        <p:tgtEl>
                                          <p:spTgt spid="1029"/>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22">
                                            <p:bg/>
                                          </p:spTgt>
                                        </p:tgtEl>
                                        <p:attrNameLst>
                                          <p:attrName>style.visibility</p:attrName>
                                        </p:attrNameLst>
                                      </p:cBhvr>
                                      <p:to>
                                        <p:strVal val="visible"/>
                                      </p:to>
                                    </p:set>
                                    <p:animEffect transition="in" filter="fade">
                                      <p:cBhvr>
                                        <p:cTn id="95" dur="2000"/>
                                        <p:tgtEl>
                                          <p:spTgt spid="22">
                                            <p:bg/>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2">
                                            <p:txEl>
                                              <p:pRg st="0" end="0"/>
                                            </p:txEl>
                                          </p:spTgt>
                                        </p:tgtEl>
                                        <p:attrNameLst>
                                          <p:attrName>style.visibility</p:attrName>
                                        </p:attrNameLst>
                                      </p:cBhvr>
                                      <p:to>
                                        <p:strVal val="visible"/>
                                      </p:to>
                                    </p:set>
                                    <p:animEffect transition="in" filter="fade">
                                      <p:cBhvr>
                                        <p:cTn id="98" dur="2000"/>
                                        <p:tgtEl>
                                          <p:spTgt spid="22">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23">
                                            <p:bg/>
                                          </p:spTgt>
                                        </p:tgtEl>
                                        <p:attrNameLst>
                                          <p:attrName>style.visibility</p:attrName>
                                        </p:attrNameLst>
                                      </p:cBhvr>
                                      <p:to>
                                        <p:strVal val="visible"/>
                                      </p:to>
                                    </p:set>
                                    <p:animEffect transition="in" filter="fade">
                                      <p:cBhvr>
                                        <p:cTn id="103" dur="2000"/>
                                        <p:tgtEl>
                                          <p:spTgt spid="23">
                                            <p:bg/>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23">
                                            <p:txEl>
                                              <p:pRg st="0" end="0"/>
                                            </p:txEl>
                                          </p:spTgt>
                                        </p:tgtEl>
                                        <p:attrNameLst>
                                          <p:attrName>style.visibility</p:attrName>
                                        </p:attrNameLst>
                                      </p:cBhvr>
                                      <p:to>
                                        <p:strVal val="visible"/>
                                      </p:to>
                                    </p:set>
                                    <p:animEffect transition="in" filter="fade">
                                      <p:cBhvr>
                                        <p:cTn id="106" dur="2000"/>
                                        <p:tgtEl>
                                          <p:spTgt spid="23">
                                            <p:txEl>
                                              <p:pRg st="0" end="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23">
                                            <p:txEl>
                                              <p:pRg st="1" end="1"/>
                                            </p:txEl>
                                          </p:spTgt>
                                        </p:tgtEl>
                                        <p:attrNameLst>
                                          <p:attrName>style.visibility</p:attrName>
                                        </p:attrNameLst>
                                      </p:cBhvr>
                                      <p:to>
                                        <p:strVal val="visible"/>
                                      </p:to>
                                    </p:set>
                                    <p:animEffect transition="in" filter="fade">
                                      <p:cBhvr>
                                        <p:cTn id="109" dur="2000"/>
                                        <p:tgtEl>
                                          <p:spTgt spid="23">
                                            <p:txEl>
                                              <p:pRg st="1" end="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3">
                                            <p:txEl>
                                              <p:pRg st="2" end="2"/>
                                            </p:txEl>
                                          </p:spTgt>
                                        </p:tgtEl>
                                        <p:attrNameLst>
                                          <p:attrName>style.visibility</p:attrName>
                                        </p:attrNameLst>
                                      </p:cBhvr>
                                      <p:to>
                                        <p:strVal val="visible"/>
                                      </p:to>
                                    </p:set>
                                    <p:animEffect transition="in" filter="fade">
                                      <p:cBhvr>
                                        <p:cTn id="112" dur="2000"/>
                                        <p:tgtEl>
                                          <p:spTgt spid="23">
                                            <p:txEl>
                                              <p:pRg st="2" end="2"/>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4">
                                            <p:bg/>
                                          </p:spTgt>
                                        </p:tgtEl>
                                        <p:attrNameLst>
                                          <p:attrName>style.visibility</p:attrName>
                                        </p:attrNameLst>
                                      </p:cBhvr>
                                      <p:to>
                                        <p:strVal val="visible"/>
                                      </p:to>
                                    </p:set>
                                    <p:animEffect transition="in" filter="fade">
                                      <p:cBhvr>
                                        <p:cTn id="117" dur="2000"/>
                                        <p:tgtEl>
                                          <p:spTgt spid="24">
                                            <p:bg/>
                                          </p:spTgt>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4">
                                            <p:txEl>
                                              <p:pRg st="0" end="0"/>
                                            </p:txEl>
                                          </p:spTgt>
                                        </p:tgtEl>
                                        <p:attrNameLst>
                                          <p:attrName>style.visibility</p:attrName>
                                        </p:attrNameLst>
                                      </p:cBhvr>
                                      <p:to>
                                        <p:strVal val="visible"/>
                                      </p:to>
                                    </p:set>
                                    <p:animEffect transition="in" filter="fade">
                                      <p:cBhvr>
                                        <p:cTn id="120" dur="2000"/>
                                        <p:tgtEl>
                                          <p:spTgt spid="24">
                                            <p:txEl>
                                              <p:pRg st="0" end="0"/>
                                            </p:txEl>
                                          </p:spTgt>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4">
                                            <p:txEl>
                                              <p:pRg st="1" end="1"/>
                                            </p:txEl>
                                          </p:spTgt>
                                        </p:tgtEl>
                                        <p:attrNameLst>
                                          <p:attrName>style.visibility</p:attrName>
                                        </p:attrNameLst>
                                      </p:cBhvr>
                                      <p:to>
                                        <p:strVal val="visible"/>
                                      </p:to>
                                    </p:set>
                                    <p:animEffect transition="in" filter="fade">
                                      <p:cBhvr>
                                        <p:cTn id="123" dur="2000"/>
                                        <p:tgtEl>
                                          <p:spTgt spid="24">
                                            <p:txEl>
                                              <p:pRg st="1" end="1"/>
                                            </p:tx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24">
                                            <p:txEl>
                                              <p:pRg st="2" end="2"/>
                                            </p:txEl>
                                          </p:spTgt>
                                        </p:tgtEl>
                                        <p:attrNameLst>
                                          <p:attrName>style.visibility</p:attrName>
                                        </p:attrNameLst>
                                      </p:cBhvr>
                                      <p:to>
                                        <p:strVal val="visible"/>
                                      </p:to>
                                    </p:set>
                                    <p:animEffect transition="in" filter="fade">
                                      <p:cBhvr>
                                        <p:cTn id="126" dur="2000"/>
                                        <p:tgtEl>
                                          <p:spTgt spid="24">
                                            <p:txEl>
                                              <p:pRg st="2" end="2"/>
                                            </p:txEl>
                                          </p:spTgt>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4">
                                            <p:txEl>
                                              <p:pRg st="3" end="3"/>
                                            </p:txEl>
                                          </p:spTgt>
                                        </p:tgtEl>
                                        <p:attrNameLst>
                                          <p:attrName>style.visibility</p:attrName>
                                        </p:attrNameLst>
                                      </p:cBhvr>
                                      <p:to>
                                        <p:strVal val="visible"/>
                                      </p:to>
                                    </p:set>
                                    <p:animEffect transition="in" filter="fade">
                                      <p:cBhvr>
                                        <p:cTn id="129" dur="2000"/>
                                        <p:tgtEl>
                                          <p:spTgt spid="24">
                                            <p:txEl>
                                              <p:pRg st="3" end="3"/>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1030"/>
                                        </p:tgtEl>
                                        <p:attrNameLst>
                                          <p:attrName>style.visibility</p:attrName>
                                        </p:attrNameLst>
                                      </p:cBhvr>
                                      <p:to>
                                        <p:strVal val="visible"/>
                                      </p:to>
                                    </p:set>
                                    <p:animEffect transition="in" filter="fade">
                                      <p:cBhvr>
                                        <p:cTn id="134" dur="2000"/>
                                        <p:tgtEl>
                                          <p:spTgt spid="1030"/>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26"/>
                                        </p:tgtEl>
                                        <p:attrNameLst>
                                          <p:attrName>style.visibility</p:attrName>
                                        </p:attrNameLst>
                                      </p:cBhvr>
                                      <p:to>
                                        <p:strVal val="visible"/>
                                      </p:to>
                                    </p:set>
                                    <p:animEffect transition="in" filter="fade">
                                      <p:cBhvr>
                                        <p:cTn id="139" dur="2000"/>
                                        <p:tgtEl>
                                          <p:spTgt spid="26"/>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nodeType="clickEffect">
                                  <p:stCondLst>
                                    <p:cond delay="0"/>
                                  </p:stCondLst>
                                  <p:childTnLst>
                                    <p:set>
                                      <p:cBhvr>
                                        <p:cTn id="143" dur="1" fill="hold">
                                          <p:stCondLst>
                                            <p:cond delay="0"/>
                                          </p:stCondLst>
                                        </p:cTn>
                                        <p:tgtEl>
                                          <p:spTgt spid="1031"/>
                                        </p:tgtEl>
                                        <p:attrNameLst>
                                          <p:attrName>style.visibility</p:attrName>
                                        </p:attrNameLst>
                                      </p:cBhvr>
                                      <p:to>
                                        <p:strVal val="visible"/>
                                      </p:to>
                                    </p:set>
                                    <p:animEffect transition="in" filter="fade">
                                      <p:cBhvr>
                                        <p:cTn id="144" dur="2000"/>
                                        <p:tgtEl>
                                          <p:spTgt spid="1031"/>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28">
                                            <p:bg/>
                                          </p:spTgt>
                                        </p:tgtEl>
                                        <p:attrNameLst>
                                          <p:attrName>style.visibility</p:attrName>
                                        </p:attrNameLst>
                                      </p:cBhvr>
                                      <p:to>
                                        <p:strVal val="visible"/>
                                      </p:to>
                                    </p:set>
                                    <p:animEffect transition="in" filter="fade">
                                      <p:cBhvr>
                                        <p:cTn id="149" dur="2000"/>
                                        <p:tgtEl>
                                          <p:spTgt spid="28">
                                            <p:bg/>
                                          </p:spTgt>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28">
                                            <p:txEl>
                                              <p:pRg st="0" end="0"/>
                                            </p:txEl>
                                          </p:spTgt>
                                        </p:tgtEl>
                                        <p:attrNameLst>
                                          <p:attrName>style.visibility</p:attrName>
                                        </p:attrNameLst>
                                      </p:cBhvr>
                                      <p:to>
                                        <p:strVal val="visible"/>
                                      </p:to>
                                    </p:set>
                                    <p:animEffect transition="in" filter="fade">
                                      <p:cBhvr>
                                        <p:cTn id="152" dur="2000"/>
                                        <p:tgtEl>
                                          <p:spTgt spid="28">
                                            <p:txEl>
                                              <p:pRg st="0" end="0"/>
                                            </p:txEl>
                                          </p:spTgt>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8">
                                            <p:txEl>
                                              <p:pRg st="1" end="1"/>
                                            </p:txEl>
                                          </p:spTgt>
                                        </p:tgtEl>
                                        <p:attrNameLst>
                                          <p:attrName>style.visibility</p:attrName>
                                        </p:attrNameLst>
                                      </p:cBhvr>
                                      <p:to>
                                        <p:strVal val="visible"/>
                                      </p:to>
                                    </p:set>
                                    <p:animEffect transition="in" filter="fade">
                                      <p:cBhvr>
                                        <p:cTn id="155" dur="2000"/>
                                        <p:tgtEl>
                                          <p:spTgt spid="28">
                                            <p:txEl>
                                              <p:pRg st="1" end="1"/>
                                            </p:txEl>
                                          </p:spTgt>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28">
                                            <p:txEl>
                                              <p:pRg st="2" end="2"/>
                                            </p:txEl>
                                          </p:spTgt>
                                        </p:tgtEl>
                                        <p:attrNameLst>
                                          <p:attrName>style.visibility</p:attrName>
                                        </p:attrNameLst>
                                      </p:cBhvr>
                                      <p:to>
                                        <p:strVal val="visible"/>
                                      </p:to>
                                    </p:set>
                                    <p:animEffect transition="in" filter="fade">
                                      <p:cBhvr>
                                        <p:cTn id="158" dur="2000"/>
                                        <p:tgtEl>
                                          <p:spTgt spid="28">
                                            <p:txEl>
                                              <p:pRg st="2" end="2"/>
                                            </p:txEl>
                                          </p:spTgt>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1032"/>
                                        </p:tgtEl>
                                        <p:attrNameLst>
                                          <p:attrName>style.visibility</p:attrName>
                                        </p:attrNameLst>
                                      </p:cBhvr>
                                      <p:to>
                                        <p:strVal val="visible"/>
                                      </p:to>
                                    </p:set>
                                    <p:animEffect transition="in" filter="fade">
                                      <p:cBhvr>
                                        <p:cTn id="163" dur="2000"/>
                                        <p:tgtEl>
                                          <p:spTgt spid="1032"/>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nodeType="clickEffect">
                                  <p:stCondLst>
                                    <p:cond delay="0"/>
                                  </p:stCondLst>
                                  <p:childTnLst>
                                    <p:set>
                                      <p:cBhvr>
                                        <p:cTn id="167" dur="1" fill="hold">
                                          <p:stCondLst>
                                            <p:cond delay="0"/>
                                          </p:stCondLst>
                                        </p:cTn>
                                        <p:tgtEl>
                                          <p:spTgt spid="30"/>
                                        </p:tgtEl>
                                        <p:attrNameLst>
                                          <p:attrName>style.visibility</p:attrName>
                                        </p:attrNameLst>
                                      </p:cBhvr>
                                      <p:to>
                                        <p:strVal val="visible"/>
                                      </p:to>
                                    </p:set>
                                    <p:animEffect transition="in" filter="fade">
                                      <p:cBhvr>
                                        <p:cTn id="168" dur="2000"/>
                                        <p:tgtEl>
                                          <p:spTgt spid="30"/>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nodeType="clickEffect">
                                  <p:stCondLst>
                                    <p:cond delay="0"/>
                                  </p:stCondLst>
                                  <p:childTnLst>
                                    <p:set>
                                      <p:cBhvr>
                                        <p:cTn id="172" dur="1" fill="hold">
                                          <p:stCondLst>
                                            <p:cond delay="0"/>
                                          </p:stCondLst>
                                        </p:cTn>
                                        <p:tgtEl>
                                          <p:spTgt spid="1033"/>
                                        </p:tgtEl>
                                        <p:attrNameLst>
                                          <p:attrName>style.visibility</p:attrName>
                                        </p:attrNameLst>
                                      </p:cBhvr>
                                      <p:to>
                                        <p:strVal val="visible"/>
                                      </p:to>
                                    </p:set>
                                    <p:animEffect transition="in" filter="fade">
                                      <p:cBhvr>
                                        <p:cTn id="173" dur="2000"/>
                                        <p:tgtEl>
                                          <p:spTgt spid="1033"/>
                                        </p:tgtEl>
                                      </p:cBhvr>
                                    </p:animEffect>
                                  </p:childTnLst>
                                </p:cTn>
                              </p:par>
                            </p:childTnLst>
                          </p:cTn>
                        </p:par>
                      </p:childTnLst>
                    </p:cTn>
                  </p:par>
                  <p:par>
                    <p:cTn id="174" fill="hold">
                      <p:stCondLst>
                        <p:cond delay="indefinite"/>
                      </p:stCondLst>
                      <p:childTnLst>
                        <p:par>
                          <p:cTn id="175" fill="hold">
                            <p:stCondLst>
                              <p:cond delay="0"/>
                            </p:stCondLst>
                            <p:childTnLst>
                              <p:par>
                                <p:cTn id="176" presetID="10" presetClass="entr" presetSubtype="0" fill="hold" grpId="0" nodeType="clickEffect">
                                  <p:stCondLst>
                                    <p:cond delay="0"/>
                                  </p:stCondLst>
                                  <p:childTnLst>
                                    <p:set>
                                      <p:cBhvr>
                                        <p:cTn id="177" dur="1" fill="hold">
                                          <p:stCondLst>
                                            <p:cond delay="0"/>
                                          </p:stCondLst>
                                        </p:cTn>
                                        <p:tgtEl>
                                          <p:spTgt spid="32">
                                            <p:bg/>
                                          </p:spTgt>
                                        </p:tgtEl>
                                        <p:attrNameLst>
                                          <p:attrName>style.visibility</p:attrName>
                                        </p:attrNameLst>
                                      </p:cBhvr>
                                      <p:to>
                                        <p:strVal val="visible"/>
                                      </p:to>
                                    </p:set>
                                    <p:animEffect transition="in" filter="fade">
                                      <p:cBhvr>
                                        <p:cTn id="178" dur="2000"/>
                                        <p:tgtEl>
                                          <p:spTgt spid="32">
                                            <p:bg/>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32">
                                            <p:txEl>
                                              <p:pRg st="0" end="0"/>
                                            </p:txEl>
                                          </p:spTgt>
                                        </p:tgtEl>
                                        <p:attrNameLst>
                                          <p:attrName>style.visibility</p:attrName>
                                        </p:attrNameLst>
                                      </p:cBhvr>
                                      <p:to>
                                        <p:strVal val="visible"/>
                                      </p:to>
                                    </p:set>
                                    <p:animEffect transition="in" filter="fade">
                                      <p:cBhvr>
                                        <p:cTn id="181" dur="2000"/>
                                        <p:tgtEl>
                                          <p:spTgt spid="32">
                                            <p:txEl>
                                              <p:pRg st="0" end="0"/>
                                            </p:txEl>
                                          </p:spTgt>
                                        </p:tgtEl>
                                      </p:cBhvr>
                                    </p:animEffec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nodeType="clickEffect">
                                  <p:stCondLst>
                                    <p:cond delay="0"/>
                                  </p:stCondLst>
                                  <p:childTnLst>
                                    <p:set>
                                      <p:cBhvr>
                                        <p:cTn id="185" dur="1" fill="hold">
                                          <p:stCondLst>
                                            <p:cond delay="0"/>
                                          </p:stCondLst>
                                        </p:cTn>
                                        <p:tgtEl>
                                          <p:spTgt spid="1034"/>
                                        </p:tgtEl>
                                        <p:attrNameLst>
                                          <p:attrName>style.visibility</p:attrName>
                                        </p:attrNameLst>
                                      </p:cBhvr>
                                      <p:to>
                                        <p:strVal val="visible"/>
                                      </p:to>
                                    </p:set>
                                    <p:animEffect transition="in" filter="fade">
                                      <p:cBhvr>
                                        <p:cTn id="186" dur="2000"/>
                                        <p:tgtEl>
                                          <p:spTgt spid="1034"/>
                                        </p:tgtEl>
                                      </p:cBhvr>
                                    </p:animEffect>
                                  </p:childTnLst>
                                </p:cTn>
                              </p:par>
                            </p:childTnLst>
                          </p:cTn>
                        </p:par>
                      </p:childTnLst>
                    </p:cTn>
                  </p:par>
                  <p:par>
                    <p:cTn id="187" fill="hold">
                      <p:stCondLst>
                        <p:cond delay="indefinite"/>
                      </p:stCondLst>
                      <p:childTnLst>
                        <p:par>
                          <p:cTn id="188" fill="hold">
                            <p:stCondLst>
                              <p:cond delay="0"/>
                            </p:stCondLst>
                            <p:childTnLst>
                              <p:par>
                                <p:cTn id="189" presetID="10" presetClass="entr" presetSubtype="0" fill="hold" nodeType="clickEffect">
                                  <p:stCondLst>
                                    <p:cond delay="0"/>
                                  </p:stCondLst>
                                  <p:childTnLst>
                                    <p:set>
                                      <p:cBhvr>
                                        <p:cTn id="190" dur="1" fill="hold">
                                          <p:stCondLst>
                                            <p:cond delay="0"/>
                                          </p:stCondLst>
                                        </p:cTn>
                                        <p:tgtEl>
                                          <p:spTgt spid="34"/>
                                        </p:tgtEl>
                                        <p:attrNameLst>
                                          <p:attrName>style.visibility</p:attrName>
                                        </p:attrNameLst>
                                      </p:cBhvr>
                                      <p:to>
                                        <p:strVal val="visible"/>
                                      </p:to>
                                    </p:set>
                                    <p:animEffect transition="in" filter="fade">
                                      <p:cBhvr>
                                        <p:cTn id="191"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P spid="9" grpId="0" build="allAtOnce"/>
      <p:bldP spid="10" grpId="0" build="allAtOnce" animBg="1"/>
      <p:bldP spid="13" grpId="0" build="allAtOnce" animBg="1"/>
      <p:bldP spid="18" grpId="0" build="allAtOnce" animBg="1"/>
      <p:bldP spid="20" grpId="0" build="allAtOnce" animBg="1"/>
      <p:bldP spid="22" grpId="0" build="allAtOnce" animBg="1"/>
      <p:bldP spid="23" grpId="0" build="allAtOnce" animBg="1"/>
      <p:bldP spid="24" grpId="0" build="allAtOnce" animBg="1"/>
      <p:bldP spid="28" grpId="0" build="allAtOnce" animBg="1"/>
      <p:bldP spid="32" grpId="0" build="allAtOnce"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61" y="582842"/>
            <a:ext cx="7505700" cy="954600"/>
          </a:xfrm>
        </p:spPr>
        <p:txBody>
          <a:bodyPr/>
          <a:lstStyle/>
          <a:p>
            <a:r>
              <a:rPr lang="en-US" dirty="0" smtClean="0"/>
              <a:t>Mean End Analysis</a:t>
            </a:r>
            <a:endParaRPr lang="en-IN" dirty="0"/>
          </a:p>
        </p:txBody>
      </p:sp>
      <p:sp>
        <p:nvSpPr>
          <p:cNvPr id="3" name="Text Placeholder 2"/>
          <p:cNvSpPr>
            <a:spLocks noGrp="1"/>
          </p:cNvSpPr>
          <p:nvPr>
            <p:ph type="body" idx="1"/>
          </p:nvPr>
        </p:nvSpPr>
        <p:spPr>
          <a:xfrm>
            <a:off x="819150" y="1534510"/>
            <a:ext cx="7505700" cy="2904215"/>
          </a:xfrm>
        </p:spPr>
        <p:txBody>
          <a:bodyPr/>
          <a:lstStyle/>
          <a:p>
            <a:pPr lvl="0" algn="just"/>
            <a:r>
              <a:rPr lang="en-IN" sz="1200" dirty="0" smtClean="0">
                <a:latin typeface="Verdana" pitchFamily="34" charset="0"/>
                <a:ea typeface="Verdana" pitchFamily="34" charset="0"/>
                <a:cs typeface="Verdana" pitchFamily="34" charset="0"/>
              </a:rPr>
              <a:t>The MEA technique was first introduced in 1961 by Allen Newell, and Herbert A. Simon in their problem-solving computer program, which was named as General Problem Solver (GPS). GPS encapsulated the heuristic approach which they called Mean End Analysis.</a:t>
            </a:r>
          </a:p>
          <a:p>
            <a:pPr lvl="0" algn="just"/>
            <a:endParaRPr lang="en-US" sz="1200" dirty="0" smtClean="0">
              <a:latin typeface="Verdana" pitchFamily="34" charset="0"/>
              <a:ea typeface="Verdana" pitchFamily="34" charset="0"/>
              <a:cs typeface="Verdana" pitchFamily="34" charset="0"/>
            </a:endParaRPr>
          </a:p>
          <a:p>
            <a:pPr lvl="0" algn="just"/>
            <a:r>
              <a:rPr lang="en-IN" sz="1200" dirty="0" smtClean="0">
                <a:latin typeface="Verdana" pitchFamily="34" charset="0"/>
                <a:ea typeface="Verdana" pitchFamily="34" charset="0"/>
                <a:cs typeface="Verdana" pitchFamily="34" charset="0"/>
              </a:rPr>
              <a:t>The MEA analysis process </a:t>
            </a:r>
            <a:r>
              <a:rPr lang="en-IN" sz="1200" dirty="0" err="1" smtClean="0">
                <a:latin typeface="Verdana" pitchFamily="34" charset="0"/>
                <a:ea typeface="Verdana" pitchFamily="34" charset="0"/>
                <a:cs typeface="Verdana" pitchFamily="34" charset="0"/>
              </a:rPr>
              <a:t>centered</a:t>
            </a:r>
            <a:r>
              <a:rPr lang="en-IN" sz="1200" dirty="0" smtClean="0">
                <a:latin typeface="Verdana" pitchFamily="34" charset="0"/>
                <a:ea typeface="Verdana" pitchFamily="34" charset="0"/>
                <a:cs typeface="Verdana" pitchFamily="34" charset="0"/>
              </a:rPr>
              <a:t> on the evaluation of the </a:t>
            </a:r>
            <a:r>
              <a:rPr lang="en-IN" sz="1200" b="1" dirty="0" smtClean="0">
                <a:latin typeface="Verdana" pitchFamily="34" charset="0"/>
                <a:ea typeface="Verdana" pitchFamily="34" charset="0"/>
                <a:cs typeface="Verdana" pitchFamily="34" charset="0"/>
              </a:rPr>
              <a:t>difference </a:t>
            </a:r>
            <a:r>
              <a:rPr lang="en-IN" sz="1200" dirty="0" smtClean="0">
                <a:latin typeface="Verdana" pitchFamily="34" charset="0"/>
                <a:ea typeface="Verdana" pitchFamily="34" charset="0"/>
                <a:cs typeface="Verdana" pitchFamily="34" charset="0"/>
              </a:rPr>
              <a:t>between the </a:t>
            </a:r>
            <a:r>
              <a:rPr lang="en-IN" sz="1200" b="1" dirty="0" smtClean="0">
                <a:latin typeface="Verdana" pitchFamily="34" charset="0"/>
                <a:ea typeface="Verdana" pitchFamily="34" charset="0"/>
                <a:cs typeface="Verdana" pitchFamily="34" charset="0"/>
              </a:rPr>
              <a:t>current state </a:t>
            </a:r>
            <a:r>
              <a:rPr lang="en-IN" sz="1200" dirty="0" smtClean="0">
                <a:latin typeface="Verdana" pitchFamily="34" charset="0"/>
                <a:ea typeface="Verdana" pitchFamily="34" charset="0"/>
                <a:cs typeface="Verdana" pitchFamily="34" charset="0"/>
              </a:rPr>
              <a:t>and </a:t>
            </a:r>
            <a:r>
              <a:rPr lang="en-IN" sz="1200" b="1" dirty="0" smtClean="0">
                <a:latin typeface="Verdana" pitchFamily="34" charset="0"/>
                <a:ea typeface="Verdana" pitchFamily="34" charset="0"/>
                <a:cs typeface="Verdana" pitchFamily="34" charset="0"/>
              </a:rPr>
              <a:t>goal state.</a:t>
            </a:r>
          </a:p>
          <a:p>
            <a:pPr lvl="0" algn="just"/>
            <a:endParaRPr lang="en-IN" sz="1200" b="1" dirty="0" smtClean="0">
              <a:latin typeface="Verdana" pitchFamily="34" charset="0"/>
              <a:ea typeface="Verdana" pitchFamily="34" charset="0"/>
              <a:cs typeface="Verdana" pitchFamily="34" charset="0"/>
            </a:endParaRPr>
          </a:p>
          <a:p>
            <a:pPr lvl="0" algn="just"/>
            <a:r>
              <a:rPr lang="en-IN" sz="1200" dirty="0" smtClean="0">
                <a:latin typeface="Verdana" pitchFamily="34" charset="0"/>
                <a:ea typeface="Verdana" pitchFamily="34" charset="0"/>
                <a:cs typeface="Verdana" pitchFamily="34" charset="0"/>
              </a:rPr>
              <a:t>It is a </a:t>
            </a:r>
            <a:r>
              <a:rPr lang="en-IN" sz="1200" b="1" dirty="0" smtClean="0">
                <a:latin typeface="Verdana" pitchFamily="34" charset="0"/>
                <a:ea typeface="Verdana" pitchFamily="34" charset="0"/>
                <a:cs typeface="Verdana" pitchFamily="34" charset="0"/>
              </a:rPr>
              <a:t>mixture</a:t>
            </a:r>
            <a:r>
              <a:rPr lang="en-IN" sz="1200" dirty="0" smtClean="0">
                <a:latin typeface="Verdana" pitchFamily="34" charset="0"/>
                <a:ea typeface="Verdana" pitchFamily="34" charset="0"/>
                <a:cs typeface="Verdana" pitchFamily="34" charset="0"/>
              </a:rPr>
              <a:t> </a:t>
            </a:r>
            <a:r>
              <a:rPr lang="en-IN" sz="1200" b="1" dirty="0" smtClean="0">
                <a:latin typeface="Verdana" pitchFamily="34" charset="0"/>
                <a:ea typeface="Verdana" pitchFamily="34" charset="0"/>
                <a:cs typeface="Verdana" pitchFamily="34" charset="0"/>
              </a:rPr>
              <a:t>of Backward and forward search </a:t>
            </a:r>
            <a:r>
              <a:rPr lang="en-IN" sz="1200" dirty="0" smtClean="0">
                <a:latin typeface="Verdana" pitchFamily="34" charset="0"/>
                <a:ea typeface="Verdana" pitchFamily="34" charset="0"/>
                <a:cs typeface="Verdana" pitchFamily="34" charset="0"/>
              </a:rPr>
              <a:t>technique</a:t>
            </a:r>
          </a:p>
          <a:p>
            <a:pPr lvl="0" algn="just"/>
            <a:endParaRPr lang="en-IN" sz="1200" dirty="0" smtClean="0">
              <a:latin typeface="Verdana" pitchFamily="34" charset="0"/>
              <a:ea typeface="Verdana" pitchFamily="34" charset="0"/>
              <a:cs typeface="Verdana" pitchFamily="34" charset="0"/>
            </a:endParaRPr>
          </a:p>
          <a:p>
            <a:pPr lvl="0" algn="just"/>
            <a:r>
              <a:rPr lang="en-IN" sz="1200" dirty="0" smtClean="0">
                <a:latin typeface="Verdana" pitchFamily="34" charset="0"/>
                <a:ea typeface="Verdana" pitchFamily="34" charset="0"/>
                <a:cs typeface="Verdana" pitchFamily="34" charset="0"/>
              </a:rPr>
              <a:t>it possible that first to solve the major part of a problem and then go back and solve the small problems arise during combining the big parts of the problem</a:t>
            </a:r>
          </a:p>
          <a:p>
            <a:pPr lvl="0" algn="just"/>
            <a:endParaRPr lang="en-IN" sz="1200" dirty="0" smtClean="0">
              <a:latin typeface="Verdana" pitchFamily="34" charset="0"/>
              <a:ea typeface="Verdana" pitchFamily="34" charset="0"/>
              <a:cs typeface="Verdana" pitchFamily="34" charset="0"/>
            </a:endParaRPr>
          </a:p>
          <a:p>
            <a:pPr lvl="0" algn="just"/>
            <a:r>
              <a:rPr lang="en-IN" sz="1200" dirty="0" smtClean="0">
                <a:latin typeface="Verdana" pitchFamily="34" charset="0"/>
                <a:ea typeface="Verdana" pitchFamily="34" charset="0"/>
                <a:cs typeface="Verdana" pitchFamily="34" charset="0"/>
              </a:rPr>
              <a:t>MEA problem solving technique is used in AI for limiting search in AI programs.</a:t>
            </a:r>
            <a:endParaRPr lang="en-US" sz="1200" dirty="0" smtClean="0">
              <a:latin typeface="Verdana" pitchFamily="34" charset="0"/>
              <a:ea typeface="Verdana" pitchFamily="34" charset="0"/>
              <a:cs typeface="Verdana" pitchFamily="34" charset="0"/>
            </a:endParaRPr>
          </a:p>
          <a:p>
            <a:pPr algn="just"/>
            <a:endParaRPr lang="en-IN" sz="1200" dirty="0">
              <a:latin typeface="Verdana" pitchFamily="34" charset="0"/>
              <a:ea typeface="Verdana" pitchFamily="34" charset="0"/>
              <a:cs typeface="Verdana" pitchFamily="34" charset="0"/>
            </a:endParaRPr>
          </a:p>
        </p:txBody>
      </p:sp>
      <p:sp>
        <p:nvSpPr>
          <p:cNvPr id="4" name="Rectangle 3"/>
          <p:cNvSpPr/>
          <p:nvPr/>
        </p:nvSpPr>
        <p:spPr>
          <a:xfrm>
            <a:off x="7945821" y="3993931"/>
            <a:ext cx="861848" cy="23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535917" y="4656083"/>
            <a:ext cx="388883" cy="210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534400" y="4666593"/>
            <a:ext cx="367862" cy="189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4" idx="2"/>
          </p:cNvCxnSpPr>
          <p:nvPr/>
        </p:nvCxnSpPr>
        <p:spPr>
          <a:xfrm rot="5400000">
            <a:off x="7845973" y="4083269"/>
            <a:ext cx="388882" cy="672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2"/>
            <a:endCxn id="6" idx="0"/>
          </p:cNvCxnSpPr>
          <p:nvPr/>
        </p:nvCxnSpPr>
        <p:spPr>
          <a:xfrm rot="16200000" flipH="1">
            <a:off x="8326821" y="4275083"/>
            <a:ext cx="441434" cy="341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7809187" y="4298731"/>
            <a:ext cx="136635" cy="1156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H="1">
            <a:off x="8544910" y="4319751"/>
            <a:ext cx="115614" cy="945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7987862" y="4466897"/>
            <a:ext cx="147145" cy="840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6200000" flipV="1">
            <a:off x="8382001" y="4419600"/>
            <a:ext cx="136635" cy="840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End Analysis</a:t>
            </a:r>
            <a:endParaRPr lang="en-IN" dirty="0"/>
          </a:p>
        </p:txBody>
      </p:sp>
      <p:sp>
        <p:nvSpPr>
          <p:cNvPr id="3" name="Text Placeholder 2"/>
          <p:cNvSpPr>
            <a:spLocks noGrp="1"/>
          </p:cNvSpPr>
          <p:nvPr>
            <p:ph type="body" idx="1"/>
          </p:nvPr>
        </p:nvSpPr>
        <p:spPr/>
        <p:txBody>
          <a:bodyPr/>
          <a:lstStyle/>
          <a:p>
            <a:pPr lvl="0" algn="just"/>
            <a:r>
              <a:rPr lang="en-US" sz="1200" dirty="0" smtClean="0">
                <a:latin typeface="Verdana" pitchFamily="34" charset="0"/>
                <a:ea typeface="Verdana" pitchFamily="34" charset="0"/>
                <a:cs typeface="Verdana" pitchFamily="34" charset="0"/>
              </a:rPr>
              <a:t>Compare the current state with desired state, and</a:t>
            </a:r>
          </a:p>
          <a:p>
            <a:pPr lvl="0" algn="just"/>
            <a:r>
              <a:rPr lang="en-US" sz="1200" dirty="0" smtClean="0">
                <a:latin typeface="Verdana" pitchFamily="34" charset="0"/>
                <a:ea typeface="Verdana" pitchFamily="34" charset="0"/>
                <a:cs typeface="Verdana" pitchFamily="34" charset="0"/>
              </a:rPr>
              <a:t>List the difference between them </a:t>
            </a:r>
          </a:p>
          <a:p>
            <a:pPr lvl="0" algn="just"/>
            <a:r>
              <a:rPr lang="en-US" sz="1200" dirty="0" smtClean="0">
                <a:latin typeface="Verdana" pitchFamily="34" charset="0"/>
                <a:ea typeface="Verdana" pitchFamily="34" charset="0"/>
                <a:cs typeface="Verdana" pitchFamily="34" charset="0"/>
              </a:rPr>
              <a:t>Evaluate the difference between in terms of magnitude (in some way)</a:t>
            </a:r>
          </a:p>
          <a:p>
            <a:pPr lvl="0" algn="just"/>
            <a:r>
              <a:rPr lang="en-US" sz="1200" dirty="0" smtClean="0">
                <a:latin typeface="Verdana" pitchFamily="34" charset="0"/>
                <a:ea typeface="Verdana" pitchFamily="34" charset="0"/>
                <a:cs typeface="Verdana" pitchFamily="34" charset="0"/>
              </a:rPr>
              <a:t>Consult an operator difference table </a:t>
            </a:r>
          </a:p>
          <a:p>
            <a:pPr lvl="0" algn="just"/>
            <a:r>
              <a:rPr lang="en-US" sz="1200" dirty="0" smtClean="0">
                <a:latin typeface="Verdana" pitchFamily="34" charset="0"/>
                <a:ea typeface="Verdana" pitchFamily="34" charset="0"/>
                <a:cs typeface="Verdana" pitchFamily="34" charset="0"/>
              </a:rPr>
              <a:t>Reduce largest (most important) difference first</a:t>
            </a:r>
          </a:p>
          <a:p>
            <a:pPr lvl="0" algn="just"/>
            <a:endParaRPr lang="en-US" sz="1200" dirty="0" smtClean="0">
              <a:latin typeface="Verdana" pitchFamily="34" charset="0"/>
              <a:ea typeface="Verdana" pitchFamily="34" charset="0"/>
              <a:cs typeface="Verdana" pitchFamily="34" charset="0"/>
            </a:endParaRPr>
          </a:p>
          <a:p>
            <a:pPr lvl="0" algn="just"/>
            <a:endParaRPr lang="en-US" sz="1200" dirty="0" smtClean="0">
              <a:latin typeface="Verdana" pitchFamily="34" charset="0"/>
              <a:ea typeface="Verdana" pitchFamily="34" charset="0"/>
              <a:cs typeface="Verdana" pitchFamily="34" charset="0"/>
            </a:endParaRPr>
          </a:p>
          <a:p>
            <a:pPr lvl="0" algn="just"/>
            <a:r>
              <a:rPr lang="en-US" sz="1200" dirty="0" smtClean="0">
                <a:latin typeface="Verdana" pitchFamily="34" charset="0"/>
                <a:ea typeface="Verdana" pitchFamily="34" charset="0"/>
                <a:cs typeface="Verdana" pitchFamily="34" charset="0"/>
              </a:rPr>
              <a:t>The difference characterizes the ends that need to be achieved</a:t>
            </a:r>
          </a:p>
          <a:p>
            <a:pPr lvl="0" algn="just"/>
            <a:r>
              <a:rPr lang="en-US" sz="1200" dirty="0" smtClean="0">
                <a:latin typeface="Verdana" pitchFamily="34" charset="0"/>
                <a:ea typeface="Verdana" pitchFamily="34" charset="0"/>
                <a:cs typeface="Verdana" pitchFamily="34" charset="0"/>
              </a:rPr>
              <a:t>The operators defines the means of achieving those ends</a:t>
            </a:r>
            <a:endParaRPr lang="en-IN" sz="1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598" y="362124"/>
            <a:ext cx="7505700" cy="954600"/>
          </a:xfrm>
        </p:spPr>
        <p:txBody>
          <a:bodyPr/>
          <a:lstStyle/>
          <a:p>
            <a:r>
              <a:rPr lang="en-US" dirty="0" smtClean="0"/>
              <a:t>Mean End Analysis</a:t>
            </a:r>
            <a:endParaRPr lang="en-IN" dirty="0"/>
          </a:p>
        </p:txBody>
      </p:sp>
      <p:sp>
        <p:nvSpPr>
          <p:cNvPr id="3" name="Text Placeholder 2"/>
          <p:cNvSpPr>
            <a:spLocks noGrp="1"/>
          </p:cNvSpPr>
          <p:nvPr>
            <p:ph type="body" idx="1"/>
          </p:nvPr>
        </p:nvSpPr>
        <p:spPr>
          <a:xfrm>
            <a:off x="871700" y="4056993"/>
            <a:ext cx="7505700" cy="662152"/>
          </a:xfrm>
        </p:spPr>
        <p:txBody>
          <a:bodyPr/>
          <a:lstStyle/>
          <a:p>
            <a:pPr algn="just"/>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The MEA strategy generates an AND/OR tree by replicating this</a:t>
            </a:r>
            <a:r>
              <a:rPr lang="en-IN" sz="1200" dirty="0">
                <a:latin typeface="Verdana" pitchFamily="34" charset="0"/>
                <a:ea typeface="Verdana" pitchFamily="34" charset="0"/>
                <a:cs typeface="Verdana" pitchFamily="34" charset="0"/>
              </a:rPr>
              <a:t> </a:t>
            </a:r>
            <a:r>
              <a:rPr lang="en-IN" sz="1200" dirty="0" smtClean="0">
                <a:latin typeface="Verdana" pitchFamily="34" charset="0"/>
                <a:ea typeface="Verdana" pitchFamily="34" charset="0"/>
                <a:cs typeface="Verdana" pitchFamily="34" charset="0"/>
              </a:rPr>
              <a:t>structure below the shaded nodes when a recursive  call is made.</a:t>
            </a:r>
          </a:p>
        </p:txBody>
      </p:sp>
      <p:pic>
        <p:nvPicPr>
          <p:cNvPr id="1026" name="Picture 2"/>
          <p:cNvPicPr>
            <a:picLocks noChangeAspect="1" noChangeArrowheads="1"/>
          </p:cNvPicPr>
          <p:nvPr/>
        </p:nvPicPr>
        <p:blipFill>
          <a:blip r:embed="rId2"/>
          <a:srcRect/>
          <a:stretch>
            <a:fillRect/>
          </a:stretch>
        </p:blipFill>
        <p:spPr bwMode="auto">
          <a:xfrm>
            <a:off x="630621" y="851339"/>
            <a:ext cx="8117949" cy="34368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End Analysis</a:t>
            </a:r>
            <a:endParaRPr lang="en-IN" dirty="0"/>
          </a:p>
        </p:txBody>
      </p:sp>
      <p:sp>
        <p:nvSpPr>
          <p:cNvPr id="3" name="Text Placeholder 2"/>
          <p:cNvSpPr>
            <a:spLocks noGrp="1"/>
          </p:cNvSpPr>
          <p:nvPr>
            <p:ph type="body" idx="1"/>
          </p:nvPr>
        </p:nvSpPr>
        <p:spPr/>
        <p:txBody>
          <a:bodyPr/>
          <a:lstStyle/>
          <a:p>
            <a:pPr algn="just"/>
            <a:r>
              <a:rPr lang="en-IN" sz="1200" dirty="0" smtClean="0">
                <a:latin typeface="Verdana" pitchFamily="34" charset="0"/>
                <a:ea typeface="Verdana" pitchFamily="34" charset="0"/>
                <a:cs typeface="Verdana" pitchFamily="34" charset="0"/>
              </a:rPr>
              <a:t>Working of MEA technique :</a:t>
            </a:r>
          </a:p>
          <a:p>
            <a:pPr lvl="1" algn="just"/>
            <a:r>
              <a:rPr lang="en-IN" sz="1200" dirty="0" smtClean="0">
                <a:latin typeface="Verdana" pitchFamily="34" charset="0"/>
                <a:ea typeface="Verdana" pitchFamily="34" charset="0"/>
                <a:cs typeface="Verdana" pitchFamily="34" charset="0"/>
              </a:rPr>
              <a:t>First, evaluate the difference between Initial State and final State.</a:t>
            </a:r>
            <a:endParaRPr lang="en-US" sz="1200" dirty="0" smtClean="0">
              <a:latin typeface="Verdana" pitchFamily="34" charset="0"/>
              <a:ea typeface="Verdana" pitchFamily="34" charset="0"/>
              <a:cs typeface="Verdana" pitchFamily="34" charset="0"/>
            </a:endParaRPr>
          </a:p>
          <a:p>
            <a:pPr lvl="1" algn="just"/>
            <a:r>
              <a:rPr lang="en-IN" sz="1200" dirty="0" smtClean="0">
                <a:latin typeface="Verdana" pitchFamily="34" charset="0"/>
                <a:ea typeface="Verdana" pitchFamily="34" charset="0"/>
                <a:cs typeface="Verdana" pitchFamily="34" charset="0"/>
              </a:rPr>
              <a:t>Select the various operators which can be applied for each difference.</a:t>
            </a:r>
            <a:endParaRPr lang="en-US" sz="1200" dirty="0" smtClean="0">
              <a:latin typeface="Verdana" pitchFamily="34" charset="0"/>
              <a:ea typeface="Verdana" pitchFamily="34" charset="0"/>
              <a:cs typeface="Verdana" pitchFamily="34" charset="0"/>
            </a:endParaRPr>
          </a:p>
          <a:p>
            <a:pPr lvl="1" algn="just"/>
            <a:r>
              <a:rPr lang="en-IN" sz="1200" dirty="0" smtClean="0">
                <a:latin typeface="Verdana" pitchFamily="34" charset="0"/>
                <a:ea typeface="Verdana" pitchFamily="34" charset="0"/>
                <a:cs typeface="Verdana" pitchFamily="34" charset="0"/>
              </a:rPr>
              <a:t>Apply the operator at each difference, which reduces the difference between the current state and goal state.</a:t>
            </a:r>
            <a:endParaRPr lang="en-US" sz="1200" dirty="0" smtClean="0">
              <a:latin typeface="Verdana" pitchFamily="34" charset="0"/>
              <a:ea typeface="Verdana" pitchFamily="34" charset="0"/>
              <a:cs typeface="Verdana" pitchFamily="34" charset="0"/>
            </a:endParaRPr>
          </a:p>
          <a:p>
            <a:pPr algn="just"/>
            <a:endParaRPr lang="en-IN" sz="1200" dirty="0" smtClean="0">
              <a:latin typeface="Verdana" pitchFamily="34" charset="0"/>
              <a:ea typeface="Verdana" pitchFamily="34" charset="0"/>
              <a:cs typeface="Verdana" pitchFamily="34" charset="0"/>
            </a:endParaRPr>
          </a:p>
          <a:p>
            <a:pPr algn="just"/>
            <a:r>
              <a:rPr lang="en-IN" sz="1200" b="1" dirty="0" smtClean="0">
                <a:latin typeface="Verdana" pitchFamily="34" charset="0"/>
                <a:ea typeface="Verdana" pitchFamily="34" charset="0"/>
                <a:cs typeface="Verdana" pitchFamily="34" charset="0"/>
              </a:rPr>
              <a:t>Operator Sub-</a:t>
            </a:r>
            <a:r>
              <a:rPr lang="en-IN" sz="1200" b="1" dirty="0" err="1" smtClean="0">
                <a:latin typeface="Verdana" pitchFamily="34" charset="0"/>
                <a:ea typeface="Verdana" pitchFamily="34" charset="0"/>
                <a:cs typeface="Verdana" pitchFamily="34" charset="0"/>
              </a:rPr>
              <a:t>goaling</a:t>
            </a:r>
            <a:r>
              <a:rPr lang="en-IN" sz="1200" b="1" dirty="0" smtClean="0">
                <a:latin typeface="Verdana" pitchFamily="34" charset="0"/>
                <a:ea typeface="Verdana" pitchFamily="34" charset="0"/>
                <a:cs typeface="Verdana" pitchFamily="34" charset="0"/>
              </a:rPr>
              <a:t>: </a:t>
            </a:r>
            <a:r>
              <a:rPr lang="en-IN" sz="1200" dirty="0" smtClean="0">
                <a:latin typeface="Verdana" pitchFamily="34" charset="0"/>
                <a:ea typeface="Verdana" pitchFamily="34" charset="0"/>
                <a:cs typeface="Verdana" pitchFamily="34" charset="0"/>
              </a:rPr>
              <a:t>Sometimes it is possible that an operator cannot be applied to the current state. Sub goals are set up to establish the preconditions of the operator is called Operator </a:t>
            </a:r>
            <a:r>
              <a:rPr lang="en-IN" sz="1200" dirty="0" err="1" smtClean="0">
                <a:latin typeface="Verdana" pitchFamily="34" charset="0"/>
                <a:ea typeface="Verdana" pitchFamily="34" charset="0"/>
                <a:cs typeface="Verdana" pitchFamily="34" charset="0"/>
              </a:rPr>
              <a:t>Subgoaling</a:t>
            </a:r>
            <a:r>
              <a:rPr lang="en-IN" sz="1200" dirty="0" smtClean="0">
                <a:latin typeface="Verdana" pitchFamily="34" charset="0"/>
                <a:ea typeface="Verdana" pitchFamily="34" charset="0"/>
                <a:cs typeface="Verdana" pitchFamily="34" charset="0"/>
              </a:rPr>
              <a:t>.</a:t>
            </a:r>
            <a:endParaRPr lang="en-US" sz="1200" dirty="0" smtClean="0">
              <a:latin typeface="Verdana" pitchFamily="34" charset="0"/>
              <a:ea typeface="Verdana" pitchFamily="34" charset="0"/>
              <a:cs typeface="Verdana" pitchFamily="34" charset="0"/>
            </a:endParaRPr>
          </a:p>
          <a:p>
            <a:pPr algn="just"/>
            <a:endParaRPr lang="en-IN" sz="1200" dirty="0" smtClean="0">
              <a:latin typeface="Verdana" pitchFamily="34" charset="0"/>
              <a:ea typeface="Verdana" pitchFamily="34" charset="0"/>
              <a:cs typeface="Verdana" pitchFamily="34" charset="0"/>
            </a:endParaRPr>
          </a:p>
          <a:p>
            <a:pPr algn="just"/>
            <a:endParaRPr lang="en-IN" sz="1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351630"/>
            <a:ext cx="7505700" cy="954600"/>
          </a:xfrm>
        </p:spPr>
        <p:txBody>
          <a:bodyPr/>
          <a:lstStyle/>
          <a:p>
            <a:r>
              <a:rPr lang="en-US" dirty="0" smtClean="0"/>
              <a:t>Mean End Analysis</a:t>
            </a:r>
            <a:endParaRPr lang="en-IN" dirty="0"/>
          </a:p>
        </p:txBody>
      </p:sp>
      <p:sp>
        <p:nvSpPr>
          <p:cNvPr id="3" name="Text Placeholder 2"/>
          <p:cNvSpPr>
            <a:spLocks noGrp="1"/>
          </p:cNvSpPr>
          <p:nvPr>
            <p:ph type="body" idx="1"/>
          </p:nvPr>
        </p:nvSpPr>
        <p:spPr>
          <a:xfrm>
            <a:off x="819150" y="987972"/>
            <a:ext cx="7505700" cy="3450753"/>
          </a:xfrm>
        </p:spPr>
        <p:txBody>
          <a:bodyPr/>
          <a:lstStyle/>
          <a:p>
            <a:pPr algn="just"/>
            <a:r>
              <a:rPr lang="en-IN" sz="1200" b="1" dirty="0" smtClean="0">
                <a:latin typeface="Verdana" pitchFamily="34" charset="0"/>
                <a:ea typeface="Verdana" pitchFamily="34" charset="0"/>
                <a:cs typeface="Verdana" pitchFamily="34" charset="0"/>
              </a:rPr>
              <a:t>Algorithm:</a:t>
            </a:r>
          </a:p>
          <a:p>
            <a:pPr algn="just"/>
            <a:r>
              <a:rPr lang="en-IN" sz="1200" dirty="0" smtClean="0">
                <a:latin typeface="Verdana" pitchFamily="34" charset="0"/>
                <a:ea typeface="Verdana" pitchFamily="34" charset="0"/>
                <a:cs typeface="Verdana" pitchFamily="34" charset="0"/>
              </a:rPr>
              <a:t>Let's we take Current state as CURRENT and Goal State as GOAL, then following are the steps for the MEA algorithm.</a:t>
            </a:r>
            <a:endParaRPr lang="en-US" sz="1200" dirty="0" smtClean="0">
              <a:latin typeface="Verdana" pitchFamily="34" charset="0"/>
              <a:ea typeface="Verdana" pitchFamily="34" charset="0"/>
              <a:cs typeface="Verdana" pitchFamily="34" charset="0"/>
            </a:endParaRPr>
          </a:p>
          <a:p>
            <a:pPr lvl="0" algn="just"/>
            <a:r>
              <a:rPr lang="en-IN" sz="1200" b="1" dirty="0" smtClean="0">
                <a:latin typeface="Verdana" pitchFamily="34" charset="0"/>
                <a:ea typeface="Verdana" pitchFamily="34" charset="0"/>
                <a:cs typeface="Verdana" pitchFamily="34" charset="0"/>
              </a:rPr>
              <a:t>Step 1:</a:t>
            </a:r>
            <a:r>
              <a:rPr lang="en-IN" sz="1200" dirty="0" smtClean="0">
                <a:latin typeface="Verdana" pitchFamily="34" charset="0"/>
                <a:ea typeface="Verdana" pitchFamily="34" charset="0"/>
                <a:cs typeface="Verdana" pitchFamily="34" charset="0"/>
              </a:rPr>
              <a:t> </a:t>
            </a:r>
            <a:r>
              <a:rPr lang="en-IN" sz="1200" b="1" dirty="0" smtClean="0">
                <a:latin typeface="Verdana" pitchFamily="34" charset="0"/>
                <a:ea typeface="Verdana" pitchFamily="34" charset="0"/>
                <a:cs typeface="Verdana" pitchFamily="34" charset="0"/>
              </a:rPr>
              <a:t>Compare CURRENT to GOAL, </a:t>
            </a:r>
            <a:r>
              <a:rPr lang="en-IN" sz="1200" dirty="0" smtClean="0">
                <a:latin typeface="Verdana" pitchFamily="34" charset="0"/>
                <a:ea typeface="Verdana" pitchFamily="34" charset="0"/>
                <a:cs typeface="Verdana" pitchFamily="34" charset="0"/>
              </a:rPr>
              <a:t>if there are no differences between both then return Success and Exit.</a:t>
            </a:r>
            <a:endParaRPr lang="en-US" sz="1200" dirty="0" smtClean="0">
              <a:latin typeface="Verdana" pitchFamily="34" charset="0"/>
              <a:ea typeface="Verdana" pitchFamily="34" charset="0"/>
              <a:cs typeface="Verdana" pitchFamily="34" charset="0"/>
            </a:endParaRPr>
          </a:p>
          <a:p>
            <a:pPr lvl="0" algn="just"/>
            <a:r>
              <a:rPr lang="en-IN" sz="1200" b="1" dirty="0" smtClean="0">
                <a:latin typeface="Verdana" pitchFamily="34" charset="0"/>
                <a:ea typeface="Verdana" pitchFamily="34" charset="0"/>
                <a:cs typeface="Verdana" pitchFamily="34" charset="0"/>
              </a:rPr>
              <a:t>Step 2:</a:t>
            </a:r>
            <a:r>
              <a:rPr lang="en-IN" sz="1200" dirty="0" smtClean="0">
                <a:latin typeface="Verdana" pitchFamily="34" charset="0"/>
                <a:ea typeface="Verdana" pitchFamily="34" charset="0"/>
                <a:cs typeface="Verdana" pitchFamily="34" charset="0"/>
              </a:rPr>
              <a:t> Else, select the </a:t>
            </a:r>
            <a:r>
              <a:rPr lang="en-IN" sz="1200" b="1" dirty="0" smtClean="0">
                <a:latin typeface="Verdana" pitchFamily="34" charset="0"/>
                <a:ea typeface="Verdana" pitchFamily="34" charset="0"/>
                <a:cs typeface="Verdana" pitchFamily="34" charset="0"/>
              </a:rPr>
              <a:t>most significant difference </a:t>
            </a:r>
            <a:r>
              <a:rPr lang="en-IN" sz="1200" dirty="0" smtClean="0">
                <a:latin typeface="Verdana" pitchFamily="34" charset="0"/>
                <a:ea typeface="Verdana" pitchFamily="34" charset="0"/>
                <a:cs typeface="Verdana" pitchFamily="34" charset="0"/>
              </a:rPr>
              <a:t>and </a:t>
            </a:r>
            <a:r>
              <a:rPr lang="en-IN" sz="1200" b="1" dirty="0" smtClean="0">
                <a:latin typeface="Verdana" pitchFamily="34" charset="0"/>
                <a:ea typeface="Verdana" pitchFamily="34" charset="0"/>
                <a:cs typeface="Verdana" pitchFamily="34" charset="0"/>
              </a:rPr>
              <a:t>reduce</a:t>
            </a:r>
            <a:r>
              <a:rPr lang="en-IN" sz="1200" dirty="0" smtClean="0">
                <a:latin typeface="Verdana" pitchFamily="34" charset="0"/>
                <a:ea typeface="Verdana" pitchFamily="34" charset="0"/>
                <a:cs typeface="Verdana" pitchFamily="34" charset="0"/>
              </a:rPr>
              <a:t> it by doing the following steps until the success or failure occurs.</a:t>
            </a:r>
            <a:endParaRPr lang="en-US" sz="1200" dirty="0" smtClean="0">
              <a:latin typeface="Verdana" pitchFamily="34" charset="0"/>
              <a:ea typeface="Verdana" pitchFamily="34" charset="0"/>
              <a:cs typeface="Verdana" pitchFamily="34" charset="0"/>
            </a:endParaRPr>
          </a:p>
          <a:p>
            <a:pPr lvl="1" algn="just"/>
            <a:r>
              <a:rPr lang="en-IN" sz="1000" b="1" dirty="0" smtClean="0">
                <a:latin typeface="Verdana" pitchFamily="34" charset="0"/>
                <a:ea typeface="Verdana" pitchFamily="34" charset="0"/>
                <a:cs typeface="Verdana" pitchFamily="34" charset="0"/>
              </a:rPr>
              <a:t>Select </a:t>
            </a:r>
            <a:r>
              <a:rPr lang="en-IN" sz="1000" dirty="0" smtClean="0">
                <a:latin typeface="Verdana" pitchFamily="34" charset="0"/>
                <a:ea typeface="Verdana" pitchFamily="34" charset="0"/>
                <a:cs typeface="Verdana" pitchFamily="34" charset="0"/>
              </a:rPr>
              <a:t>a </a:t>
            </a:r>
            <a:r>
              <a:rPr lang="en-IN" sz="1000" b="1" dirty="0" smtClean="0">
                <a:latin typeface="Verdana" pitchFamily="34" charset="0"/>
                <a:ea typeface="Verdana" pitchFamily="34" charset="0"/>
                <a:cs typeface="Verdana" pitchFamily="34" charset="0"/>
              </a:rPr>
              <a:t>new operator O </a:t>
            </a:r>
            <a:r>
              <a:rPr lang="en-IN" sz="1000" dirty="0" smtClean="0">
                <a:latin typeface="Verdana" pitchFamily="34" charset="0"/>
                <a:ea typeface="Verdana" pitchFamily="34" charset="0"/>
                <a:cs typeface="Verdana" pitchFamily="34" charset="0"/>
              </a:rPr>
              <a:t>which is applicable for the current difference, and if there is no such operator, then signal failure.</a:t>
            </a:r>
            <a:endParaRPr lang="en-US" sz="1000" dirty="0" smtClean="0">
              <a:latin typeface="Verdana" pitchFamily="34" charset="0"/>
              <a:ea typeface="Verdana" pitchFamily="34" charset="0"/>
              <a:cs typeface="Verdana" pitchFamily="34" charset="0"/>
            </a:endParaRPr>
          </a:p>
          <a:p>
            <a:pPr lvl="1" algn="just"/>
            <a:r>
              <a:rPr lang="en-IN" sz="1000" b="1" dirty="0" smtClean="0">
                <a:latin typeface="Verdana" pitchFamily="34" charset="0"/>
                <a:ea typeface="Verdana" pitchFamily="34" charset="0"/>
                <a:cs typeface="Verdana" pitchFamily="34" charset="0"/>
              </a:rPr>
              <a:t>Attempt to apply operator O </a:t>
            </a:r>
            <a:r>
              <a:rPr lang="en-IN" sz="1000" dirty="0" smtClean="0">
                <a:latin typeface="Verdana" pitchFamily="34" charset="0"/>
                <a:ea typeface="Verdana" pitchFamily="34" charset="0"/>
                <a:cs typeface="Verdana" pitchFamily="34" charset="0"/>
              </a:rPr>
              <a:t>to CURRENT. Make a description of two states.</a:t>
            </a:r>
            <a:br>
              <a:rPr lang="en-IN" sz="1000" dirty="0" smtClean="0">
                <a:latin typeface="Verdana" pitchFamily="34" charset="0"/>
                <a:ea typeface="Verdana" pitchFamily="34" charset="0"/>
                <a:cs typeface="Verdana" pitchFamily="34" charset="0"/>
              </a:rPr>
            </a:br>
            <a:r>
              <a:rPr lang="en-IN" sz="1000" dirty="0" err="1" smtClean="0">
                <a:latin typeface="Verdana" pitchFamily="34" charset="0"/>
                <a:ea typeface="Verdana" pitchFamily="34" charset="0"/>
                <a:cs typeface="Verdana" pitchFamily="34" charset="0"/>
              </a:rPr>
              <a:t>i</a:t>
            </a:r>
            <a:r>
              <a:rPr lang="en-IN" sz="1000" dirty="0" smtClean="0">
                <a:latin typeface="Verdana" pitchFamily="34" charset="0"/>
                <a:ea typeface="Verdana" pitchFamily="34" charset="0"/>
                <a:cs typeface="Verdana" pitchFamily="34" charset="0"/>
              </a:rPr>
              <a:t>)O-Start, a state in which O’s preconditions are satisfied.</a:t>
            </a:r>
            <a:br>
              <a:rPr lang="en-IN" sz="1000" dirty="0" smtClean="0">
                <a:latin typeface="Verdana" pitchFamily="34" charset="0"/>
                <a:ea typeface="Verdana" pitchFamily="34" charset="0"/>
                <a:cs typeface="Verdana" pitchFamily="34" charset="0"/>
              </a:rPr>
            </a:br>
            <a:r>
              <a:rPr lang="en-IN" sz="1000" dirty="0" smtClean="0">
                <a:latin typeface="Verdana" pitchFamily="34" charset="0"/>
                <a:ea typeface="Verdana" pitchFamily="34" charset="0"/>
                <a:cs typeface="Verdana" pitchFamily="34" charset="0"/>
              </a:rPr>
              <a:t>ii) O-Result, the state that would result if O were applied In O-start.</a:t>
            </a:r>
            <a:endParaRPr lang="en-US" sz="1000" dirty="0" smtClean="0">
              <a:latin typeface="Verdana" pitchFamily="34" charset="0"/>
              <a:ea typeface="Verdana" pitchFamily="34" charset="0"/>
              <a:cs typeface="Verdana" pitchFamily="34" charset="0"/>
            </a:endParaRPr>
          </a:p>
          <a:p>
            <a:pPr lvl="1" algn="just"/>
            <a:r>
              <a:rPr lang="en-IN" sz="1000" dirty="0" smtClean="0">
                <a:latin typeface="Verdana" pitchFamily="34" charset="0"/>
                <a:ea typeface="Verdana" pitchFamily="34" charset="0"/>
                <a:cs typeface="Verdana" pitchFamily="34" charset="0"/>
              </a:rPr>
              <a:t>If </a:t>
            </a:r>
            <a:r>
              <a:rPr lang="en-IN" sz="1000" b="1" dirty="0" smtClean="0">
                <a:latin typeface="Verdana" pitchFamily="34" charset="0"/>
                <a:ea typeface="Verdana" pitchFamily="34" charset="0"/>
                <a:cs typeface="Verdana" pitchFamily="34" charset="0"/>
              </a:rPr>
              <a:t>(First-Part&lt;------MEA(CURRENT,O-START) </a:t>
            </a:r>
            <a:r>
              <a:rPr lang="en-IN" sz="1000" dirty="0" smtClean="0">
                <a:latin typeface="Verdana" pitchFamily="34" charset="0"/>
                <a:ea typeface="Verdana" pitchFamily="34" charset="0"/>
                <a:cs typeface="Verdana" pitchFamily="34" charset="0"/>
              </a:rPr>
              <a:t>And</a:t>
            </a:r>
            <a:br>
              <a:rPr lang="en-IN" sz="1000" dirty="0" smtClean="0">
                <a:latin typeface="Verdana" pitchFamily="34" charset="0"/>
                <a:ea typeface="Verdana" pitchFamily="34" charset="0"/>
                <a:cs typeface="Verdana" pitchFamily="34" charset="0"/>
              </a:rPr>
            </a:br>
            <a:r>
              <a:rPr lang="en-IN" sz="1000" b="1" dirty="0" smtClean="0">
                <a:latin typeface="Verdana" pitchFamily="34" charset="0"/>
                <a:ea typeface="Verdana" pitchFamily="34" charset="0"/>
                <a:cs typeface="Verdana" pitchFamily="34" charset="0"/>
              </a:rPr>
              <a:t>(LAST-Part &lt;----- MEA (O-Result, GOAL)</a:t>
            </a:r>
            <a:r>
              <a:rPr lang="en-IN" sz="1000" dirty="0" smtClean="0">
                <a:latin typeface="Verdana" pitchFamily="34" charset="0"/>
                <a:ea typeface="Verdana" pitchFamily="34" charset="0"/>
                <a:cs typeface="Verdana" pitchFamily="34" charset="0"/>
              </a:rPr>
              <a:t>, are successful, then signal Success and return the result of combining FIRST-PART, O, and LAST-PART.</a:t>
            </a:r>
            <a:endParaRPr lang="en-US" sz="1000" dirty="0" smtClean="0">
              <a:latin typeface="Verdana" pitchFamily="34" charset="0"/>
              <a:ea typeface="Verdana" pitchFamily="34" charset="0"/>
              <a:cs typeface="Verdana" pitchFamily="34" charset="0"/>
            </a:endParaRPr>
          </a:p>
          <a:p>
            <a:pPr algn="just"/>
            <a:endParaRPr lang="en-IN" sz="1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640" y="404165"/>
            <a:ext cx="7505700" cy="954600"/>
          </a:xfrm>
        </p:spPr>
        <p:txBody>
          <a:bodyPr/>
          <a:lstStyle/>
          <a:p>
            <a:r>
              <a:rPr lang="en-US" dirty="0" smtClean="0"/>
              <a:t>Mean End Analysis</a:t>
            </a:r>
            <a:endParaRPr lang="en-IN" dirty="0"/>
          </a:p>
        </p:txBody>
      </p:sp>
      <p:sp>
        <p:nvSpPr>
          <p:cNvPr id="3" name="Text Placeholder 2"/>
          <p:cNvSpPr>
            <a:spLocks noGrp="1"/>
          </p:cNvSpPr>
          <p:nvPr>
            <p:ph type="body" idx="1"/>
          </p:nvPr>
        </p:nvSpPr>
        <p:spPr>
          <a:xfrm>
            <a:off x="399393" y="1324303"/>
            <a:ext cx="4110201" cy="672664"/>
          </a:xfrm>
        </p:spPr>
        <p:txBody>
          <a:bodyPr/>
          <a:lstStyle/>
          <a:p>
            <a:r>
              <a:rPr lang="en-IN" sz="1200" b="1" dirty="0" smtClean="0">
                <a:latin typeface="Verdana" pitchFamily="34" charset="0"/>
                <a:ea typeface="Verdana" pitchFamily="34" charset="0"/>
                <a:cs typeface="Verdana" pitchFamily="34" charset="0"/>
              </a:rPr>
              <a:t>Operators: Move, Delete and Expand</a:t>
            </a:r>
            <a:endParaRPr lang="en-IN" sz="1200" b="1" dirty="0">
              <a:latin typeface="Verdana" pitchFamily="34" charset="0"/>
              <a:ea typeface="Verdana" pitchFamily="34" charset="0"/>
              <a:cs typeface="Verdana" pitchFamily="34" charset="0"/>
            </a:endParaRPr>
          </a:p>
        </p:txBody>
      </p:sp>
      <p:pic>
        <p:nvPicPr>
          <p:cNvPr id="4" name="Picture 3" descr="Means-Ends Analysis in AI"/>
          <p:cNvPicPr/>
          <p:nvPr/>
        </p:nvPicPr>
        <p:blipFill>
          <a:blip r:embed="rId2" cstate="print"/>
          <a:srcRect/>
          <a:stretch>
            <a:fillRect/>
          </a:stretch>
        </p:blipFill>
        <p:spPr bwMode="auto">
          <a:xfrm>
            <a:off x="4262557" y="318178"/>
            <a:ext cx="3540760" cy="1690370"/>
          </a:xfrm>
          <a:prstGeom prst="rect">
            <a:avLst/>
          </a:prstGeom>
          <a:noFill/>
          <a:ln w="9525">
            <a:noFill/>
            <a:miter lim="800000"/>
            <a:headEnd/>
            <a:tailEnd/>
          </a:ln>
        </p:spPr>
      </p:pic>
      <p:pic>
        <p:nvPicPr>
          <p:cNvPr id="5" name="Picture 4" descr="Means-Ends Analysis in AI"/>
          <p:cNvPicPr/>
          <p:nvPr/>
        </p:nvPicPr>
        <p:blipFill>
          <a:blip r:embed="rId3" cstate="print"/>
          <a:srcRect/>
          <a:stretch>
            <a:fillRect/>
          </a:stretch>
        </p:blipFill>
        <p:spPr bwMode="auto">
          <a:xfrm>
            <a:off x="750767" y="3030822"/>
            <a:ext cx="1062990" cy="1499235"/>
          </a:xfrm>
          <a:prstGeom prst="rect">
            <a:avLst/>
          </a:prstGeom>
          <a:noFill/>
          <a:ln w="9525">
            <a:noFill/>
            <a:miter lim="800000"/>
            <a:headEnd/>
            <a:tailEnd/>
          </a:ln>
        </p:spPr>
      </p:pic>
      <p:sp>
        <p:nvSpPr>
          <p:cNvPr id="6" name="TextBox 5"/>
          <p:cNvSpPr txBox="1"/>
          <p:nvPr/>
        </p:nvSpPr>
        <p:spPr>
          <a:xfrm>
            <a:off x="809296" y="2133600"/>
            <a:ext cx="1853392"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b="1" dirty="0" smtClean="0"/>
              <a:t>Evaluate initial step</a:t>
            </a:r>
            <a:endParaRPr lang="en-US" b="1" dirty="0"/>
          </a:p>
        </p:txBody>
      </p:sp>
      <p:pic>
        <p:nvPicPr>
          <p:cNvPr id="7" name="Picture 6" descr="Means-Ends Analysis in AI"/>
          <p:cNvPicPr/>
          <p:nvPr/>
        </p:nvPicPr>
        <p:blipFill>
          <a:blip r:embed="rId4" cstate="print"/>
          <a:srcRect/>
          <a:stretch>
            <a:fillRect/>
          </a:stretch>
        </p:blipFill>
        <p:spPr bwMode="auto">
          <a:xfrm>
            <a:off x="773232" y="3036976"/>
            <a:ext cx="2594610" cy="1360805"/>
          </a:xfrm>
          <a:prstGeom prst="rect">
            <a:avLst/>
          </a:prstGeom>
          <a:noFill/>
          <a:ln w="9525">
            <a:noFill/>
            <a:miter lim="800000"/>
            <a:headEnd/>
            <a:tailEnd/>
          </a:ln>
        </p:spPr>
      </p:pic>
      <p:sp>
        <p:nvSpPr>
          <p:cNvPr id="8" name="TextBox 7"/>
          <p:cNvSpPr txBox="1"/>
          <p:nvPr/>
        </p:nvSpPr>
        <p:spPr>
          <a:xfrm>
            <a:off x="814551" y="2138855"/>
            <a:ext cx="2291012"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b="1" dirty="0" smtClean="0"/>
              <a:t>Applying delete operator</a:t>
            </a:r>
            <a:endParaRPr lang="en-US" b="1" dirty="0"/>
          </a:p>
        </p:txBody>
      </p:sp>
      <p:sp>
        <p:nvSpPr>
          <p:cNvPr id="9" name="TextBox 8"/>
          <p:cNvSpPr txBox="1"/>
          <p:nvPr/>
        </p:nvSpPr>
        <p:spPr>
          <a:xfrm>
            <a:off x="819810" y="2133605"/>
            <a:ext cx="2333293"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b="1" dirty="0" smtClean="0"/>
              <a:t>Applying move operator</a:t>
            </a:r>
            <a:endParaRPr lang="en-US" b="1" dirty="0"/>
          </a:p>
        </p:txBody>
      </p:sp>
      <p:pic>
        <p:nvPicPr>
          <p:cNvPr id="10" name="Picture 9" descr="Means-Ends Analysis in AI"/>
          <p:cNvPicPr/>
          <p:nvPr/>
        </p:nvPicPr>
        <p:blipFill>
          <a:blip r:embed="rId5" cstate="print"/>
          <a:srcRect/>
          <a:stretch>
            <a:fillRect/>
          </a:stretch>
        </p:blipFill>
        <p:spPr bwMode="auto">
          <a:xfrm>
            <a:off x="785506" y="3026464"/>
            <a:ext cx="4125595" cy="1360805"/>
          </a:xfrm>
          <a:prstGeom prst="rect">
            <a:avLst/>
          </a:prstGeom>
          <a:noFill/>
          <a:ln w="9525">
            <a:noFill/>
            <a:miter lim="800000"/>
            <a:headEnd/>
            <a:tailEnd/>
          </a:ln>
        </p:spPr>
      </p:pic>
      <p:sp>
        <p:nvSpPr>
          <p:cNvPr id="11" name="TextBox 10"/>
          <p:cNvSpPr txBox="1"/>
          <p:nvPr/>
        </p:nvSpPr>
        <p:spPr>
          <a:xfrm>
            <a:off x="814560" y="2128355"/>
            <a:ext cx="2485693"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b="1" dirty="0" smtClean="0"/>
              <a:t>Applying expand operator</a:t>
            </a:r>
            <a:endParaRPr lang="en-US" b="1" dirty="0"/>
          </a:p>
        </p:txBody>
      </p:sp>
      <p:pic>
        <p:nvPicPr>
          <p:cNvPr id="12" name="Picture 11" descr="Means-Ends Analysis in AI"/>
          <p:cNvPicPr/>
          <p:nvPr/>
        </p:nvPicPr>
        <p:blipFill>
          <a:blip r:embed="rId6" cstate="print"/>
          <a:srcRect/>
          <a:stretch>
            <a:fillRect/>
          </a:stretch>
        </p:blipFill>
        <p:spPr bwMode="auto">
          <a:xfrm>
            <a:off x="834232" y="3036937"/>
            <a:ext cx="5730875" cy="136080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2000"/>
                                        <p:tgtEl>
                                          <p:spTgt spid="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20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bg/>
                                          </p:spTgt>
                                        </p:tgtEl>
                                        <p:attrNameLst>
                                          <p:attrName>style.visibility</p:attrName>
                                        </p:attrNameLst>
                                      </p:cBhvr>
                                      <p:to>
                                        <p:strVal val="visible"/>
                                      </p:to>
                                    </p:set>
                                    <p:animEffect transition="in" filter="fade">
                                      <p:cBhvr>
                                        <p:cTn id="20" dur="2000"/>
                                        <p:tgtEl>
                                          <p:spTgt spid="8">
                                            <p:bg/>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2000"/>
                                        <p:tgtEl>
                                          <p:spTgt spid="8">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20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bg/>
                                          </p:spTgt>
                                        </p:tgtEl>
                                        <p:attrNameLst>
                                          <p:attrName>style.visibility</p:attrName>
                                        </p:attrNameLst>
                                      </p:cBhvr>
                                      <p:to>
                                        <p:strVal val="visible"/>
                                      </p:to>
                                    </p:set>
                                    <p:animEffect transition="in" filter="fade">
                                      <p:cBhvr>
                                        <p:cTn id="33" dur="2000"/>
                                        <p:tgtEl>
                                          <p:spTgt spid="9">
                                            <p:bg/>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xEl>
                                              <p:pRg st="0" end="0"/>
                                            </p:txEl>
                                          </p:spTgt>
                                        </p:tgtEl>
                                        <p:attrNameLst>
                                          <p:attrName>style.visibility</p:attrName>
                                        </p:attrNameLst>
                                      </p:cBhvr>
                                      <p:to>
                                        <p:strVal val="visible"/>
                                      </p:to>
                                    </p:set>
                                    <p:animEffect transition="in" filter="fade">
                                      <p:cBhvr>
                                        <p:cTn id="36" dur="2000"/>
                                        <p:tgtEl>
                                          <p:spTgt spid="9">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20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
                                            <p:bg/>
                                          </p:spTgt>
                                        </p:tgtEl>
                                        <p:attrNameLst>
                                          <p:attrName>style.visibility</p:attrName>
                                        </p:attrNameLst>
                                      </p:cBhvr>
                                      <p:to>
                                        <p:strVal val="visible"/>
                                      </p:to>
                                    </p:set>
                                    <p:animEffect transition="in" filter="fade">
                                      <p:cBhvr>
                                        <p:cTn id="46" dur="2000"/>
                                        <p:tgtEl>
                                          <p:spTgt spid="11">
                                            <p:bg/>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animEffect transition="in" filter="fade">
                                      <p:cBhvr>
                                        <p:cTn id="49" dur="2000"/>
                                        <p:tgtEl>
                                          <p:spTgt spid="11">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8" grpId="0" build="allAtOnce" animBg="1"/>
      <p:bldP spid="9" grpId="0" build="allAtOnce" animBg="1"/>
      <p:bldP spid="11"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618" y="467227"/>
            <a:ext cx="7505700" cy="954600"/>
          </a:xfrm>
        </p:spPr>
        <p:txBody>
          <a:bodyPr/>
          <a:lstStyle/>
          <a:p>
            <a:r>
              <a:rPr lang="en-IN" sz="3200" dirty="0" smtClean="0"/>
              <a:t>Examples: Heuristic function</a:t>
            </a:r>
            <a:r>
              <a:rPr lang="en-IN" sz="2800" dirty="0" smtClean="0"/>
              <a:t/>
            </a:r>
            <a:br>
              <a:rPr lang="en-IN" sz="2800" dirty="0" smtClean="0"/>
            </a:br>
            <a:endParaRPr lang="en-IN" dirty="0"/>
          </a:p>
        </p:txBody>
      </p:sp>
      <p:sp>
        <p:nvSpPr>
          <p:cNvPr id="3" name="Text Placeholder 2"/>
          <p:cNvSpPr>
            <a:spLocks noGrp="1"/>
          </p:cNvSpPr>
          <p:nvPr>
            <p:ph type="body" idx="1"/>
          </p:nvPr>
        </p:nvSpPr>
        <p:spPr>
          <a:xfrm>
            <a:off x="819150" y="1261242"/>
            <a:ext cx="7505700" cy="3510455"/>
          </a:xfrm>
        </p:spPr>
        <p:txBody>
          <a:bodyPr/>
          <a:lstStyle/>
          <a:p>
            <a:pPr lvl="0" algn="just"/>
            <a:r>
              <a:rPr lang="en-IN" sz="1200" b="1" dirty="0" smtClean="0">
                <a:latin typeface="Verdana" pitchFamily="34" charset="0"/>
                <a:ea typeface="Verdana" pitchFamily="34" charset="0"/>
                <a:cs typeface="Verdana" pitchFamily="34" charset="0"/>
              </a:rPr>
              <a:t>Want path from Kolkata to </a:t>
            </a:r>
            <a:r>
              <a:rPr lang="en-IN" sz="1200" b="1" dirty="0" err="1" smtClean="0">
                <a:latin typeface="Verdana" pitchFamily="34" charset="0"/>
                <a:ea typeface="Verdana" pitchFamily="34" charset="0"/>
                <a:cs typeface="Verdana" pitchFamily="34" charset="0"/>
              </a:rPr>
              <a:t>Guwahati</a:t>
            </a:r>
            <a:r>
              <a:rPr lang="en-IN" sz="1200" b="1" dirty="0" smtClean="0">
                <a:latin typeface="Verdana" pitchFamily="34" charset="0"/>
                <a:ea typeface="Verdana" pitchFamily="34" charset="0"/>
                <a:cs typeface="Verdana" pitchFamily="34" charset="0"/>
              </a:rPr>
              <a:t> </a:t>
            </a:r>
            <a:r>
              <a:rPr lang="en-IN" sz="1200" dirty="0" smtClean="0">
                <a:latin typeface="Verdana" pitchFamily="34" charset="0"/>
                <a:ea typeface="Verdana" pitchFamily="34" charset="0"/>
                <a:cs typeface="Verdana" pitchFamily="34" charset="0"/>
              </a:rPr>
              <a:t>: Heuristic for </a:t>
            </a:r>
            <a:r>
              <a:rPr lang="en-IN" sz="1200" dirty="0" err="1" smtClean="0">
                <a:latin typeface="Verdana" pitchFamily="34" charset="0"/>
                <a:ea typeface="Verdana" pitchFamily="34" charset="0"/>
                <a:cs typeface="Verdana" pitchFamily="34" charset="0"/>
              </a:rPr>
              <a:t>Guwahati</a:t>
            </a:r>
            <a:r>
              <a:rPr lang="en-IN" sz="1200" dirty="0" smtClean="0">
                <a:latin typeface="Verdana" pitchFamily="34" charset="0"/>
                <a:ea typeface="Verdana" pitchFamily="34" charset="0"/>
                <a:cs typeface="Verdana" pitchFamily="34" charset="0"/>
              </a:rPr>
              <a:t> may be straight line distance between Kolkata and </a:t>
            </a:r>
            <a:r>
              <a:rPr lang="en-IN" sz="1200" dirty="0" err="1" smtClean="0">
                <a:latin typeface="Verdana" pitchFamily="34" charset="0"/>
                <a:ea typeface="Verdana" pitchFamily="34" charset="0"/>
                <a:cs typeface="Verdana" pitchFamily="34" charset="0"/>
              </a:rPr>
              <a:t>Guwahati</a:t>
            </a:r>
            <a:endParaRPr lang="en-IN" sz="1200" dirty="0" smtClean="0">
              <a:latin typeface="Verdana" pitchFamily="34" charset="0"/>
              <a:ea typeface="Verdana" pitchFamily="34" charset="0"/>
              <a:cs typeface="Verdana" pitchFamily="34" charset="0"/>
            </a:endParaRPr>
          </a:p>
          <a:p>
            <a:pPr lvl="0" algn="just"/>
            <a:endParaRPr lang="en-US" sz="1200" dirty="0" smtClean="0">
              <a:latin typeface="Verdana" pitchFamily="34" charset="0"/>
              <a:ea typeface="Verdana" pitchFamily="34" charset="0"/>
              <a:cs typeface="Verdana" pitchFamily="34" charset="0"/>
            </a:endParaRPr>
          </a:p>
          <a:p>
            <a:pPr lvl="0" algn="just"/>
            <a:endParaRPr lang="en-US" sz="1200" dirty="0" smtClean="0">
              <a:latin typeface="Verdana" pitchFamily="34" charset="0"/>
              <a:ea typeface="Verdana" pitchFamily="34" charset="0"/>
              <a:cs typeface="Verdana" pitchFamily="34" charset="0"/>
            </a:endParaRPr>
          </a:p>
          <a:p>
            <a:pPr lvl="0" algn="just"/>
            <a:endParaRPr lang="en-US" sz="1200" dirty="0" smtClean="0">
              <a:latin typeface="Verdana" pitchFamily="34" charset="0"/>
              <a:ea typeface="Verdana" pitchFamily="34" charset="0"/>
              <a:cs typeface="Verdana" pitchFamily="34" charset="0"/>
            </a:endParaRPr>
          </a:p>
          <a:p>
            <a:pPr lvl="0" algn="just"/>
            <a:endParaRPr lang="en-US" sz="1200" dirty="0" smtClean="0">
              <a:latin typeface="Verdana" pitchFamily="34" charset="0"/>
              <a:ea typeface="Verdana" pitchFamily="34" charset="0"/>
              <a:cs typeface="Verdana" pitchFamily="34" charset="0"/>
            </a:endParaRPr>
          </a:p>
          <a:p>
            <a:pPr lvl="0" algn="just"/>
            <a:endParaRPr lang="en-IN" sz="1200" dirty="0" smtClean="0">
              <a:latin typeface="Verdana" pitchFamily="34" charset="0"/>
              <a:ea typeface="Verdana" pitchFamily="34" charset="0"/>
              <a:cs typeface="Verdana" pitchFamily="34" charset="0"/>
            </a:endParaRPr>
          </a:p>
          <a:p>
            <a:pPr lvl="0" algn="just"/>
            <a:endParaRPr lang="en-US" sz="1200" dirty="0" smtClean="0">
              <a:latin typeface="Verdana" pitchFamily="34" charset="0"/>
              <a:ea typeface="Verdana" pitchFamily="34" charset="0"/>
              <a:cs typeface="Verdana" pitchFamily="34" charset="0"/>
            </a:endParaRPr>
          </a:p>
          <a:p>
            <a:pPr algn="just"/>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So this distance, the straight line distance between K and G is an underestimate of the actual distance of the path from K to G. </a:t>
            </a:r>
          </a:p>
          <a:p>
            <a:pPr algn="just">
              <a:buNone/>
            </a:pPr>
            <a:r>
              <a:rPr lang="en-IN" sz="1200" dirty="0" smtClean="0">
                <a:latin typeface="Verdana" pitchFamily="34" charset="0"/>
                <a:ea typeface="Verdana" pitchFamily="34" charset="0"/>
                <a:cs typeface="Verdana" pitchFamily="34" charset="0"/>
              </a:rPr>
              <a:t>			</a:t>
            </a:r>
            <a:r>
              <a:rPr lang="en-IN" sz="1200" b="1" dirty="0" smtClean="0">
                <a:latin typeface="Verdana" pitchFamily="34" charset="0"/>
                <a:ea typeface="Verdana" pitchFamily="34" charset="0"/>
                <a:cs typeface="Verdana" pitchFamily="34" charset="0"/>
              </a:rPr>
              <a:t>h(Kolkata)= </a:t>
            </a:r>
            <a:r>
              <a:rPr lang="en-IN" sz="1200" b="1" dirty="0" err="1" smtClean="0">
                <a:latin typeface="Verdana" pitchFamily="34" charset="0"/>
                <a:ea typeface="Verdana" pitchFamily="34" charset="0"/>
                <a:cs typeface="Verdana" pitchFamily="34" charset="0"/>
              </a:rPr>
              <a:t>Euclideandistance</a:t>
            </a:r>
            <a:r>
              <a:rPr lang="en-IN" sz="1200" b="1" dirty="0" smtClean="0">
                <a:latin typeface="Verdana" pitchFamily="34" charset="0"/>
                <a:ea typeface="Verdana" pitchFamily="34" charset="0"/>
                <a:cs typeface="Verdana" pitchFamily="34" charset="0"/>
              </a:rPr>
              <a:t>(Kolkata, </a:t>
            </a:r>
            <a:r>
              <a:rPr lang="en-IN" sz="1200" b="1" dirty="0" err="1" smtClean="0">
                <a:latin typeface="Verdana" pitchFamily="34" charset="0"/>
                <a:ea typeface="Verdana" pitchFamily="34" charset="0"/>
                <a:cs typeface="Verdana" pitchFamily="34" charset="0"/>
              </a:rPr>
              <a:t>Guwahati</a:t>
            </a:r>
            <a:r>
              <a:rPr lang="en-IN" sz="1200" b="1" dirty="0" smtClean="0">
                <a:latin typeface="Verdana" pitchFamily="34" charset="0"/>
                <a:ea typeface="Verdana" pitchFamily="34" charset="0"/>
                <a:cs typeface="Verdana" pitchFamily="34" charset="0"/>
              </a:rPr>
              <a:t>)</a:t>
            </a:r>
          </a:p>
          <a:p>
            <a:pPr>
              <a:buNone/>
            </a:pPr>
            <a:endParaRPr lang="en-IN" sz="1200" dirty="0" smtClean="0"/>
          </a:p>
          <a:p>
            <a:pPr lvl="0"/>
            <a:endParaRPr lang="en-US" sz="1200" b="1" dirty="0" smtClean="0">
              <a:latin typeface="Verdana" pitchFamily="34" charset="0"/>
              <a:ea typeface="Verdana" pitchFamily="34" charset="0"/>
              <a:cs typeface="Verdana" pitchFamily="34" charset="0"/>
            </a:endParaRPr>
          </a:p>
          <a:p>
            <a:pPr lvl="0" algn="just">
              <a:buNone/>
            </a:pPr>
            <a:r>
              <a:rPr lang="en-US" sz="1200" dirty="0" smtClean="0">
                <a:latin typeface="Verdana" pitchFamily="34" charset="0"/>
                <a:ea typeface="Verdana" pitchFamily="34" charset="0"/>
                <a:cs typeface="Verdana" pitchFamily="34" charset="0"/>
              </a:rPr>
              <a:t>			</a:t>
            </a:r>
            <a:endParaRPr lang="en-IN" sz="1200" dirty="0">
              <a:latin typeface="Verdana" pitchFamily="34" charset="0"/>
              <a:ea typeface="Verdana" pitchFamily="34" charset="0"/>
              <a:cs typeface="Verdana" pitchFamily="34" charset="0"/>
            </a:endParaRPr>
          </a:p>
        </p:txBody>
      </p:sp>
      <p:pic>
        <p:nvPicPr>
          <p:cNvPr id="4" name="Picture 3"/>
          <p:cNvPicPr/>
          <p:nvPr/>
        </p:nvPicPr>
        <p:blipFill>
          <a:blip r:embed="rId2" cstate="print"/>
          <a:srcRect/>
          <a:stretch>
            <a:fillRect/>
          </a:stretch>
        </p:blipFill>
        <p:spPr bwMode="auto">
          <a:xfrm>
            <a:off x="3496091" y="1912878"/>
            <a:ext cx="1464792" cy="1155513"/>
          </a:xfrm>
          <a:prstGeom prst="rect">
            <a:avLst/>
          </a:prstGeom>
          <a:noFill/>
          <a:ln w="9525">
            <a:noFill/>
            <a:miter lim="800000"/>
            <a:headEnd/>
            <a:tailEnd/>
          </a:ln>
        </p:spPr>
      </p:pic>
      <p:pic>
        <p:nvPicPr>
          <p:cNvPr id="1026" name="Picture 2"/>
          <p:cNvPicPr>
            <a:picLocks noChangeAspect="1" noChangeArrowheads="1"/>
          </p:cNvPicPr>
          <p:nvPr/>
        </p:nvPicPr>
        <p:blipFill>
          <a:blip r:embed="rId3"/>
          <a:srcRect/>
          <a:stretch>
            <a:fillRect/>
          </a:stretch>
        </p:blipFill>
        <p:spPr bwMode="auto">
          <a:xfrm>
            <a:off x="3359862" y="4046976"/>
            <a:ext cx="2066925" cy="581025"/>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search</a:t>
            </a:r>
            <a:endParaRPr lang="en-IN" dirty="0"/>
          </a:p>
        </p:txBody>
      </p:sp>
      <p:sp>
        <p:nvSpPr>
          <p:cNvPr id="3" name="Text Placeholder 2"/>
          <p:cNvSpPr>
            <a:spLocks noGrp="1"/>
          </p:cNvSpPr>
          <p:nvPr>
            <p:ph type="body" idx="1"/>
          </p:nvPr>
        </p:nvSpPr>
        <p:spPr>
          <a:xfrm>
            <a:off x="819150" y="1933903"/>
            <a:ext cx="7505700" cy="2504822"/>
          </a:xfrm>
        </p:spPr>
        <p:txBody>
          <a:bodyPr/>
          <a:lstStyle/>
          <a:p>
            <a:pPr lvl="0" algn="just"/>
            <a:r>
              <a:rPr lang="en-US" sz="1200" dirty="0" smtClean="0">
                <a:latin typeface="Verdana" pitchFamily="34" charset="0"/>
                <a:ea typeface="Verdana" pitchFamily="34" charset="0"/>
                <a:cs typeface="Verdana" pitchFamily="34" charset="0"/>
              </a:rPr>
              <a:t>Stochastic search algorithms strongly </a:t>
            </a:r>
            <a:r>
              <a:rPr lang="en-US" sz="1200" b="1" dirty="0" smtClean="0">
                <a:latin typeface="Verdana" pitchFamily="34" charset="0"/>
                <a:ea typeface="Verdana" pitchFamily="34" charset="0"/>
                <a:cs typeface="Verdana" pitchFamily="34" charset="0"/>
              </a:rPr>
              <a:t>use randomized decisions </a:t>
            </a:r>
            <a:r>
              <a:rPr lang="en-US" sz="1200" dirty="0" smtClean="0">
                <a:latin typeface="Verdana" pitchFamily="34" charset="0"/>
                <a:ea typeface="Verdana" pitchFamily="34" charset="0"/>
                <a:cs typeface="Verdana" pitchFamily="34" charset="0"/>
              </a:rPr>
              <a:t>while searching for the solution to a given problem. </a:t>
            </a:r>
          </a:p>
          <a:p>
            <a:pPr algn="just"/>
            <a:r>
              <a:rPr lang="en-IN" sz="1200" dirty="0" smtClean="0">
                <a:latin typeface="Verdana" pitchFamily="34" charset="0"/>
                <a:ea typeface="Verdana" pitchFamily="34" charset="0"/>
                <a:cs typeface="Verdana" pitchFamily="34" charset="0"/>
              </a:rPr>
              <a:t>the method of choice </a:t>
            </a:r>
            <a:r>
              <a:rPr lang="en-IN" sz="1200" b="1" dirty="0" smtClean="0">
                <a:latin typeface="Verdana" pitchFamily="34" charset="0"/>
                <a:ea typeface="Verdana" pitchFamily="34" charset="0"/>
                <a:cs typeface="Verdana" pitchFamily="34" charset="0"/>
              </a:rPr>
              <a:t>for solving </a:t>
            </a:r>
            <a:r>
              <a:rPr lang="en-IN" sz="1200" dirty="0" smtClean="0">
                <a:latin typeface="Verdana" pitchFamily="34" charset="0"/>
                <a:ea typeface="Verdana" pitchFamily="34" charset="0"/>
                <a:cs typeface="Verdana" pitchFamily="34" charset="0"/>
              </a:rPr>
              <a:t>many </a:t>
            </a:r>
            <a:r>
              <a:rPr lang="en-IN" sz="1200" b="1" dirty="0" smtClean="0">
                <a:latin typeface="Verdana" pitchFamily="34" charset="0"/>
                <a:ea typeface="Verdana" pitchFamily="34" charset="0"/>
                <a:cs typeface="Verdana" pitchFamily="34" charset="0"/>
              </a:rPr>
              <a:t>hard combinatorial problems</a:t>
            </a:r>
            <a:r>
              <a:rPr lang="en-IN" sz="1200" dirty="0" smtClean="0">
                <a:latin typeface="Verdana" pitchFamily="34" charset="0"/>
                <a:ea typeface="Verdana" pitchFamily="34" charset="0"/>
                <a:cs typeface="Verdana" pitchFamily="34" charset="0"/>
              </a:rPr>
              <a:t>.</a:t>
            </a:r>
          </a:p>
          <a:p>
            <a:pPr lvl="0" algn="just"/>
            <a:r>
              <a:rPr lang="en-US" sz="1200" dirty="0" smtClean="0">
                <a:latin typeface="Verdana" pitchFamily="34" charset="0"/>
                <a:ea typeface="Verdana" pitchFamily="34" charset="0"/>
                <a:cs typeface="Verdana" pitchFamily="34" charset="0"/>
              </a:rPr>
              <a:t>Over the past few years there has been considerable success in developing stochastic local search algorithms as well as randomized systematic search methods for solving these problems and to date for many problem domains the best known algorithms are based on so stochastic search techniques. </a:t>
            </a:r>
          </a:p>
          <a:p>
            <a:pPr algn="just"/>
            <a:r>
              <a:rPr lang="en-IN" sz="1200" dirty="0" smtClean="0">
                <a:latin typeface="Verdana" pitchFamily="34" charset="0"/>
                <a:ea typeface="Verdana" pitchFamily="34" charset="0"/>
                <a:cs typeface="Verdana" pitchFamily="34" charset="0"/>
              </a:rPr>
              <a:t>Stochastic search is where certain steps are </a:t>
            </a:r>
            <a:r>
              <a:rPr lang="en-IN" sz="1200" b="1" dirty="0" smtClean="0">
                <a:latin typeface="Verdana" pitchFamily="34" charset="0"/>
                <a:ea typeface="Verdana" pitchFamily="34" charset="0"/>
                <a:cs typeface="Verdana" pitchFamily="34" charset="0"/>
              </a:rPr>
              <a:t>based on random choice</a:t>
            </a:r>
            <a:r>
              <a:rPr lang="en-IN" sz="1200" dirty="0" smtClean="0">
                <a:latin typeface="Verdana" pitchFamily="34" charset="0"/>
                <a:ea typeface="Verdana" pitchFamily="34" charset="0"/>
                <a:cs typeface="Verdana" pitchFamily="34" charset="0"/>
              </a:rPr>
              <a:t>.</a:t>
            </a:r>
          </a:p>
          <a:p>
            <a:pPr algn="just"/>
            <a:r>
              <a:rPr lang="en-IN" sz="1200" dirty="0" smtClean="0">
                <a:latin typeface="Verdana" pitchFamily="34" charset="0"/>
                <a:ea typeface="Verdana" pitchFamily="34" charset="0"/>
                <a:cs typeface="Verdana" pitchFamily="34" charset="0"/>
              </a:rPr>
              <a:t>Most stochastic search algorithms were shown </a:t>
            </a:r>
            <a:r>
              <a:rPr lang="en-IN" sz="1200" b="1" dirty="0" smtClean="0">
                <a:latin typeface="Verdana" pitchFamily="34" charset="0"/>
                <a:ea typeface="Verdana" pitchFamily="34" charset="0"/>
                <a:cs typeface="Verdana" pitchFamily="34" charset="0"/>
              </a:rPr>
              <a:t>effective and efficient </a:t>
            </a:r>
            <a:r>
              <a:rPr lang="en-IN" sz="1200" dirty="0" smtClean="0">
                <a:latin typeface="Verdana" pitchFamily="34" charset="0"/>
                <a:ea typeface="Verdana" pitchFamily="34" charset="0"/>
                <a:cs typeface="Verdana" pitchFamily="34" charset="0"/>
              </a:rPr>
              <a:t>in </a:t>
            </a:r>
            <a:r>
              <a:rPr lang="en-IN" sz="1200" b="1" dirty="0" smtClean="0">
                <a:latin typeface="Verdana" pitchFamily="34" charset="0"/>
                <a:ea typeface="Verdana" pitchFamily="34" charset="0"/>
                <a:cs typeface="Verdana" pitchFamily="34" charset="0"/>
              </a:rPr>
              <a:t>finding near-optimal solutions to complex problems</a:t>
            </a:r>
            <a:r>
              <a:rPr lang="en-IN" sz="1200" dirty="0" smtClean="0">
                <a:latin typeface="Verdana" pitchFamily="34" charset="0"/>
                <a:ea typeface="Verdana" pitchFamily="34" charset="0"/>
                <a:cs typeface="Verdana" pitchFamily="34" charset="0"/>
              </a:rPr>
              <a:t>, but with </a:t>
            </a:r>
            <a:r>
              <a:rPr lang="en-IN" sz="1200" b="1" dirty="0" smtClean="0">
                <a:latin typeface="Verdana" pitchFamily="34" charset="0"/>
                <a:ea typeface="Verdana" pitchFamily="34" charset="0"/>
                <a:cs typeface="Verdana" pitchFamily="34" charset="0"/>
              </a:rPr>
              <a:t>no guarantee </a:t>
            </a:r>
            <a:r>
              <a:rPr lang="en-IN" sz="1200" dirty="0" smtClean="0">
                <a:latin typeface="Verdana" pitchFamily="34" charset="0"/>
                <a:ea typeface="Verdana" pitchFamily="34" charset="0"/>
                <a:cs typeface="Verdana" pitchFamily="34" charset="0"/>
              </a:rPr>
              <a:t>of finding true </a:t>
            </a:r>
            <a:r>
              <a:rPr lang="en-IN" sz="1200" b="1" dirty="0" smtClean="0">
                <a:latin typeface="Verdana" pitchFamily="34" charset="0"/>
                <a:ea typeface="Verdana" pitchFamily="34" charset="0"/>
                <a:cs typeface="Verdana" pitchFamily="34" charset="0"/>
              </a:rPr>
              <a:t>global optima</a:t>
            </a:r>
            <a:endParaRPr lang="en-IN" sz="1200"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618" y="467227"/>
            <a:ext cx="7505700" cy="954600"/>
          </a:xfrm>
        </p:spPr>
        <p:txBody>
          <a:bodyPr/>
          <a:lstStyle/>
          <a:p>
            <a:r>
              <a:rPr lang="en-IN" sz="3200" dirty="0" smtClean="0"/>
              <a:t>Examples: Heuristic function</a:t>
            </a:r>
            <a:r>
              <a:rPr lang="en-IN" sz="2800" dirty="0" smtClean="0"/>
              <a:t/>
            </a:r>
            <a:br>
              <a:rPr lang="en-IN" sz="2800" dirty="0" smtClean="0"/>
            </a:br>
            <a:endParaRPr lang="en-IN" dirty="0"/>
          </a:p>
        </p:txBody>
      </p:sp>
      <p:sp>
        <p:nvSpPr>
          <p:cNvPr id="3" name="Text Placeholder 2"/>
          <p:cNvSpPr>
            <a:spLocks noGrp="1"/>
          </p:cNvSpPr>
          <p:nvPr>
            <p:ph type="body" idx="1"/>
          </p:nvPr>
        </p:nvSpPr>
        <p:spPr>
          <a:xfrm>
            <a:off x="819150" y="1261242"/>
            <a:ext cx="7505700" cy="3510455"/>
          </a:xfrm>
        </p:spPr>
        <p:txBody>
          <a:bodyPr/>
          <a:lstStyle/>
          <a:p>
            <a:pPr lvl="0" algn="just"/>
            <a:r>
              <a:rPr lang="en-IN" sz="1200" b="1" dirty="0" smtClean="0">
                <a:latin typeface="Verdana" pitchFamily="34" charset="0"/>
                <a:ea typeface="Verdana" pitchFamily="34" charset="0"/>
                <a:cs typeface="Verdana" pitchFamily="34" charset="0"/>
              </a:rPr>
              <a:t>8-puzzel problem </a:t>
            </a:r>
            <a:r>
              <a:rPr lang="en-IN" sz="1200" dirty="0" smtClean="0">
                <a:latin typeface="Verdana" pitchFamily="34" charset="0"/>
                <a:ea typeface="Verdana" pitchFamily="34" charset="0"/>
                <a:cs typeface="Verdana" pitchFamily="34" charset="0"/>
              </a:rPr>
              <a:t>: One heuristic for 8-puzzel is the number of tiles out of place. </a:t>
            </a:r>
          </a:p>
          <a:p>
            <a:pPr lvl="0" algn="just"/>
            <a:endParaRPr lang="en-US" sz="1200" dirty="0" smtClean="0">
              <a:latin typeface="Verdana" pitchFamily="34" charset="0"/>
              <a:ea typeface="Verdana" pitchFamily="34" charset="0"/>
              <a:cs typeface="Verdana" pitchFamily="34" charset="0"/>
            </a:endParaRPr>
          </a:p>
          <a:p>
            <a:pPr lvl="0" algn="just"/>
            <a:endParaRPr lang="en-US" sz="1200" dirty="0" smtClean="0">
              <a:latin typeface="Verdana" pitchFamily="34" charset="0"/>
              <a:ea typeface="Verdana" pitchFamily="34" charset="0"/>
              <a:cs typeface="Verdana" pitchFamily="34" charset="0"/>
            </a:endParaRPr>
          </a:p>
          <a:p>
            <a:pPr lvl="0" algn="just"/>
            <a:endParaRPr lang="en-US" sz="1200" dirty="0" smtClean="0">
              <a:latin typeface="Verdana" pitchFamily="34" charset="0"/>
              <a:ea typeface="Verdana" pitchFamily="34" charset="0"/>
              <a:cs typeface="Verdana" pitchFamily="34" charset="0"/>
            </a:endParaRPr>
          </a:p>
          <a:p>
            <a:pPr lvl="0" algn="just"/>
            <a:endParaRPr lang="en-US" sz="1200" dirty="0" smtClean="0">
              <a:latin typeface="Verdana" pitchFamily="34" charset="0"/>
              <a:ea typeface="Verdana" pitchFamily="34" charset="0"/>
              <a:cs typeface="Verdana" pitchFamily="34" charset="0"/>
            </a:endParaRPr>
          </a:p>
          <a:p>
            <a:pPr lvl="0" algn="just"/>
            <a:endParaRPr lang="en-IN" sz="1200" dirty="0" smtClean="0">
              <a:latin typeface="Verdana" pitchFamily="34" charset="0"/>
              <a:ea typeface="Verdana" pitchFamily="34" charset="0"/>
              <a:cs typeface="Verdana" pitchFamily="34" charset="0"/>
            </a:endParaRPr>
          </a:p>
          <a:p>
            <a:pPr lvl="0" algn="just"/>
            <a:endParaRPr lang="en-US" sz="1200" dirty="0" smtClean="0">
              <a:latin typeface="Verdana" pitchFamily="34" charset="0"/>
              <a:ea typeface="Verdana" pitchFamily="34" charset="0"/>
              <a:cs typeface="Verdana" pitchFamily="34" charset="0"/>
            </a:endParaRPr>
          </a:p>
          <a:p>
            <a:pPr algn="just"/>
            <a:endParaRPr lang="en-IN" sz="1200" dirty="0" smtClean="0">
              <a:latin typeface="Verdana" pitchFamily="34" charset="0"/>
              <a:ea typeface="Verdana" pitchFamily="34" charset="0"/>
              <a:cs typeface="Verdana" pitchFamily="34" charset="0"/>
            </a:endParaRPr>
          </a:p>
          <a:p>
            <a:pPr algn="just"/>
            <a:endParaRPr lang="en-IN" sz="1200" dirty="0" smtClean="0">
              <a:latin typeface="Verdana" pitchFamily="34" charset="0"/>
              <a:ea typeface="Verdana" pitchFamily="34" charset="0"/>
              <a:cs typeface="Verdana" pitchFamily="34" charset="0"/>
            </a:endParaRPr>
          </a:p>
          <a:p>
            <a:pPr algn="just"/>
            <a:endParaRPr lang="en-IN" sz="1200" dirty="0" smtClean="0">
              <a:latin typeface="Verdana" pitchFamily="34" charset="0"/>
              <a:ea typeface="Verdana" pitchFamily="34" charset="0"/>
              <a:cs typeface="Verdana" pitchFamily="34" charset="0"/>
            </a:endParaRPr>
          </a:p>
          <a:p>
            <a:pPr algn="just"/>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So the heuristic at node n is equal to 5 because five tiles are not in their correct location. and we must make at least five moves to move them to their correct location. </a:t>
            </a:r>
          </a:p>
          <a:p>
            <a:pPr algn="just"/>
            <a:r>
              <a:rPr lang="en-IN" sz="1200" dirty="0" smtClean="0">
                <a:latin typeface="Verdana" pitchFamily="34" charset="0"/>
                <a:ea typeface="Verdana" pitchFamily="34" charset="0"/>
                <a:cs typeface="Verdana" pitchFamily="34" charset="0"/>
              </a:rPr>
              <a:t>So </a:t>
            </a:r>
            <a:r>
              <a:rPr lang="en-IN" sz="1200" b="1" dirty="0" smtClean="0">
                <a:latin typeface="Verdana" pitchFamily="34" charset="0"/>
                <a:ea typeface="Verdana" pitchFamily="34" charset="0"/>
                <a:cs typeface="Verdana" pitchFamily="34" charset="0"/>
              </a:rPr>
              <a:t>h(n)=5 is an under estimate of the actual number of steps </a:t>
            </a:r>
            <a:r>
              <a:rPr lang="en-IN" sz="1200" dirty="0" smtClean="0">
                <a:latin typeface="Verdana" pitchFamily="34" charset="0"/>
                <a:ea typeface="Verdana" pitchFamily="34" charset="0"/>
                <a:cs typeface="Verdana" pitchFamily="34" charset="0"/>
              </a:rPr>
              <a:t>requires to move to the goal state. </a:t>
            </a:r>
          </a:p>
          <a:p>
            <a:pPr lvl="0" algn="just"/>
            <a:endParaRPr lang="en-US" sz="1200" dirty="0" smtClean="0">
              <a:latin typeface="Verdana" pitchFamily="34" charset="0"/>
              <a:ea typeface="Verdana" pitchFamily="34" charset="0"/>
              <a:cs typeface="Verdana" pitchFamily="34" charset="0"/>
            </a:endParaRPr>
          </a:p>
          <a:p>
            <a:pPr lvl="0" algn="just">
              <a:buNone/>
            </a:pPr>
            <a:r>
              <a:rPr lang="en-US" sz="1200" dirty="0" smtClean="0">
                <a:latin typeface="Verdana" pitchFamily="34" charset="0"/>
                <a:ea typeface="Verdana" pitchFamily="34" charset="0"/>
                <a:cs typeface="Verdana" pitchFamily="34" charset="0"/>
              </a:rPr>
              <a:t>			</a:t>
            </a:r>
            <a:endParaRPr lang="en-IN" sz="1200" dirty="0">
              <a:latin typeface="Verdana" pitchFamily="34" charset="0"/>
              <a:ea typeface="Verdana" pitchFamily="34" charset="0"/>
              <a:cs typeface="Verdana" pitchFamily="34" charset="0"/>
            </a:endParaRPr>
          </a:p>
        </p:txBody>
      </p:sp>
      <p:pic>
        <p:nvPicPr>
          <p:cNvPr id="6" name="Picture 5" descr="heuri.JPG"/>
          <p:cNvPicPr/>
          <p:nvPr/>
        </p:nvPicPr>
        <p:blipFill>
          <a:blip r:embed="rId2" cstate="print"/>
          <a:stretch>
            <a:fillRect/>
          </a:stretch>
        </p:blipFill>
        <p:spPr>
          <a:xfrm>
            <a:off x="2971800" y="1847850"/>
            <a:ext cx="3200400" cy="1447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618" y="467227"/>
            <a:ext cx="7505700" cy="954600"/>
          </a:xfrm>
        </p:spPr>
        <p:txBody>
          <a:bodyPr/>
          <a:lstStyle/>
          <a:p>
            <a:r>
              <a:rPr lang="en-IN" sz="3200" dirty="0" smtClean="0"/>
              <a:t>Examples: Heuristic function</a:t>
            </a:r>
            <a:r>
              <a:rPr lang="en-IN" sz="2800" dirty="0" smtClean="0"/>
              <a:t/>
            </a:r>
            <a:br>
              <a:rPr lang="en-IN" sz="2800" dirty="0" smtClean="0"/>
            </a:br>
            <a:endParaRPr lang="en-IN" dirty="0"/>
          </a:p>
        </p:txBody>
      </p:sp>
      <p:sp>
        <p:nvSpPr>
          <p:cNvPr id="3" name="Text Placeholder 2"/>
          <p:cNvSpPr>
            <a:spLocks noGrp="1"/>
          </p:cNvSpPr>
          <p:nvPr>
            <p:ph type="body" idx="1"/>
          </p:nvPr>
        </p:nvSpPr>
        <p:spPr>
          <a:xfrm>
            <a:off x="819150" y="1261243"/>
            <a:ext cx="7515553" cy="2280743"/>
          </a:xfrm>
        </p:spPr>
        <p:txBody>
          <a:bodyPr/>
          <a:lstStyle/>
          <a:p>
            <a:pPr lvl="0" algn="just"/>
            <a:r>
              <a:rPr lang="en-IN" sz="1200" b="1" dirty="0" smtClean="0">
                <a:latin typeface="Verdana" pitchFamily="34" charset="0"/>
                <a:ea typeface="Verdana" pitchFamily="34" charset="0"/>
                <a:cs typeface="Verdana" pitchFamily="34" charset="0"/>
              </a:rPr>
              <a:t>8-puzzel problem </a:t>
            </a:r>
            <a:r>
              <a:rPr lang="en-IN" sz="1200" dirty="0" smtClean="0">
                <a:latin typeface="Verdana" pitchFamily="34" charset="0"/>
                <a:ea typeface="Verdana" pitchFamily="34" charset="0"/>
                <a:cs typeface="Verdana" pitchFamily="34" charset="0"/>
              </a:rPr>
              <a:t>: Another heuristic for 8-puzzel is Manhattan distance heuristics. </a:t>
            </a:r>
          </a:p>
          <a:p>
            <a:pPr lvl="0" algn="just">
              <a:buNone/>
            </a:pPr>
            <a:endParaRPr lang="en-US" sz="1200" dirty="0" smtClean="0">
              <a:latin typeface="Verdana" pitchFamily="34" charset="0"/>
              <a:ea typeface="Verdana" pitchFamily="34" charset="0"/>
              <a:cs typeface="Verdana" pitchFamily="34" charset="0"/>
            </a:endParaRPr>
          </a:p>
          <a:p>
            <a:pPr lvl="0" algn="just"/>
            <a:endParaRPr lang="en-US" sz="1200" dirty="0" smtClean="0">
              <a:latin typeface="Verdana" pitchFamily="34" charset="0"/>
              <a:ea typeface="Verdana" pitchFamily="34" charset="0"/>
              <a:cs typeface="Verdana" pitchFamily="34" charset="0"/>
            </a:endParaRPr>
          </a:p>
          <a:p>
            <a:pPr lvl="0" algn="just"/>
            <a:endParaRPr lang="en-US" sz="1200" dirty="0" smtClean="0">
              <a:latin typeface="Verdana" pitchFamily="34" charset="0"/>
              <a:ea typeface="Verdana" pitchFamily="34" charset="0"/>
              <a:cs typeface="Verdana" pitchFamily="34" charset="0"/>
            </a:endParaRPr>
          </a:p>
          <a:p>
            <a:pPr lvl="0" algn="just"/>
            <a:endParaRPr lang="en-US" sz="1200" dirty="0" smtClean="0">
              <a:latin typeface="Verdana" pitchFamily="34" charset="0"/>
              <a:ea typeface="Verdana" pitchFamily="34" charset="0"/>
              <a:cs typeface="Verdana" pitchFamily="34" charset="0"/>
            </a:endParaRPr>
          </a:p>
          <a:p>
            <a:pPr lvl="0" algn="just"/>
            <a:endParaRPr lang="en-IN" sz="1200" dirty="0" smtClean="0">
              <a:latin typeface="Verdana" pitchFamily="34" charset="0"/>
              <a:ea typeface="Verdana" pitchFamily="34" charset="0"/>
              <a:cs typeface="Verdana" pitchFamily="34" charset="0"/>
            </a:endParaRPr>
          </a:p>
          <a:p>
            <a:pPr lvl="0" algn="just"/>
            <a:endParaRPr lang="en-US" sz="1200" dirty="0" smtClean="0">
              <a:latin typeface="Verdana" pitchFamily="34" charset="0"/>
              <a:ea typeface="Verdana" pitchFamily="34" charset="0"/>
              <a:cs typeface="Verdana" pitchFamily="34" charset="0"/>
            </a:endParaRPr>
          </a:p>
          <a:p>
            <a:pPr algn="just"/>
            <a:endParaRPr lang="en-IN" sz="1200" dirty="0" smtClean="0">
              <a:latin typeface="Verdana" pitchFamily="34" charset="0"/>
              <a:ea typeface="Verdana" pitchFamily="34" charset="0"/>
              <a:cs typeface="Verdana" pitchFamily="34" charset="0"/>
            </a:endParaRPr>
          </a:p>
          <a:p>
            <a:pPr algn="just"/>
            <a:endParaRPr lang="en-IN" sz="1200" dirty="0" smtClean="0">
              <a:latin typeface="Verdana" pitchFamily="34" charset="0"/>
              <a:ea typeface="Verdana" pitchFamily="34" charset="0"/>
              <a:cs typeface="Verdana" pitchFamily="34" charset="0"/>
            </a:endParaRPr>
          </a:p>
          <a:p>
            <a:pPr algn="just"/>
            <a:endParaRPr lang="en-IN" sz="1200" dirty="0" smtClean="0">
              <a:latin typeface="Verdana" pitchFamily="34" charset="0"/>
              <a:ea typeface="Verdana" pitchFamily="34" charset="0"/>
              <a:cs typeface="Verdana" pitchFamily="34" charset="0"/>
            </a:endParaRPr>
          </a:p>
          <a:p>
            <a:pPr algn="just"/>
            <a:endParaRPr lang="en-IN" sz="1200" dirty="0" smtClean="0">
              <a:latin typeface="Verdana" pitchFamily="34" charset="0"/>
              <a:ea typeface="Verdana" pitchFamily="34" charset="0"/>
              <a:cs typeface="Verdana" pitchFamily="34" charset="0"/>
            </a:endParaRPr>
          </a:p>
          <a:p>
            <a:pPr lvl="0" algn="just"/>
            <a:endParaRPr lang="en-US" sz="1200" dirty="0" smtClean="0">
              <a:latin typeface="Verdana" pitchFamily="34" charset="0"/>
              <a:ea typeface="Verdana" pitchFamily="34" charset="0"/>
              <a:cs typeface="Verdana" pitchFamily="34" charset="0"/>
            </a:endParaRPr>
          </a:p>
          <a:p>
            <a:pPr lvl="0" algn="just">
              <a:buNone/>
            </a:pPr>
            <a:r>
              <a:rPr lang="en-US" sz="1200" dirty="0" smtClean="0">
                <a:latin typeface="Verdana" pitchFamily="34" charset="0"/>
                <a:ea typeface="Verdana" pitchFamily="34" charset="0"/>
                <a:cs typeface="Verdana" pitchFamily="34" charset="0"/>
              </a:rPr>
              <a:t>			</a:t>
            </a:r>
            <a:endParaRPr lang="en-IN" sz="1200" dirty="0">
              <a:latin typeface="Verdana" pitchFamily="34" charset="0"/>
              <a:ea typeface="Verdana" pitchFamily="34" charset="0"/>
              <a:cs typeface="Verdana" pitchFamily="34" charset="0"/>
            </a:endParaRPr>
          </a:p>
        </p:txBody>
      </p:sp>
      <p:pic>
        <p:nvPicPr>
          <p:cNvPr id="5" name="Picture 4" descr="heuri.JPG"/>
          <p:cNvPicPr/>
          <p:nvPr/>
        </p:nvPicPr>
        <p:blipFill>
          <a:blip r:embed="rId2" cstate="print"/>
          <a:stretch>
            <a:fillRect/>
          </a:stretch>
        </p:blipFill>
        <p:spPr>
          <a:xfrm>
            <a:off x="1500352" y="1868870"/>
            <a:ext cx="3082158" cy="1315764"/>
          </a:xfrm>
          <a:prstGeom prst="rect">
            <a:avLst/>
          </a:prstGeom>
        </p:spPr>
      </p:pic>
      <p:sp>
        <p:nvSpPr>
          <p:cNvPr id="7" name="TextBox 6"/>
          <p:cNvSpPr txBox="1"/>
          <p:nvPr/>
        </p:nvSpPr>
        <p:spPr>
          <a:xfrm>
            <a:off x="5013435" y="1849821"/>
            <a:ext cx="3573517" cy="1569660"/>
          </a:xfrm>
          <a:prstGeom prst="rect">
            <a:avLst/>
          </a:prstGeom>
          <a:noFill/>
        </p:spPr>
        <p:txBody>
          <a:bodyPr wrap="square" rtlCol="0">
            <a:spAutoFit/>
          </a:bodyPr>
          <a:lstStyle/>
          <a:p>
            <a:pPr algn="just">
              <a:buFont typeface="Wingdings" pitchFamily="2" charset="2"/>
              <a:buChar char="q"/>
            </a:pPr>
            <a:r>
              <a:rPr lang="en-IN" sz="1200" dirty="0" smtClean="0">
                <a:latin typeface="Verdana" pitchFamily="34" charset="0"/>
                <a:ea typeface="Verdana" pitchFamily="34" charset="0"/>
                <a:cs typeface="Verdana" pitchFamily="34" charset="0"/>
              </a:rPr>
              <a:t> So h(n) in this case is, </a:t>
            </a:r>
          </a:p>
          <a:p>
            <a:pPr algn="just"/>
            <a:r>
              <a:rPr lang="en-IN" sz="1200" b="1" dirty="0" smtClean="0">
                <a:latin typeface="Verdana" pitchFamily="34" charset="0"/>
                <a:ea typeface="Verdana" pitchFamily="34" charset="0"/>
                <a:cs typeface="Verdana" pitchFamily="34" charset="0"/>
              </a:rPr>
              <a:t>	h(n) = 1+2+1+1+1 = 6</a:t>
            </a:r>
          </a:p>
          <a:p>
            <a:pPr algn="just"/>
            <a:endParaRPr lang="en-US" sz="1200" b="1" dirty="0" smtClean="0">
              <a:latin typeface="Verdana" pitchFamily="34" charset="0"/>
              <a:ea typeface="Verdana" pitchFamily="34" charset="0"/>
              <a:cs typeface="Verdana" pitchFamily="34" charset="0"/>
            </a:endParaRPr>
          </a:p>
          <a:p>
            <a:pPr algn="just"/>
            <a:endParaRPr lang="en-IN" sz="1200" b="1" dirty="0" smtClean="0">
              <a:latin typeface="Verdana" pitchFamily="34" charset="0"/>
              <a:ea typeface="Verdana" pitchFamily="34" charset="0"/>
              <a:cs typeface="Verdana" pitchFamily="34" charset="0"/>
            </a:endParaRPr>
          </a:p>
          <a:p>
            <a:pPr algn="just">
              <a:buFont typeface="Wingdings" pitchFamily="2" charset="2"/>
              <a:buChar char="q"/>
            </a:pPr>
            <a:r>
              <a:rPr lang="en-IN" sz="1200" dirty="0" smtClean="0">
                <a:latin typeface="Verdana" pitchFamily="34" charset="0"/>
                <a:ea typeface="Verdana" pitchFamily="34" charset="0"/>
                <a:cs typeface="Verdana" pitchFamily="34" charset="0"/>
              </a:rPr>
              <a:t> So this is under estimate of the actual number of moves required to move from this state to this state. </a:t>
            </a:r>
          </a:p>
          <a:p>
            <a:pPr>
              <a:buFont typeface="Arial" pitchFamily="34" charset="0"/>
              <a:buChar char="•"/>
            </a:pPr>
            <a:endParaRPr lang="en-IN" sz="1200" dirty="0"/>
          </a:p>
        </p:txBody>
      </p:sp>
      <p:pic>
        <p:nvPicPr>
          <p:cNvPr id="1026" name="Picture 2"/>
          <p:cNvPicPr>
            <a:picLocks noChangeAspect="1" noChangeArrowheads="1"/>
          </p:cNvPicPr>
          <p:nvPr/>
        </p:nvPicPr>
        <p:blipFill>
          <a:blip r:embed="rId3"/>
          <a:srcRect/>
          <a:stretch>
            <a:fillRect/>
          </a:stretch>
        </p:blipFill>
        <p:spPr bwMode="auto">
          <a:xfrm>
            <a:off x="7146049" y="3009900"/>
            <a:ext cx="1809750" cy="21336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640" y="530290"/>
            <a:ext cx="7505700" cy="954600"/>
          </a:xfrm>
        </p:spPr>
        <p:txBody>
          <a:bodyPr/>
          <a:lstStyle/>
          <a:p>
            <a:r>
              <a:rPr lang="en-US" dirty="0" smtClean="0"/>
              <a:t>Best First Search(Greedy): Informed</a:t>
            </a:r>
            <a:endParaRPr lang="en-IN" dirty="0"/>
          </a:p>
        </p:txBody>
      </p:sp>
      <p:sp>
        <p:nvSpPr>
          <p:cNvPr id="3" name="Text Placeholder 2"/>
          <p:cNvSpPr>
            <a:spLocks noGrp="1"/>
          </p:cNvSpPr>
          <p:nvPr>
            <p:ph type="body" idx="1"/>
          </p:nvPr>
        </p:nvSpPr>
        <p:spPr>
          <a:xfrm>
            <a:off x="819150" y="1355834"/>
            <a:ext cx="7505700" cy="3331780"/>
          </a:xfrm>
        </p:spPr>
        <p:txBody>
          <a:bodyPr/>
          <a:lstStyle/>
          <a:p>
            <a:pPr algn="just"/>
            <a:r>
              <a:rPr lang="en-IN" sz="1200" dirty="0" smtClean="0">
                <a:latin typeface="Verdana" pitchFamily="34" charset="0"/>
                <a:ea typeface="Verdana" pitchFamily="34" charset="0"/>
                <a:cs typeface="Verdana" pitchFamily="34" charset="0"/>
              </a:rPr>
              <a:t>Best first search is based on tree search or Graph Search problem. The nodes are </a:t>
            </a:r>
            <a:r>
              <a:rPr lang="en-IN" sz="1200" b="1" dirty="0" smtClean="0">
                <a:latin typeface="Verdana" pitchFamily="34" charset="0"/>
                <a:ea typeface="Verdana" pitchFamily="34" charset="0"/>
                <a:cs typeface="Verdana" pitchFamily="34" charset="0"/>
              </a:rPr>
              <a:t>expanded and explored one by one. </a:t>
            </a:r>
            <a:r>
              <a:rPr lang="en-IN" sz="1200" dirty="0" smtClean="0">
                <a:latin typeface="Verdana" pitchFamily="34" charset="0"/>
                <a:ea typeface="Verdana" pitchFamily="34" charset="0"/>
                <a:cs typeface="Verdana" pitchFamily="34" charset="0"/>
              </a:rPr>
              <a:t>An </a:t>
            </a:r>
            <a:r>
              <a:rPr lang="en-IN" sz="1200" b="1" dirty="0" smtClean="0">
                <a:latin typeface="Verdana" pitchFamily="34" charset="0"/>
                <a:ea typeface="Verdana" pitchFamily="34" charset="0"/>
                <a:cs typeface="Verdana" pitchFamily="34" charset="0"/>
              </a:rPr>
              <a:t>evaluation function f(n) </a:t>
            </a:r>
            <a:r>
              <a:rPr lang="en-IN" sz="1200" dirty="0" smtClean="0">
                <a:latin typeface="Verdana" pitchFamily="34" charset="0"/>
                <a:ea typeface="Verdana" pitchFamily="34" charset="0"/>
                <a:cs typeface="Verdana" pitchFamily="34" charset="0"/>
              </a:rPr>
              <a:t>is used to </a:t>
            </a:r>
            <a:r>
              <a:rPr lang="en-IN" sz="1200" b="1" dirty="0" smtClean="0">
                <a:latin typeface="Verdana" pitchFamily="34" charset="0"/>
                <a:ea typeface="Verdana" pitchFamily="34" charset="0"/>
                <a:cs typeface="Verdana" pitchFamily="34" charset="0"/>
              </a:rPr>
              <a:t>decide </a:t>
            </a:r>
            <a:r>
              <a:rPr lang="en-IN" sz="1200" dirty="0" smtClean="0">
                <a:latin typeface="Verdana" pitchFamily="34" charset="0"/>
                <a:ea typeface="Verdana" pitchFamily="34" charset="0"/>
                <a:cs typeface="Verdana" pitchFamily="34" charset="0"/>
              </a:rPr>
              <a:t>which </a:t>
            </a:r>
            <a:r>
              <a:rPr lang="en-IN" sz="1200" b="1" dirty="0" smtClean="0">
                <a:latin typeface="Verdana" pitchFamily="34" charset="0"/>
                <a:ea typeface="Verdana" pitchFamily="34" charset="0"/>
                <a:cs typeface="Verdana" pitchFamily="34" charset="0"/>
              </a:rPr>
              <a:t>node is to be expanded next</a:t>
            </a:r>
            <a:r>
              <a:rPr lang="en-IN" sz="1200" dirty="0" smtClean="0">
                <a:latin typeface="Verdana" pitchFamily="34" charset="0"/>
                <a:ea typeface="Verdana" pitchFamily="34" charset="0"/>
                <a:cs typeface="Verdana" pitchFamily="34" charset="0"/>
              </a:rPr>
              <a:t>.</a:t>
            </a:r>
          </a:p>
          <a:p>
            <a:pPr lvl="0" algn="just"/>
            <a:r>
              <a:rPr lang="en-IN" sz="1200" dirty="0" smtClean="0">
                <a:latin typeface="Verdana" pitchFamily="34" charset="0"/>
                <a:ea typeface="Verdana" pitchFamily="34" charset="0"/>
                <a:cs typeface="Verdana" pitchFamily="34" charset="0"/>
              </a:rPr>
              <a:t>Best first search algorithm always selects the path which appears best at that moment. </a:t>
            </a:r>
          </a:p>
          <a:p>
            <a:pPr algn="just"/>
            <a:r>
              <a:rPr lang="en-IN" sz="1200" dirty="0" smtClean="0">
                <a:latin typeface="Verdana" pitchFamily="34" charset="0"/>
                <a:ea typeface="Verdana" pitchFamily="34" charset="0"/>
                <a:cs typeface="Verdana" pitchFamily="34" charset="0"/>
              </a:rPr>
              <a:t>By convention the </a:t>
            </a:r>
            <a:r>
              <a:rPr lang="en-IN" sz="1200" b="1" dirty="0" smtClean="0">
                <a:latin typeface="Verdana" pitchFamily="34" charset="0"/>
                <a:ea typeface="Verdana" pitchFamily="34" charset="0"/>
                <a:cs typeface="Verdana" pitchFamily="34" charset="0"/>
              </a:rPr>
              <a:t>node which has the lowest value of evaluation </a:t>
            </a:r>
            <a:r>
              <a:rPr lang="en-IN" sz="1200" dirty="0" smtClean="0">
                <a:latin typeface="Verdana" pitchFamily="34" charset="0"/>
                <a:ea typeface="Verdana" pitchFamily="34" charset="0"/>
                <a:cs typeface="Verdana" pitchFamily="34" charset="0"/>
              </a:rPr>
              <a:t>is selected for expansion, since evaluation value represents the distance from the goal state.</a:t>
            </a:r>
          </a:p>
          <a:p>
            <a:pPr algn="just"/>
            <a:r>
              <a:rPr lang="en-IN" sz="1200" dirty="0" smtClean="0">
                <a:latin typeface="Verdana" pitchFamily="34" charset="0"/>
                <a:ea typeface="Verdana" pitchFamily="34" charset="0"/>
                <a:cs typeface="Verdana" pitchFamily="34" charset="0"/>
              </a:rPr>
              <a:t>Best first search strategy enables us to switch between paths. This path switching enables it to use feature of both tracking when previous node promises a better solution than current one. </a:t>
            </a:r>
          </a:p>
          <a:p>
            <a:pPr lvl="0" algn="just"/>
            <a:r>
              <a:rPr lang="en-IN" sz="1200" dirty="0" smtClean="0">
                <a:latin typeface="Verdana" pitchFamily="34" charset="0"/>
                <a:ea typeface="Verdana" pitchFamily="34" charset="0"/>
                <a:cs typeface="Verdana" pitchFamily="34" charset="0"/>
              </a:rPr>
              <a:t>Best first search is the generalization Breadth first search where </a:t>
            </a:r>
            <a:r>
              <a:rPr lang="en-IN" sz="1200" b="1" dirty="0" smtClean="0">
                <a:latin typeface="Verdana" pitchFamily="34" charset="0"/>
                <a:ea typeface="Verdana" pitchFamily="34" charset="0"/>
                <a:cs typeface="Verdana" pitchFamily="34" charset="0"/>
              </a:rPr>
              <a:t>open list is maintained as a priority queue</a:t>
            </a:r>
            <a:r>
              <a:rPr lang="en-IN" sz="1200" dirty="0" smtClean="0">
                <a:latin typeface="Verdana" pitchFamily="34" charset="0"/>
                <a:ea typeface="Verdana" pitchFamily="34" charset="0"/>
                <a:cs typeface="Verdana" pitchFamily="34" charset="0"/>
              </a:rPr>
              <a:t>. And </a:t>
            </a:r>
            <a:r>
              <a:rPr lang="en-IN" sz="1200" b="1" dirty="0" smtClean="0">
                <a:latin typeface="Verdana" pitchFamily="34" charset="0"/>
                <a:ea typeface="Verdana" pitchFamily="34" charset="0"/>
                <a:cs typeface="Verdana" pitchFamily="34" charset="0"/>
              </a:rPr>
              <a:t>cost function f(n) </a:t>
            </a:r>
            <a:r>
              <a:rPr lang="en-IN" sz="1200" dirty="0" smtClean="0">
                <a:latin typeface="Verdana" pitchFamily="34" charset="0"/>
                <a:ea typeface="Verdana" pitchFamily="34" charset="0"/>
                <a:cs typeface="Verdana" pitchFamily="34" charset="0"/>
              </a:rPr>
              <a:t>is used which </a:t>
            </a:r>
            <a:r>
              <a:rPr lang="en-IN" sz="1200" b="1" dirty="0" smtClean="0">
                <a:latin typeface="Verdana" pitchFamily="34" charset="0"/>
                <a:ea typeface="Verdana" pitchFamily="34" charset="0"/>
                <a:cs typeface="Verdana" pitchFamily="34" charset="0"/>
              </a:rPr>
              <a:t>denotes the priority of a node. </a:t>
            </a:r>
          </a:p>
          <a:p>
            <a:pPr algn="just"/>
            <a:r>
              <a:rPr lang="en-IN" sz="1200" dirty="0" smtClean="0">
                <a:latin typeface="Verdana" pitchFamily="34" charset="0"/>
                <a:ea typeface="Verdana" pitchFamily="34" charset="0"/>
                <a:cs typeface="Verdana" pitchFamily="34" charset="0"/>
              </a:rPr>
              <a:t>In this approach node evaluation is entirely dependent on heuristic function i.e.</a:t>
            </a:r>
          </a:p>
          <a:p>
            <a:pPr algn="just">
              <a:buNone/>
            </a:pPr>
            <a:r>
              <a:rPr lang="en-IN" sz="1200" dirty="0" smtClean="0">
                <a:latin typeface="Verdana" pitchFamily="34" charset="0"/>
                <a:ea typeface="Verdana" pitchFamily="34" charset="0"/>
                <a:cs typeface="Verdana" pitchFamily="34" charset="0"/>
              </a:rPr>
              <a:t>			</a:t>
            </a:r>
            <a:r>
              <a:rPr lang="en-IN" sz="1200" b="1" dirty="0" smtClean="0">
                <a:latin typeface="Verdana" pitchFamily="34" charset="0"/>
                <a:ea typeface="Verdana" pitchFamily="34" charset="0"/>
                <a:cs typeface="Verdana" pitchFamily="34" charset="0"/>
              </a:rPr>
              <a:t>f(n)=h(n)</a:t>
            </a:r>
          </a:p>
          <a:p>
            <a:pPr algn="just">
              <a:buNone/>
            </a:pPr>
            <a:r>
              <a:rPr lang="en-IN" sz="1200" dirty="0" smtClean="0">
                <a:latin typeface="Verdana" pitchFamily="34" charset="0"/>
                <a:ea typeface="Verdana" pitchFamily="34" charset="0"/>
                <a:cs typeface="Verdana" pitchFamily="34" charset="0"/>
              </a:rPr>
              <a:t>	Where, </a:t>
            </a:r>
            <a:r>
              <a:rPr lang="en-IN" sz="1200" b="1" dirty="0" smtClean="0">
                <a:latin typeface="Verdana" pitchFamily="34" charset="0"/>
                <a:ea typeface="Verdana" pitchFamily="34" charset="0"/>
                <a:cs typeface="Verdana" pitchFamily="34" charset="0"/>
              </a:rPr>
              <a:t>h(n)= estimated cost from node n to the goal.</a:t>
            </a:r>
          </a:p>
          <a:p>
            <a:pPr algn="just"/>
            <a:endParaRPr lang="en-IN" sz="1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8654</TotalTime>
  <Words>3189</Words>
  <Application>Microsoft Office PowerPoint</Application>
  <PresentationFormat>On-screen Show (16:9)</PresentationFormat>
  <Paragraphs>698</Paragraphs>
  <Slides>60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Nunito</vt:lpstr>
      <vt:lpstr>Verdana</vt:lpstr>
      <vt:lpstr>Calibri</vt:lpstr>
      <vt:lpstr>Courier New</vt:lpstr>
      <vt:lpstr>Wingdings</vt:lpstr>
      <vt:lpstr>Shift</vt:lpstr>
      <vt:lpstr>Artificial Intelligence   Chapter 3: Heuristic search techniques</vt:lpstr>
      <vt:lpstr>Index</vt:lpstr>
      <vt:lpstr>Informed search(heuristic)</vt:lpstr>
      <vt:lpstr>Heuristic function </vt:lpstr>
      <vt:lpstr>Heuristic function </vt:lpstr>
      <vt:lpstr>Examples: Heuristic function </vt:lpstr>
      <vt:lpstr>Examples: Heuristic function </vt:lpstr>
      <vt:lpstr>Examples: Heuristic function </vt:lpstr>
      <vt:lpstr>Best First Search(Greedy): Informed</vt:lpstr>
      <vt:lpstr>Best First Search(Greedy): Informed</vt:lpstr>
      <vt:lpstr>Best First Search(Greedy): Informed</vt:lpstr>
      <vt:lpstr>Best First Search(Greedy): Informed</vt:lpstr>
      <vt:lpstr>A* Search</vt:lpstr>
      <vt:lpstr>A* Search</vt:lpstr>
      <vt:lpstr>A* Search</vt:lpstr>
      <vt:lpstr>A* Search</vt:lpstr>
      <vt:lpstr>Problem reduction</vt:lpstr>
      <vt:lpstr>Problem reduction</vt:lpstr>
      <vt:lpstr>Problem reduction</vt:lpstr>
      <vt:lpstr>Problem reduction</vt:lpstr>
      <vt:lpstr>AO* Search</vt:lpstr>
      <vt:lpstr>AO* algorithm</vt:lpstr>
      <vt:lpstr>AO* Search</vt:lpstr>
      <vt:lpstr>AO* Search</vt:lpstr>
      <vt:lpstr>AO* Search</vt:lpstr>
      <vt:lpstr>Generate-and-Test</vt:lpstr>
      <vt:lpstr>Generate-and-Test</vt:lpstr>
      <vt:lpstr>Examples: Generate-and-Test</vt:lpstr>
      <vt:lpstr>Local search</vt:lpstr>
      <vt:lpstr>Local search</vt:lpstr>
      <vt:lpstr>Hill climbing: Local search</vt:lpstr>
      <vt:lpstr>Hill climbing: Local search</vt:lpstr>
      <vt:lpstr>Hill climbing representation</vt:lpstr>
      <vt:lpstr>Types: Simple hill climbing</vt:lpstr>
      <vt:lpstr>Problems in hill climbing</vt:lpstr>
      <vt:lpstr>Problems in hill climbing</vt:lpstr>
      <vt:lpstr>Problems in hill climbing</vt:lpstr>
      <vt:lpstr>Types: Steepest-Ascent hill climbing</vt:lpstr>
      <vt:lpstr>Types: Steepest-Ascent hill climbing</vt:lpstr>
      <vt:lpstr>Types of Hill climbing</vt:lpstr>
      <vt:lpstr>Simulated Annealing</vt:lpstr>
      <vt:lpstr>Constraint Satisfaction Problem</vt:lpstr>
      <vt:lpstr>Constraint Satisfaction Problem</vt:lpstr>
      <vt:lpstr>Constraint satisfaction problem</vt:lpstr>
      <vt:lpstr>Constraint satisfaction problem</vt:lpstr>
      <vt:lpstr>Constraint Satisfaction </vt:lpstr>
      <vt:lpstr>Constraint Satisfaction</vt:lpstr>
      <vt:lpstr>Example 2: CSP</vt:lpstr>
      <vt:lpstr>Example 2: CSP</vt:lpstr>
      <vt:lpstr>Constraint Satisfaction </vt:lpstr>
      <vt:lpstr>Formulation: CSP</vt:lpstr>
      <vt:lpstr>Crypt-arithmetic problem</vt:lpstr>
      <vt:lpstr>Crypt-arithmetic problem </vt:lpstr>
      <vt:lpstr>Mean End Analysis</vt:lpstr>
      <vt:lpstr>Mean End Analysis</vt:lpstr>
      <vt:lpstr>Mean End Analysis</vt:lpstr>
      <vt:lpstr>Mean End Analysis</vt:lpstr>
      <vt:lpstr>Mean End Analysis</vt:lpstr>
      <vt:lpstr>Mean End Analysis</vt:lpstr>
      <vt:lpstr>Stochastic search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dc:title>
  <cp:lastModifiedBy>ahmad</cp:lastModifiedBy>
  <cp:revision>502</cp:revision>
  <dcterms:modified xsi:type="dcterms:W3CDTF">2020-12-15T12:43:13Z</dcterms:modified>
</cp:coreProperties>
</file>