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handoutMasterIdLst>
    <p:handoutMasterId r:id="rId54"/>
  </p:handoutMasterIdLst>
  <p:sldIdLst>
    <p:sldId id="256" r:id="rId2"/>
    <p:sldId id="270" r:id="rId3"/>
    <p:sldId id="258" r:id="rId4"/>
    <p:sldId id="298" r:id="rId5"/>
    <p:sldId id="297" r:id="rId6"/>
    <p:sldId id="271" r:id="rId7"/>
    <p:sldId id="281" r:id="rId8"/>
    <p:sldId id="280" r:id="rId9"/>
    <p:sldId id="272" r:id="rId10"/>
    <p:sldId id="273" r:id="rId11"/>
    <p:sldId id="274" r:id="rId12"/>
    <p:sldId id="275" r:id="rId13"/>
    <p:sldId id="278" r:id="rId14"/>
    <p:sldId id="279" r:id="rId15"/>
    <p:sldId id="282" r:id="rId16"/>
    <p:sldId id="283" r:id="rId17"/>
    <p:sldId id="284" r:id="rId18"/>
    <p:sldId id="285" r:id="rId19"/>
    <p:sldId id="286" r:id="rId20"/>
    <p:sldId id="287" r:id="rId21"/>
    <p:sldId id="288" r:id="rId22"/>
    <p:sldId id="289" r:id="rId23"/>
    <p:sldId id="290" r:id="rId24"/>
    <p:sldId id="291" r:id="rId25"/>
    <p:sldId id="294" r:id="rId26"/>
    <p:sldId id="295" r:id="rId27"/>
    <p:sldId id="296" r:id="rId28"/>
    <p:sldId id="330" r:id="rId29"/>
    <p:sldId id="329" r:id="rId30"/>
    <p:sldId id="318" r:id="rId31"/>
    <p:sldId id="319" r:id="rId32"/>
    <p:sldId id="320" r:id="rId33"/>
    <p:sldId id="321" r:id="rId34"/>
    <p:sldId id="322" r:id="rId35"/>
    <p:sldId id="323" r:id="rId36"/>
    <p:sldId id="324" r:id="rId37"/>
    <p:sldId id="325" r:id="rId38"/>
    <p:sldId id="326" r:id="rId39"/>
    <p:sldId id="327" r:id="rId40"/>
    <p:sldId id="328" r:id="rId41"/>
    <p:sldId id="306" r:id="rId42"/>
    <p:sldId id="307" r:id="rId43"/>
    <p:sldId id="308" r:id="rId44"/>
    <p:sldId id="309" r:id="rId45"/>
    <p:sldId id="310" r:id="rId46"/>
    <p:sldId id="311" r:id="rId47"/>
    <p:sldId id="312" r:id="rId48"/>
    <p:sldId id="314" r:id="rId49"/>
    <p:sldId id="315" r:id="rId50"/>
    <p:sldId id="316" r:id="rId51"/>
    <p:sldId id="317" r:id="rId52"/>
  </p:sldIdLst>
  <p:sldSz cx="9144000" cy="5143500" type="screen16x9"/>
  <p:notesSz cx="6858000" cy="9144000"/>
  <p:embeddedFontLst>
    <p:embeddedFont>
      <p:font typeface="Nunito" charset="0"/>
      <p:regular r:id="rId55"/>
      <p:bold r:id="rId56"/>
      <p:italic r:id="rId57"/>
      <p:boldItalic r:id="rId58"/>
    </p:embeddedFont>
    <p:embeddedFont>
      <p:font typeface="Verdana" pitchFamily="34" charset="0"/>
      <p:regular r:id="rId59"/>
      <p:bold r:id="rId60"/>
      <p:italic r:id="rId61"/>
      <p:boldItalic r:id="rId62"/>
    </p:embeddedFont>
    <p:embeddedFont>
      <p:font typeface="Calibri"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69" autoAdjust="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0BFE1C-3832-4F8F-86D8-A07EB61CDB63}" type="datetimeFigureOut">
              <a:rPr lang="en-IN" smtClean="0"/>
              <a:pPr/>
              <a:t>18-11-2020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SK,MCASC,Pune</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DC2A45-6B5E-4CAE-85F6-9D96EC8F2CAA}" type="slidenum">
              <a:rPr lang="en-IN" smtClean="0"/>
              <a:pPr/>
              <a:t>‹#›</a:t>
            </a:fld>
            <a:endParaRPr lang="en-IN"/>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550c7596d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550c7596d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714703"/>
            <a:ext cx="5361300" cy="2556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Artificial Intelligence</a:t>
            </a:r>
            <a:br>
              <a:rPr lang="en" dirty="0" smtClean="0"/>
            </a:br>
            <a:r>
              <a:rPr lang="en" dirty="0" smtClean="0"/>
              <a:t/>
            </a:r>
            <a:br>
              <a:rPr lang="en" dirty="0" smtClean="0"/>
            </a:br>
            <a:r>
              <a:rPr lang="en" dirty="0" smtClean="0"/>
              <a:t/>
            </a:r>
            <a:br>
              <a:rPr lang="en" dirty="0" smtClean="0"/>
            </a:br>
            <a:r>
              <a:rPr lang="en" sz="2400" dirty="0" smtClean="0"/>
              <a:t>Chapter 1: Introduction to AI</a:t>
            </a:r>
            <a:endParaRPr sz="2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dirty="0"/>
          </a:p>
        </p:txBody>
      </p:sp>
    </p:spTree>
  </p:cSld>
  <p:clrMapOvr>
    <a:masterClrMapping/>
  </p:clrMapOvr>
  <p:transition advTm="68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composed of…</a:t>
            </a:r>
            <a:endParaRPr lang="en-IN" dirty="0"/>
          </a:p>
        </p:txBody>
      </p:sp>
      <p:sp>
        <p:nvSpPr>
          <p:cNvPr id="3" name="Text Placeholder 2"/>
          <p:cNvSpPr>
            <a:spLocks noGrp="1"/>
          </p:cNvSpPr>
          <p:nvPr>
            <p:ph type="body" idx="1"/>
          </p:nvPr>
        </p:nvSpPr>
        <p:spPr>
          <a:xfrm>
            <a:off x="798129" y="1685925"/>
            <a:ext cx="7505700" cy="2448000"/>
          </a:xfrm>
        </p:spPr>
        <p:txBody>
          <a:bodyPr/>
          <a:lstStyle/>
          <a:p>
            <a:r>
              <a:rPr lang="en-US" sz="1400" b="1" dirty="0" smtClean="0">
                <a:latin typeface="Verdana" pitchFamily="34" charset="0"/>
                <a:ea typeface="Verdana" pitchFamily="34" charset="0"/>
                <a:cs typeface="Verdana" pitchFamily="34" charset="0"/>
              </a:rPr>
              <a:t>Reasoning: </a:t>
            </a:r>
          </a:p>
          <a:p>
            <a:pPr lvl="1" algn="just"/>
            <a:r>
              <a:rPr lang="en-IN" sz="1200" dirty="0" smtClean="0">
                <a:latin typeface="Verdana" pitchFamily="34" charset="0"/>
                <a:ea typeface="Verdana" pitchFamily="34" charset="0"/>
                <a:cs typeface="Verdana" pitchFamily="34" charset="0"/>
              </a:rPr>
              <a:t>act of deriving a conclusion from certain premises using a given methodology</a:t>
            </a:r>
          </a:p>
          <a:p>
            <a:pPr lvl="1" algn="just" fontAlgn="base"/>
            <a:r>
              <a:rPr lang="en-IN" sz="1200" dirty="0" smtClean="0">
                <a:latin typeface="Verdana" pitchFamily="34" charset="0"/>
                <a:ea typeface="Verdana" pitchFamily="34" charset="0"/>
                <a:cs typeface="Verdana" pitchFamily="34" charset="0"/>
              </a:rPr>
              <a:t>Reasoning is process of thinking; logically arguing drawing inferences</a:t>
            </a:r>
            <a:endParaRPr lang="en-US" sz="1200" dirty="0" smtClean="0">
              <a:latin typeface="Verdana" pitchFamily="34" charset="0"/>
              <a:ea typeface="Verdana" pitchFamily="34" charset="0"/>
              <a:cs typeface="Verdana" pitchFamily="34" charset="0"/>
            </a:endParaRPr>
          </a:p>
          <a:p>
            <a:pPr lvl="1" algn="just"/>
            <a:r>
              <a:rPr lang="en-IN" sz="1200" dirty="0" smtClean="0">
                <a:latin typeface="Verdana" pitchFamily="34" charset="0"/>
                <a:ea typeface="Verdana" pitchFamily="34" charset="0"/>
                <a:cs typeface="Verdana" pitchFamily="34" charset="0"/>
              </a:rPr>
              <a:t>When system is required to do something, that it has not been explicitly told how to do, it must reason. It must </a:t>
            </a:r>
            <a:r>
              <a:rPr lang="en-IN" sz="1200" b="1" dirty="0" smtClean="0">
                <a:latin typeface="Verdana" pitchFamily="34" charset="0"/>
                <a:ea typeface="Verdana" pitchFamily="34" charset="0"/>
                <a:cs typeface="Verdana" pitchFamily="34" charset="0"/>
              </a:rPr>
              <a:t>figure out </a:t>
            </a:r>
            <a:r>
              <a:rPr lang="en-IN" sz="1200" dirty="0" smtClean="0">
                <a:latin typeface="Verdana" pitchFamily="34" charset="0"/>
                <a:ea typeface="Verdana" pitchFamily="34" charset="0"/>
                <a:cs typeface="Verdana" pitchFamily="34" charset="0"/>
              </a:rPr>
              <a:t>what it needs to know from what it already knows</a:t>
            </a:r>
          </a:p>
          <a:p>
            <a:pPr lvl="1" algn="just"/>
            <a:endParaRPr lang="en-IN" sz="1200"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Learning: </a:t>
            </a:r>
            <a:r>
              <a:rPr lang="en-IN" sz="1200" dirty="0" smtClean="0">
                <a:latin typeface="Verdana" pitchFamily="34" charset="0"/>
                <a:ea typeface="Verdana" pitchFamily="34" charset="0"/>
                <a:cs typeface="Verdana" pitchFamily="34" charset="0"/>
              </a:rPr>
              <a:t>improves the knowledge of an AI program by making observations about its environment.</a:t>
            </a:r>
          </a:p>
          <a:p>
            <a:endParaRPr lang="en-IN"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composed of…</a:t>
            </a:r>
            <a:endParaRPr lang="en-IN" dirty="0"/>
          </a:p>
        </p:txBody>
      </p:sp>
      <p:sp>
        <p:nvSpPr>
          <p:cNvPr id="3" name="Text Placeholder 2"/>
          <p:cNvSpPr>
            <a:spLocks noGrp="1"/>
          </p:cNvSpPr>
          <p:nvPr>
            <p:ph type="body" idx="1"/>
          </p:nvPr>
        </p:nvSpPr>
        <p:spPr>
          <a:xfrm>
            <a:off x="819150" y="1765738"/>
            <a:ext cx="7505700" cy="2672987"/>
          </a:xfrm>
        </p:spPr>
        <p:txBody>
          <a:bodyPr/>
          <a:lstStyle/>
          <a:p>
            <a:r>
              <a:rPr lang="en-US" sz="1400" b="1" dirty="0" smtClean="0">
                <a:latin typeface="Verdana" pitchFamily="34" charset="0"/>
                <a:ea typeface="Verdana" pitchFamily="34" charset="0"/>
                <a:cs typeface="Verdana" pitchFamily="34" charset="0"/>
              </a:rPr>
              <a:t>Problem Solving: </a:t>
            </a:r>
          </a:p>
          <a:p>
            <a:pPr lvl="1" algn="just" fontAlgn="base"/>
            <a:r>
              <a:rPr lang="en-IN" sz="1200" dirty="0" smtClean="0">
                <a:latin typeface="Verdana" pitchFamily="34" charset="0"/>
                <a:ea typeface="Verdana" pitchFamily="34" charset="0"/>
                <a:cs typeface="Verdana" pitchFamily="34" charset="0"/>
              </a:rPr>
              <a:t>refers to a state where we wish to reach to a definite goal from a present state or condition.</a:t>
            </a:r>
          </a:p>
          <a:p>
            <a:pPr lvl="1" algn="just" fontAlgn="base"/>
            <a:r>
              <a:rPr lang="en-IN" sz="1200" dirty="0" smtClean="0">
                <a:latin typeface="Verdana" pitchFamily="34" charset="0"/>
                <a:ea typeface="Verdana" pitchFamily="34" charset="0"/>
                <a:cs typeface="Verdana" pitchFamily="34" charset="0"/>
              </a:rPr>
              <a:t>a problem-solving is a part of artificial intelligence which encompasses a number of techniques such as algorithms, heuristics to solve a problem</a:t>
            </a:r>
          </a:p>
          <a:p>
            <a:pPr>
              <a:buNone/>
            </a:pPr>
            <a:endParaRPr lang="en-US"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Perception: </a:t>
            </a:r>
          </a:p>
          <a:p>
            <a:pPr lvl="1" algn="just"/>
            <a:r>
              <a:rPr lang="en-IN" sz="1200" dirty="0" smtClean="0">
                <a:latin typeface="Verdana" pitchFamily="34" charset="0"/>
                <a:ea typeface="Verdana" pitchFamily="34" charset="0"/>
                <a:cs typeface="Verdana" pitchFamily="34" charset="0"/>
              </a:rPr>
              <a:t>Perception is a process to interpret, acquire, select and then organize the sensory information that is captured from the real world.</a:t>
            </a:r>
          </a:p>
          <a:p>
            <a:endParaRPr lang="en-IN" sz="1200" dirty="0" smtClean="0">
              <a:latin typeface="Verdana" pitchFamily="34" charset="0"/>
              <a:ea typeface="Verdana" pitchFamily="34" charset="0"/>
              <a:cs typeface="Verdana" pitchFamily="34" charset="0"/>
            </a:endParaRPr>
          </a:p>
          <a:p>
            <a:pPr lvl="1"/>
            <a:endParaRPr lang="en-IN"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composed of…</a:t>
            </a:r>
            <a:endParaRPr lang="en-IN" dirty="0"/>
          </a:p>
        </p:txBody>
      </p:sp>
      <p:sp>
        <p:nvSpPr>
          <p:cNvPr id="3" name="Text Placeholder 2"/>
          <p:cNvSpPr>
            <a:spLocks noGrp="1"/>
          </p:cNvSpPr>
          <p:nvPr>
            <p:ph type="body" idx="1"/>
          </p:nvPr>
        </p:nvSpPr>
        <p:spPr>
          <a:xfrm>
            <a:off x="819150" y="1597572"/>
            <a:ext cx="7505700" cy="2736049"/>
          </a:xfrm>
        </p:spPr>
        <p:txBody>
          <a:bodyPr/>
          <a:lstStyle/>
          <a:p>
            <a:pPr lvl="1" algn="just"/>
            <a:r>
              <a:rPr lang="en-IN" sz="1200" dirty="0" smtClean="0">
                <a:latin typeface="Verdana" pitchFamily="34" charset="0"/>
                <a:ea typeface="Verdana" pitchFamily="34" charset="0"/>
                <a:cs typeface="Verdana" pitchFamily="34" charset="0"/>
              </a:rPr>
              <a:t>According to the received information, action is taken by interacting with the environment to manipulate and navigate the objects.</a:t>
            </a:r>
          </a:p>
          <a:p>
            <a:pPr lvl="1" algn="just">
              <a:buNone/>
            </a:pPr>
            <a:endParaRPr lang="en-IN" sz="1200" dirty="0" smtClean="0">
              <a:latin typeface="Verdana" pitchFamily="34" charset="0"/>
              <a:ea typeface="Verdana" pitchFamily="34" charset="0"/>
              <a:cs typeface="Verdana" pitchFamily="34" charset="0"/>
            </a:endParaRPr>
          </a:p>
          <a:p>
            <a:r>
              <a:rPr lang="en-IN" sz="1400" b="1" dirty="0" smtClean="0">
                <a:latin typeface="Verdana" pitchFamily="34" charset="0"/>
                <a:ea typeface="Verdana" pitchFamily="34" charset="0"/>
                <a:cs typeface="Verdana" pitchFamily="34" charset="0"/>
              </a:rPr>
              <a:t>Linguistic Intelligence:</a:t>
            </a:r>
          </a:p>
          <a:p>
            <a:pPr lvl="1" algn="just"/>
            <a:r>
              <a:rPr lang="en-IN" sz="1200" dirty="0" smtClean="0">
                <a:latin typeface="Verdana" pitchFamily="34" charset="0"/>
                <a:ea typeface="Verdana" pitchFamily="34" charset="0"/>
                <a:cs typeface="Verdana" pitchFamily="34" charset="0"/>
              </a:rPr>
              <a:t>deals with individuals' ability to understand both spoken and written language, as well as their ability to speak and write themselves.</a:t>
            </a:r>
          </a:p>
          <a:p>
            <a:pPr algn="just"/>
            <a:endParaRPr lang="en-IN"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AI</a:t>
            </a:r>
            <a:endParaRPr lang="en-IN" dirty="0"/>
          </a:p>
        </p:txBody>
      </p:sp>
      <p:sp>
        <p:nvSpPr>
          <p:cNvPr id="3" name="Text Placeholder 2"/>
          <p:cNvSpPr>
            <a:spLocks noGrp="1"/>
          </p:cNvSpPr>
          <p:nvPr>
            <p:ph type="body" idx="1"/>
          </p:nvPr>
        </p:nvSpPr>
        <p:spPr>
          <a:xfrm>
            <a:off x="819150" y="1545021"/>
            <a:ext cx="7505700" cy="2893704"/>
          </a:xfrm>
        </p:spPr>
        <p:txBody>
          <a:bodyPr/>
          <a:lstStyle/>
          <a:p>
            <a:pPr algn="just" fontAlgn="base"/>
            <a:r>
              <a:rPr lang="en-IN" sz="1200" dirty="0" smtClean="0">
                <a:latin typeface="Verdana" pitchFamily="34" charset="0"/>
                <a:ea typeface="Verdana" pitchFamily="34" charset="0"/>
                <a:cs typeface="Verdana" pitchFamily="34" charset="0"/>
              </a:rPr>
              <a:t>Natural Language Processing, Gaming, Speech Recognition, Vision Systems, Healthcare, Automotive etc.</a:t>
            </a:r>
          </a:p>
          <a:p>
            <a:pPr algn="just"/>
            <a:r>
              <a:rPr lang="en-IN" sz="1200" dirty="0" smtClean="0">
                <a:latin typeface="Verdana" pitchFamily="34" charset="0"/>
                <a:ea typeface="Verdana" pitchFamily="34" charset="0"/>
                <a:cs typeface="Verdana" pitchFamily="34" charset="0"/>
              </a:rPr>
              <a:t>autonomous vehicles (such as drones and self-driving cars)</a:t>
            </a:r>
          </a:p>
          <a:p>
            <a:pPr algn="just"/>
            <a:r>
              <a:rPr lang="en-IN" sz="1200" dirty="0" smtClean="0">
                <a:latin typeface="Verdana" pitchFamily="34" charset="0"/>
                <a:ea typeface="Verdana" pitchFamily="34" charset="0"/>
                <a:cs typeface="Verdana" pitchFamily="34" charset="0"/>
              </a:rPr>
              <a:t>medical diagnosis</a:t>
            </a:r>
          </a:p>
          <a:p>
            <a:pPr algn="just"/>
            <a:r>
              <a:rPr lang="en-IN" sz="1200" dirty="0" smtClean="0">
                <a:latin typeface="Verdana" pitchFamily="34" charset="0"/>
                <a:ea typeface="Verdana" pitchFamily="34" charset="0"/>
                <a:cs typeface="Verdana" pitchFamily="34" charset="0"/>
              </a:rPr>
              <a:t>proving mathematical theorems</a:t>
            </a:r>
          </a:p>
          <a:p>
            <a:pPr algn="just"/>
            <a:r>
              <a:rPr lang="en-IN" sz="1200" dirty="0" smtClean="0">
                <a:latin typeface="Verdana" pitchFamily="34" charset="0"/>
                <a:ea typeface="Verdana" pitchFamily="34" charset="0"/>
                <a:cs typeface="Verdana" pitchFamily="34" charset="0"/>
              </a:rPr>
              <a:t>playing games (such as Chess or Go)</a:t>
            </a:r>
          </a:p>
          <a:p>
            <a:pPr algn="just"/>
            <a:r>
              <a:rPr lang="en-IN" sz="1200" dirty="0" smtClean="0">
                <a:latin typeface="Verdana" pitchFamily="34" charset="0"/>
                <a:ea typeface="Verdana" pitchFamily="34" charset="0"/>
                <a:cs typeface="Verdana" pitchFamily="34" charset="0"/>
              </a:rPr>
              <a:t>search engines (such as Google search)</a:t>
            </a:r>
          </a:p>
          <a:p>
            <a:pPr algn="just"/>
            <a:r>
              <a:rPr lang="en-IN" sz="1200" dirty="0" smtClean="0">
                <a:latin typeface="Verdana" pitchFamily="34" charset="0"/>
                <a:ea typeface="Verdana" pitchFamily="34" charset="0"/>
                <a:cs typeface="Verdana" pitchFamily="34" charset="0"/>
              </a:rPr>
              <a:t>virtual assistants (such as </a:t>
            </a:r>
            <a:r>
              <a:rPr lang="en-IN" sz="1200" dirty="0" err="1" smtClean="0">
                <a:latin typeface="Verdana" pitchFamily="34" charset="0"/>
                <a:ea typeface="Verdana" pitchFamily="34" charset="0"/>
                <a:cs typeface="Verdana" pitchFamily="34" charset="0"/>
              </a:rPr>
              <a:t>Siri</a:t>
            </a:r>
            <a:r>
              <a:rPr lang="en-IN" sz="1200" dirty="0" smtClean="0">
                <a:latin typeface="Verdana" pitchFamily="34" charset="0"/>
                <a:ea typeface="Verdana" pitchFamily="34" charset="0"/>
                <a:cs typeface="Verdana" pitchFamily="34" charset="0"/>
              </a:rPr>
              <a:t>)</a:t>
            </a:r>
          </a:p>
          <a:p>
            <a:pPr algn="just"/>
            <a:r>
              <a:rPr lang="en-IN" sz="1200" dirty="0" smtClean="0">
                <a:latin typeface="Verdana" pitchFamily="34" charset="0"/>
                <a:ea typeface="Verdana" pitchFamily="34" charset="0"/>
                <a:cs typeface="Verdana" pitchFamily="34" charset="0"/>
              </a:rPr>
              <a:t>image recognition in photographs</a:t>
            </a:r>
          </a:p>
          <a:p>
            <a:pPr algn="just"/>
            <a:r>
              <a:rPr lang="en-IN" sz="1200" dirty="0" smtClean="0">
                <a:latin typeface="Verdana" pitchFamily="34" charset="0"/>
                <a:ea typeface="Verdana" pitchFamily="34" charset="0"/>
                <a:cs typeface="Verdana" pitchFamily="34" charset="0"/>
              </a:rPr>
              <a:t>spam filtering</a:t>
            </a:r>
          </a:p>
          <a:p>
            <a:pPr algn="just"/>
            <a:r>
              <a:rPr lang="en-IN" sz="1200" dirty="0" smtClean="0">
                <a:latin typeface="Verdana" pitchFamily="34" charset="0"/>
                <a:ea typeface="Verdana" pitchFamily="34" charset="0"/>
                <a:cs typeface="Verdana" pitchFamily="34" charset="0"/>
              </a:rPr>
              <a:t>prediction of judicial decisions and targeted online advertisements</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AI</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High Accuracy with less errors</a:t>
            </a:r>
          </a:p>
          <a:p>
            <a:pPr algn="just"/>
            <a:r>
              <a:rPr lang="en-IN" sz="1200" dirty="0" smtClean="0">
                <a:latin typeface="Verdana" pitchFamily="34" charset="0"/>
                <a:ea typeface="Verdana" pitchFamily="34" charset="0"/>
                <a:cs typeface="Verdana" pitchFamily="34" charset="0"/>
              </a:rPr>
              <a:t>High-Speed</a:t>
            </a:r>
          </a:p>
          <a:p>
            <a:pPr algn="just"/>
            <a:r>
              <a:rPr lang="en-IN" sz="1200" dirty="0" smtClean="0">
                <a:latin typeface="Verdana" pitchFamily="34" charset="0"/>
                <a:ea typeface="Verdana" pitchFamily="34" charset="0"/>
                <a:cs typeface="Verdana" pitchFamily="34" charset="0"/>
              </a:rPr>
              <a:t>High reliability</a:t>
            </a:r>
          </a:p>
          <a:p>
            <a:pPr algn="just"/>
            <a:r>
              <a:rPr lang="en-IN" sz="1200" dirty="0" smtClean="0">
                <a:latin typeface="Verdana" pitchFamily="34" charset="0"/>
                <a:ea typeface="Verdana" pitchFamily="34" charset="0"/>
                <a:cs typeface="Verdana" pitchFamily="34" charset="0"/>
              </a:rPr>
              <a:t>Useful for risky areas</a:t>
            </a:r>
          </a:p>
          <a:p>
            <a:pPr algn="just"/>
            <a:r>
              <a:rPr lang="en-IN" sz="1200" dirty="0" smtClean="0">
                <a:latin typeface="Verdana" pitchFamily="34" charset="0"/>
                <a:ea typeface="Verdana" pitchFamily="34" charset="0"/>
                <a:cs typeface="Verdana" pitchFamily="34" charset="0"/>
              </a:rPr>
              <a:t>Digital Assistant</a:t>
            </a:r>
          </a:p>
          <a:p>
            <a:pPr algn="just"/>
            <a:r>
              <a:rPr lang="en-IN" sz="1200" dirty="0" smtClean="0">
                <a:latin typeface="Verdana" pitchFamily="34" charset="0"/>
                <a:ea typeface="Verdana" pitchFamily="34" charset="0"/>
                <a:cs typeface="Verdana" pitchFamily="34" charset="0"/>
              </a:rPr>
              <a:t>Useful as a public utility</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AI</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High Cost</a:t>
            </a:r>
          </a:p>
          <a:p>
            <a:pPr algn="just"/>
            <a:r>
              <a:rPr lang="en-IN" sz="1200" dirty="0" smtClean="0">
                <a:latin typeface="Verdana" pitchFamily="34" charset="0"/>
                <a:ea typeface="Verdana" pitchFamily="34" charset="0"/>
                <a:cs typeface="Verdana" pitchFamily="34" charset="0"/>
              </a:rPr>
              <a:t>Can't think out of the box</a:t>
            </a:r>
          </a:p>
          <a:p>
            <a:pPr algn="just"/>
            <a:r>
              <a:rPr lang="en-IN" sz="1200" dirty="0" smtClean="0">
                <a:latin typeface="Verdana" pitchFamily="34" charset="0"/>
                <a:ea typeface="Verdana" pitchFamily="34" charset="0"/>
                <a:cs typeface="Verdana" pitchFamily="34" charset="0"/>
              </a:rPr>
              <a:t>No feelings and emotions</a:t>
            </a:r>
          </a:p>
          <a:p>
            <a:pPr algn="just"/>
            <a:r>
              <a:rPr lang="en-IN" sz="1200" dirty="0" smtClean="0">
                <a:latin typeface="Verdana" pitchFamily="34" charset="0"/>
                <a:ea typeface="Verdana" pitchFamily="34" charset="0"/>
                <a:cs typeface="Verdana" pitchFamily="34" charset="0"/>
              </a:rPr>
              <a:t>Increase dependency on machines</a:t>
            </a:r>
          </a:p>
          <a:p>
            <a:pPr algn="just"/>
            <a:r>
              <a:rPr lang="en-IN" sz="1200" dirty="0" smtClean="0">
                <a:latin typeface="Verdana" pitchFamily="34" charset="0"/>
                <a:ea typeface="Verdana" pitchFamily="34" charset="0"/>
                <a:cs typeface="Verdana" pitchFamily="34" charset="0"/>
              </a:rPr>
              <a:t>No Original Creativity</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a:t>
            </a:r>
            <a:endParaRPr lang="en-IN" dirty="0"/>
          </a:p>
        </p:txBody>
      </p:sp>
      <p:sp>
        <p:nvSpPr>
          <p:cNvPr id="3" name="Text Placeholder 2"/>
          <p:cNvSpPr>
            <a:spLocks noGrp="1"/>
          </p:cNvSpPr>
          <p:nvPr>
            <p:ph type="body" idx="1"/>
          </p:nvPr>
        </p:nvSpPr>
        <p:spPr>
          <a:xfrm>
            <a:off x="819150" y="1618594"/>
            <a:ext cx="7505700" cy="2820132"/>
          </a:xfrm>
        </p:spPr>
        <p:txBody>
          <a:bodyPr/>
          <a:lstStyle/>
          <a:p>
            <a:pPr algn="just"/>
            <a:r>
              <a:rPr lang="en-IN" sz="1200" dirty="0" smtClean="0">
                <a:latin typeface="Verdana" pitchFamily="34" charset="0"/>
                <a:ea typeface="Verdana" pitchFamily="34" charset="0"/>
                <a:cs typeface="Verdana" pitchFamily="34" charset="0"/>
              </a:rPr>
              <a:t>Artificial Intelligence can be divided in various types, there are mainly two types of main categorization which are based on capabilities and based on functionality of AI. </a:t>
            </a:r>
            <a:endParaRPr lang="en-IN" sz="1200" dirty="0">
              <a:latin typeface="Verdana" pitchFamily="34" charset="0"/>
              <a:ea typeface="Verdana" pitchFamily="34" charset="0"/>
              <a:cs typeface="Verdana" pitchFamily="34" charset="0"/>
            </a:endParaRPr>
          </a:p>
        </p:txBody>
      </p:sp>
      <p:pic>
        <p:nvPicPr>
          <p:cNvPr id="5" name="Picture 4" descr="AI types.png"/>
          <p:cNvPicPr/>
          <p:nvPr/>
        </p:nvPicPr>
        <p:blipFill>
          <a:blip r:embed="rId2"/>
          <a:stretch>
            <a:fillRect/>
          </a:stretch>
        </p:blipFill>
        <p:spPr>
          <a:xfrm>
            <a:off x="2043900" y="2334447"/>
            <a:ext cx="5182324" cy="2324425"/>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Type-I: Based on capabilities</a:t>
            </a:r>
            <a:endParaRPr lang="en-IN" dirty="0"/>
          </a:p>
        </p:txBody>
      </p:sp>
      <p:sp>
        <p:nvSpPr>
          <p:cNvPr id="3" name="Text Placeholder 2"/>
          <p:cNvSpPr>
            <a:spLocks noGrp="1"/>
          </p:cNvSpPr>
          <p:nvPr>
            <p:ph type="body" idx="1"/>
          </p:nvPr>
        </p:nvSpPr>
        <p:spPr>
          <a:xfrm>
            <a:off x="819150" y="1608083"/>
            <a:ext cx="7505700" cy="2830642"/>
          </a:xfrm>
        </p:spPr>
        <p:txBody>
          <a:bodyPr/>
          <a:lstStyle/>
          <a:p>
            <a:pPr algn="just"/>
            <a:r>
              <a:rPr lang="en-IN" sz="1400" b="1" dirty="0" smtClean="0">
                <a:latin typeface="Verdana" pitchFamily="34" charset="0"/>
                <a:ea typeface="Verdana" pitchFamily="34" charset="0"/>
                <a:cs typeface="Verdana" pitchFamily="34" charset="0"/>
              </a:rPr>
              <a:t>Narrow AI:</a:t>
            </a:r>
          </a:p>
          <a:p>
            <a:pPr lvl="1" algn="just"/>
            <a:r>
              <a:rPr lang="en-IN" sz="1200" dirty="0" smtClean="0">
                <a:latin typeface="Verdana" pitchFamily="34" charset="0"/>
                <a:ea typeface="Verdana" pitchFamily="34" charset="0"/>
                <a:cs typeface="Verdana" pitchFamily="34" charset="0"/>
              </a:rPr>
              <a:t>Narrow AI is a type of AI which is able to </a:t>
            </a:r>
            <a:r>
              <a:rPr lang="en-IN" sz="1200" b="1" dirty="0" smtClean="0">
                <a:latin typeface="Verdana" pitchFamily="34" charset="0"/>
                <a:ea typeface="Verdana" pitchFamily="34" charset="0"/>
                <a:cs typeface="Verdana" pitchFamily="34" charset="0"/>
              </a:rPr>
              <a:t>perform a</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dedicated task </a:t>
            </a:r>
            <a:r>
              <a:rPr lang="en-IN" sz="1200" dirty="0" smtClean="0">
                <a:latin typeface="Verdana" pitchFamily="34" charset="0"/>
                <a:ea typeface="Verdana" pitchFamily="34" charset="0"/>
                <a:cs typeface="Verdana" pitchFamily="34" charset="0"/>
              </a:rPr>
              <a:t>with intelligence. The most common and currently available AI is Narrow AI in the world of Artificial Intelligence.</a:t>
            </a:r>
          </a:p>
          <a:p>
            <a:pPr lvl="1" algn="just"/>
            <a:r>
              <a:rPr lang="en-IN" sz="1200" dirty="0" smtClean="0">
                <a:latin typeface="Verdana" pitchFamily="34" charset="0"/>
                <a:ea typeface="Verdana" pitchFamily="34" charset="0"/>
                <a:cs typeface="Verdana" pitchFamily="34" charset="0"/>
              </a:rPr>
              <a:t>Narrow AI cannot perform beyond its field or limitations, as it is only trained for one specific task. Hence it is also termed as </a:t>
            </a:r>
            <a:r>
              <a:rPr lang="en-IN" sz="1200" b="1" dirty="0" smtClean="0">
                <a:latin typeface="Verdana" pitchFamily="34" charset="0"/>
                <a:ea typeface="Verdana" pitchFamily="34" charset="0"/>
                <a:cs typeface="Verdana" pitchFamily="34" charset="0"/>
              </a:rPr>
              <a:t>weak AI</a:t>
            </a:r>
            <a:r>
              <a:rPr lang="en-IN" sz="1200" dirty="0" smtClean="0">
                <a:latin typeface="Verdana" pitchFamily="34" charset="0"/>
                <a:ea typeface="Verdana" pitchFamily="34" charset="0"/>
                <a:cs typeface="Verdana" pitchFamily="34" charset="0"/>
              </a:rPr>
              <a:t>. Narrow AI can fail in unpredictable ways if it goes beyond its limits.</a:t>
            </a:r>
          </a:p>
          <a:p>
            <a:pPr lvl="1" algn="just">
              <a:buNone/>
            </a:pPr>
            <a:endParaRPr lang="en-IN" sz="1200" dirty="0" smtClean="0">
              <a:latin typeface="Verdana" pitchFamily="34" charset="0"/>
              <a:ea typeface="Verdana" pitchFamily="34" charset="0"/>
              <a:cs typeface="Verdana" pitchFamily="34" charset="0"/>
            </a:endParaRPr>
          </a:p>
          <a:p>
            <a:pPr lvl="0" algn="just"/>
            <a:endParaRPr lang="en-IN" dirty="0" smtClean="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8965"/>
            <a:ext cx="7505700" cy="954600"/>
          </a:xfrm>
        </p:spPr>
        <p:txBody>
          <a:bodyPr/>
          <a:lstStyle/>
          <a:p>
            <a:r>
              <a:rPr lang="en-US" dirty="0" smtClean="0"/>
              <a:t>AI Type-I: Based on capabilities</a:t>
            </a:r>
            <a:endParaRPr lang="en-IN" dirty="0"/>
          </a:p>
        </p:txBody>
      </p:sp>
      <p:sp>
        <p:nvSpPr>
          <p:cNvPr id="3" name="Text Placeholder 2"/>
          <p:cNvSpPr>
            <a:spLocks noGrp="1"/>
          </p:cNvSpPr>
          <p:nvPr>
            <p:ph type="body" idx="1"/>
          </p:nvPr>
        </p:nvSpPr>
        <p:spPr>
          <a:xfrm>
            <a:off x="819150" y="1460939"/>
            <a:ext cx="7505700" cy="2830642"/>
          </a:xfrm>
        </p:spPr>
        <p:txBody>
          <a:bodyPr/>
          <a:lstStyle/>
          <a:p>
            <a:pPr algn="just"/>
            <a:r>
              <a:rPr lang="en-IN" sz="1400" b="1" dirty="0" smtClean="0">
                <a:latin typeface="Verdana" pitchFamily="34" charset="0"/>
                <a:ea typeface="Verdana" pitchFamily="34" charset="0"/>
                <a:cs typeface="Verdana" pitchFamily="34" charset="0"/>
              </a:rPr>
              <a:t>General AI:</a:t>
            </a:r>
          </a:p>
          <a:p>
            <a:pPr lvl="1" algn="just"/>
            <a:r>
              <a:rPr lang="en-IN" sz="1200" dirty="0" smtClean="0">
                <a:latin typeface="Verdana" pitchFamily="34" charset="0"/>
                <a:ea typeface="Verdana" pitchFamily="34" charset="0"/>
                <a:cs typeface="Verdana" pitchFamily="34" charset="0"/>
              </a:rPr>
              <a:t>General AI is a type of intelligence which could perform any intellectual task with </a:t>
            </a:r>
            <a:r>
              <a:rPr lang="en-IN" sz="1200" b="1" dirty="0" smtClean="0">
                <a:latin typeface="Verdana" pitchFamily="34" charset="0"/>
                <a:ea typeface="Verdana" pitchFamily="34" charset="0"/>
                <a:cs typeface="Verdana" pitchFamily="34" charset="0"/>
              </a:rPr>
              <a:t>efficiency like a human</a:t>
            </a:r>
            <a:r>
              <a:rPr lang="en-IN" sz="1200" dirty="0" smtClean="0">
                <a:latin typeface="Verdana" pitchFamily="34" charset="0"/>
                <a:ea typeface="Verdana" pitchFamily="34" charset="0"/>
                <a:cs typeface="Verdana" pitchFamily="34" charset="0"/>
              </a:rPr>
              <a:t>.</a:t>
            </a:r>
          </a:p>
          <a:p>
            <a:pPr lvl="1" algn="just"/>
            <a:r>
              <a:rPr lang="en-IN" sz="1200" dirty="0" smtClean="0">
                <a:latin typeface="Verdana" pitchFamily="34" charset="0"/>
                <a:ea typeface="Verdana" pitchFamily="34" charset="0"/>
                <a:cs typeface="Verdana" pitchFamily="34" charset="0"/>
              </a:rPr>
              <a:t>The idea behind the general AI to make such a system which could be smarter and think like a human by its own. Also known as </a:t>
            </a:r>
            <a:r>
              <a:rPr lang="en-IN" sz="1200" b="1" dirty="0" smtClean="0">
                <a:latin typeface="Verdana" pitchFamily="34" charset="0"/>
                <a:ea typeface="Verdana" pitchFamily="34" charset="0"/>
                <a:cs typeface="Verdana" pitchFamily="34" charset="0"/>
              </a:rPr>
              <a:t>strong AI</a:t>
            </a:r>
            <a:r>
              <a:rPr lang="en-IN" sz="1200" dirty="0" smtClean="0">
                <a:latin typeface="Verdana" pitchFamily="34" charset="0"/>
                <a:ea typeface="Verdana" pitchFamily="34" charset="0"/>
                <a:cs typeface="Verdana" pitchFamily="34" charset="0"/>
              </a:rPr>
              <a:t>.</a:t>
            </a:r>
          </a:p>
          <a:p>
            <a:pPr lvl="1" algn="just"/>
            <a:r>
              <a:rPr lang="en-IN" sz="1200" dirty="0" smtClean="0">
                <a:latin typeface="Verdana" pitchFamily="34" charset="0"/>
                <a:ea typeface="Verdana" pitchFamily="34" charset="0"/>
                <a:cs typeface="Verdana" pitchFamily="34" charset="0"/>
              </a:rPr>
              <a:t>Currently, there is no such system exist which could come under general AI and can perform any task as perfect as a human.</a:t>
            </a:r>
          </a:p>
          <a:p>
            <a:pPr lvl="0" algn="just"/>
            <a:endParaRPr lang="en-IN" dirty="0" smtClean="0">
              <a:latin typeface="Verdana" pitchFamily="34" charset="0"/>
              <a:ea typeface="Verdana" pitchFamily="34" charset="0"/>
              <a:cs typeface="Verdana" pitchFamily="34" charset="0"/>
            </a:endParaRPr>
          </a:p>
        </p:txBody>
      </p:sp>
      <p:pic>
        <p:nvPicPr>
          <p:cNvPr id="6146" name="Picture 2" descr="D:\Bandicam sessions\20200913_220850.jpg"/>
          <p:cNvPicPr>
            <a:picLocks noChangeAspect="1" noChangeArrowheads="1"/>
          </p:cNvPicPr>
          <p:nvPr/>
        </p:nvPicPr>
        <p:blipFill>
          <a:blip r:embed="rId2"/>
          <a:srcRect/>
          <a:stretch>
            <a:fillRect/>
          </a:stretch>
        </p:blipFill>
        <p:spPr bwMode="auto">
          <a:xfrm>
            <a:off x="7357241" y="3457903"/>
            <a:ext cx="1513489" cy="1410002"/>
          </a:xfrm>
          <a:prstGeom prst="rect">
            <a:avLst/>
          </a:prstGeom>
          <a:noFill/>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8965"/>
            <a:ext cx="7505700" cy="954600"/>
          </a:xfrm>
        </p:spPr>
        <p:txBody>
          <a:bodyPr/>
          <a:lstStyle/>
          <a:p>
            <a:r>
              <a:rPr lang="en-US" dirty="0" smtClean="0"/>
              <a:t>AI Type-I: Based on capabilities</a:t>
            </a:r>
            <a:endParaRPr lang="en-IN" dirty="0"/>
          </a:p>
        </p:txBody>
      </p:sp>
      <p:sp>
        <p:nvSpPr>
          <p:cNvPr id="3" name="Text Placeholder 2"/>
          <p:cNvSpPr>
            <a:spLocks noGrp="1"/>
          </p:cNvSpPr>
          <p:nvPr>
            <p:ph type="body" idx="1"/>
          </p:nvPr>
        </p:nvSpPr>
        <p:spPr>
          <a:xfrm>
            <a:off x="819150" y="1460939"/>
            <a:ext cx="7505700" cy="2830642"/>
          </a:xfrm>
        </p:spPr>
        <p:txBody>
          <a:bodyPr/>
          <a:lstStyle/>
          <a:p>
            <a:pPr algn="just"/>
            <a:r>
              <a:rPr lang="en-IN" sz="1400" b="1" dirty="0" smtClean="0">
                <a:latin typeface="Verdana" pitchFamily="34" charset="0"/>
                <a:ea typeface="Verdana" pitchFamily="34" charset="0"/>
                <a:cs typeface="Verdana" pitchFamily="34" charset="0"/>
              </a:rPr>
              <a:t>Super AI:</a:t>
            </a:r>
          </a:p>
          <a:p>
            <a:pPr lvl="1" algn="just"/>
            <a:r>
              <a:rPr lang="en-IN" sz="1200" dirty="0" smtClean="0">
                <a:latin typeface="Verdana" pitchFamily="34" charset="0"/>
                <a:ea typeface="Verdana" pitchFamily="34" charset="0"/>
                <a:cs typeface="Verdana" pitchFamily="34" charset="0"/>
              </a:rPr>
              <a:t>Super AI is a level of Intelligence of systems at which machines could </a:t>
            </a:r>
            <a:r>
              <a:rPr lang="en-IN" sz="1200" b="1" dirty="0" smtClean="0">
                <a:latin typeface="Verdana" pitchFamily="34" charset="0"/>
                <a:ea typeface="Verdana" pitchFamily="34" charset="0"/>
                <a:cs typeface="Verdana" pitchFamily="34" charset="0"/>
              </a:rPr>
              <a:t>surpass human intelligence</a:t>
            </a:r>
            <a:r>
              <a:rPr lang="en-IN" sz="1200" dirty="0" smtClean="0">
                <a:latin typeface="Verdana" pitchFamily="34" charset="0"/>
                <a:ea typeface="Verdana" pitchFamily="34" charset="0"/>
                <a:cs typeface="Verdana" pitchFamily="34" charset="0"/>
              </a:rPr>
              <a:t>, and can perform any task better than human with cognitive properties. It is an outcome of general AI.</a:t>
            </a:r>
          </a:p>
          <a:p>
            <a:pPr lvl="1" algn="just"/>
            <a:r>
              <a:rPr lang="en-IN" sz="1200" dirty="0" smtClean="0">
                <a:latin typeface="Verdana" pitchFamily="34" charset="0"/>
                <a:ea typeface="Verdana" pitchFamily="34" charset="0"/>
                <a:cs typeface="Verdana" pitchFamily="34" charset="0"/>
              </a:rPr>
              <a:t>Some key characteristics of super AI include capability include the ability to think, to reason, solve the puzzle, make judgments, plan, learn, and communicate by its own.</a:t>
            </a:r>
          </a:p>
          <a:p>
            <a:pPr lvl="1" algn="just"/>
            <a:r>
              <a:rPr lang="en-IN" sz="1200" dirty="0" smtClean="0">
                <a:latin typeface="Verdana" pitchFamily="34" charset="0"/>
                <a:ea typeface="Verdana" pitchFamily="34" charset="0"/>
                <a:cs typeface="Verdana" pitchFamily="34" charset="0"/>
              </a:rPr>
              <a:t>Super AI is still a </a:t>
            </a:r>
            <a:r>
              <a:rPr lang="en-IN" sz="1200" b="1" dirty="0" smtClean="0">
                <a:latin typeface="Verdana" pitchFamily="34" charset="0"/>
                <a:ea typeface="Verdana" pitchFamily="34" charset="0"/>
                <a:cs typeface="Verdana" pitchFamily="34" charset="0"/>
              </a:rPr>
              <a:t>hypothetical concept</a:t>
            </a:r>
            <a:r>
              <a:rPr lang="en-IN" sz="1200" dirty="0" smtClean="0">
                <a:latin typeface="Verdana" pitchFamily="34" charset="0"/>
                <a:ea typeface="Verdana" pitchFamily="34" charset="0"/>
                <a:cs typeface="Verdana" pitchFamily="34" charset="0"/>
              </a:rPr>
              <a:t> of Artificial Intelligence. </a:t>
            </a:r>
          </a:p>
          <a:p>
            <a:pPr lvl="0" algn="just"/>
            <a:endParaRPr lang="en-IN" dirty="0" smtClean="0">
              <a:latin typeface="Verdana" pitchFamily="34" charset="0"/>
              <a:ea typeface="Verdana" pitchFamily="34" charset="0"/>
              <a:cs typeface="Verdana" pitchFamily="34" charset="0"/>
            </a:endParaRPr>
          </a:p>
        </p:txBody>
      </p:sp>
      <p:pic>
        <p:nvPicPr>
          <p:cNvPr id="5123" name="Picture 3" descr="D:\Bandicam sessions\20200913_220831.jpg"/>
          <p:cNvPicPr>
            <a:picLocks noChangeAspect="1" noChangeArrowheads="1"/>
          </p:cNvPicPr>
          <p:nvPr/>
        </p:nvPicPr>
        <p:blipFill>
          <a:blip r:embed="rId2"/>
          <a:srcRect/>
          <a:stretch>
            <a:fillRect/>
          </a:stretch>
        </p:blipFill>
        <p:spPr bwMode="auto">
          <a:xfrm>
            <a:off x="7168942" y="3321268"/>
            <a:ext cx="1680769" cy="1530239"/>
          </a:xfrm>
          <a:prstGeom prst="rect">
            <a:avLst/>
          </a:prstGeom>
          <a:noFill/>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Text Placeholder 2"/>
          <p:cNvSpPr>
            <a:spLocks noGrp="1"/>
          </p:cNvSpPr>
          <p:nvPr>
            <p:ph type="body" idx="1"/>
          </p:nvPr>
        </p:nvSpPr>
        <p:spPr>
          <a:xfrm>
            <a:off x="798129" y="1538779"/>
            <a:ext cx="7505700" cy="3054241"/>
          </a:xfrm>
        </p:spPr>
        <p:txBody>
          <a:bodyPr/>
          <a:lstStyle/>
          <a:p>
            <a:pPr algn="just"/>
            <a:r>
              <a:rPr lang="en-US" sz="1200" dirty="0" smtClean="0">
                <a:latin typeface="Verdana" pitchFamily="34" charset="0"/>
                <a:ea typeface="Verdana" pitchFamily="34" charset="0"/>
                <a:cs typeface="Verdana" pitchFamily="34" charset="0"/>
              </a:rPr>
              <a:t>General introduction </a:t>
            </a:r>
          </a:p>
          <a:p>
            <a:pPr algn="just"/>
            <a:r>
              <a:rPr lang="en-US" sz="1200" dirty="0" smtClean="0">
                <a:latin typeface="Verdana" pitchFamily="34" charset="0"/>
                <a:ea typeface="Verdana" pitchFamily="34" charset="0"/>
                <a:cs typeface="Verdana" pitchFamily="34" charset="0"/>
              </a:rPr>
              <a:t>History of AI</a:t>
            </a:r>
          </a:p>
          <a:p>
            <a:pPr algn="just"/>
            <a:r>
              <a:rPr lang="en-US" sz="1200" dirty="0" smtClean="0">
                <a:latin typeface="Verdana" pitchFamily="34" charset="0"/>
                <a:ea typeface="Verdana" pitchFamily="34" charset="0"/>
                <a:cs typeface="Verdana" pitchFamily="34" charset="0"/>
              </a:rPr>
              <a:t>Introduction to AI</a:t>
            </a:r>
          </a:p>
          <a:p>
            <a:pPr algn="just"/>
            <a:r>
              <a:rPr lang="en-US" sz="1200" dirty="0" smtClean="0">
                <a:latin typeface="Verdana" pitchFamily="34" charset="0"/>
                <a:ea typeface="Verdana" pitchFamily="34" charset="0"/>
                <a:cs typeface="Verdana" pitchFamily="34" charset="0"/>
              </a:rPr>
              <a:t>Why AI?</a:t>
            </a:r>
          </a:p>
          <a:p>
            <a:pPr algn="just"/>
            <a:r>
              <a:rPr lang="en-US" sz="1200" dirty="0" smtClean="0">
                <a:latin typeface="Verdana" pitchFamily="34" charset="0"/>
                <a:ea typeface="Verdana" pitchFamily="34" charset="0"/>
                <a:cs typeface="Verdana" pitchFamily="34" charset="0"/>
              </a:rPr>
              <a:t>What comprises to AI?</a:t>
            </a:r>
          </a:p>
          <a:p>
            <a:pPr algn="just"/>
            <a:r>
              <a:rPr lang="en-US" sz="1200" dirty="0" smtClean="0">
                <a:latin typeface="Verdana" pitchFamily="34" charset="0"/>
                <a:ea typeface="Verdana" pitchFamily="34" charset="0"/>
                <a:cs typeface="Verdana" pitchFamily="34" charset="0"/>
              </a:rPr>
              <a:t>Applications of AI</a:t>
            </a:r>
          </a:p>
          <a:p>
            <a:pPr algn="just"/>
            <a:r>
              <a:rPr lang="en-US" sz="1200" dirty="0" smtClean="0">
                <a:latin typeface="Verdana" pitchFamily="34" charset="0"/>
                <a:ea typeface="Verdana" pitchFamily="34" charset="0"/>
                <a:cs typeface="Verdana" pitchFamily="34" charset="0"/>
              </a:rPr>
              <a:t>Advantages &amp; Disadvantages of AI</a:t>
            </a:r>
          </a:p>
          <a:p>
            <a:pPr algn="just"/>
            <a:r>
              <a:rPr lang="en-US" sz="1200" dirty="0" smtClean="0">
                <a:latin typeface="Verdana" pitchFamily="34" charset="0"/>
                <a:ea typeface="Verdana" pitchFamily="34" charset="0"/>
                <a:cs typeface="Verdana" pitchFamily="34" charset="0"/>
              </a:rPr>
              <a:t>Types of AI</a:t>
            </a:r>
          </a:p>
          <a:p>
            <a:pPr algn="just"/>
            <a:r>
              <a:rPr lang="en-US" sz="1200" dirty="0" smtClean="0">
                <a:latin typeface="Verdana" pitchFamily="34" charset="0"/>
                <a:ea typeface="Verdana" pitchFamily="34" charset="0"/>
                <a:cs typeface="Verdana" pitchFamily="34" charset="0"/>
              </a:rPr>
              <a:t>Agents in AI</a:t>
            </a:r>
          </a:p>
          <a:p>
            <a:pPr algn="just"/>
            <a:r>
              <a:rPr lang="en-US" sz="1200" dirty="0" smtClean="0">
                <a:latin typeface="Verdana" pitchFamily="34" charset="0"/>
                <a:ea typeface="Verdana" pitchFamily="34" charset="0"/>
                <a:cs typeface="Verdana" pitchFamily="34" charset="0"/>
              </a:rPr>
              <a:t>Intelligent agent &amp; Rational agent</a:t>
            </a:r>
          </a:p>
          <a:p>
            <a:pPr algn="just"/>
            <a:r>
              <a:rPr lang="en-US" sz="1200" dirty="0" smtClean="0">
                <a:latin typeface="Verdana" pitchFamily="34" charset="0"/>
                <a:ea typeface="Verdana" pitchFamily="34" charset="0"/>
                <a:cs typeface="Verdana" pitchFamily="34" charset="0"/>
              </a:rPr>
              <a:t>PEAS representation</a:t>
            </a:r>
          </a:p>
          <a:p>
            <a:pPr algn="just"/>
            <a:r>
              <a:rPr lang="en-US" sz="1200" dirty="0" smtClean="0">
                <a:latin typeface="Verdana" pitchFamily="34" charset="0"/>
                <a:ea typeface="Verdana" pitchFamily="34" charset="0"/>
                <a:cs typeface="Verdana" pitchFamily="34" charset="0"/>
              </a:rPr>
              <a:t>Types of AI agent</a:t>
            </a:r>
          </a:p>
          <a:p>
            <a:pPr algn="just"/>
            <a:r>
              <a:rPr lang="en-US" sz="1200" dirty="0" smtClean="0">
                <a:latin typeface="Verdana" pitchFamily="34" charset="0"/>
                <a:ea typeface="Verdana" pitchFamily="34" charset="0"/>
                <a:cs typeface="Verdana" pitchFamily="34" charset="0"/>
              </a:rPr>
              <a:t>Agents environment in AI</a:t>
            </a:r>
          </a:p>
          <a:p>
            <a:pPr algn="just"/>
            <a:endParaRPr lang="en-US" sz="12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buNone/>
            </a:pP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8965"/>
            <a:ext cx="7505700" cy="954600"/>
          </a:xfrm>
        </p:spPr>
        <p:txBody>
          <a:bodyPr/>
          <a:lstStyle/>
          <a:p>
            <a:r>
              <a:rPr lang="en-US" dirty="0" smtClean="0"/>
              <a:t>AI Type-I: Based on capabilities</a:t>
            </a:r>
            <a:endParaRPr lang="en-IN" dirty="0"/>
          </a:p>
        </p:txBody>
      </p:sp>
      <p:pic>
        <p:nvPicPr>
          <p:cNvPr id="5" name="Picture 4" descr="Types of Artificial Intelligence"/>
          <p:cNvPicPr/>
          <p:nvPr/>
        </p:nvPicPr>
        <p:blipFill>
          <a:blip r:embed="rId2" cstate="print"/>
          <a:srcRect/>
          <a:stretch>
            <a:fillRect/>
          </a:stretch>
        </p:blipFill>
        <p:spPr bwMode="auto">
          <a:xfrm>
            <a:off x="1965434" y="1848627"/>
            <a:ext cx="5087007" cy="2061221"/>
          </a:xfrm>
          <a:prstGeom prst="rect">
            <a:avLst/>
          </a:prstGeom>
          <a:noFill/>
          <a:ln w="9525">
            <a:noFill/>
            <a:miter lim="800000"/>
            <a:headEnd/>
            <a:tailEnd/>
          </a:ln>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8965"/>
            <a:ext cx="7505700" cy="954600"/>
          </a:xfrm>
        </p:spPr>
        <p:txBody>
          <a:bodyPr/>
          <a:lstStyle/>
          <a:p>
            <a:r>
              <a:rPr lang="en-US" dirty="0" smtClean="0"/>
              <a:t>AI Type-II: Based on functionalities</a:t>
            </a:r>
            <a:endParaRPr lang="en-IN" dirty="0"/>
          </a:p>
        </p:txBody>
      </p:sp>
      <p:sp>
        <p:nvSpPr>
          <p:cNvPr id="3" name="Text Placeholder 2"/>
          <p:cNvSpPr>
            <a:spLocks noGrp="1"/>
          </p:cNvSpPr>
          <p:nvPr>
            <p:ph type="body" idx="1"/>
          </p:nvPr>
        </p:nvSpPr>
        <p:spPr>
          <a:xfrm>
            <a:off x="819150" y="1460939"/>
            <a:ext cx="7505700" cy="2830642"/>
          </a:xfrm>
        </p:spPr>
        <p:txBody>
          <a:bodyPr/>
          <a:lstStyle/>
          <a:p>
            <a:pPr algn="just"/>
            <a:r>
              <a:rPr lang="en-IN" sz="1400" b="1" dirty="0" smtClean="0">
                <a:latin typeface="Verdana" pitchFamily="34" charset="0"/>
                <a:ea typeface="Verdana" pitchFamily="34" charset="0"/>
                <a:cs typeface="Verdana" pitchFamily="34" charset="0"/>
              </a:rPr>
              <a:t>Reactive Machines:</a:t>
            </a:r>
          </a:p>
          <a:p>
            <a:pPr lvl="1" algn="just"/>
            <a:r>
              <a:rPr lang="en-IN" sz="1200" dirty="0" smtClean="0">
                <a:latin typeface="Verdana" pitchFamily="34" charset="0"/>
                <a:ea typeface="Verdana" pitchFamily="34" charset="0"/>
                <a:cs typeface="Verdana" pitchFamily="34" charset="0"/>
              </a:rPr>
              <a:t>Purely reactive machines are the most basic types of Artificial Intelligence.</a:t>
            </a:r>
          </a:p>
          <a:p>
            <a:pPr lvl="1" algn="just"/>
            <a:r>
              <a:rPr lang="en-IN" sz="1200" dirty="0" smtClean="0">
                <a:latin typeface="Verdana" pitchFamily="34" charset="0"/>
                <a:ea typeface="Verdana" pitchFamily="34" charset="0"/>
                <a:cs typeface="Verdana" pitchFamily="34" charset="0"/>
              </a:rPr>
              <a:t>Such AI systems </a:t>
            </a:r>
            <a:r>
              <a:rPr lang="en-IN" sz="1200" b="1" dirty="0" smtClean="0">
                <a:latin typeface="Verdana" pitchFamily="34" charset="0"/>
                <a:ea typeface="Verdana" pitchFamily="34" charset="0"/>
                <a:cs typeface="Verdana" pitchFamily="34" charset="0"/>
              </a:rPr>
              <a:t>do not store memories </a:t>
            </a:r>
            <a:r>
              <a:rPr lang="en-IN" sz="1200" dirty="0" smtClean="0">
                <a:latin typeface="Verdana" pitchFamily="34" charset="0"/>
                <a:ea typeface="Verdana" pitchFamily="34" charset="0"/>
                <a:cs typeface="Verdana" pitchFamily="34" charset="0"/>
              </a:rPr>
              <a:t>or past experiences for future actions.</a:t>
            </a:r>
          </a:p>
          <a:p>
            <a:pPr lvl="1" algn="just"/>
            <a:r>
              <a:rPr lang="en-IN" sz="1200" dirty="0" smtClean="0">
                <a:latin typeface="Verdana" pitchFamily="34" charset="0"/>
                <a:ea typeface="Verdana" pitchFamily="34" charset="0"/>
                <a:cs typeface="Verdana" pitchFamily="34" charset="0"/>
              </a:rPr>
              <a:t>These machines only </a:t>
            </a:r>
            <a:r>
              <a:rPr lang="en-IN" sz="1200" b="1" dirty="0" smtClean="0">
                <a:latin typeface="Verdana" pitchFamily="34" charset="0"/>
                <a:ea typeface="Verdana" pitchFamily="34" charset="0"/>
                <a:cs typeface="Verdana" pitchFamily="34" charset="0"/>
              </a:rPr>
              <a:t>focus on current scenarios </a:t>
            </a:r>
            <a:r>
              <a:rPr lang="en-IN" sz="1200" dirty="0" smtClean="0">
                <a:latin typeface="Verdana" pitchFamily="34" charset="0"/>
                <a:ea typeface="Verdana" pitchFamily="34" charset="0"/>
                <a:cs typeface="Verdana" pitchFamily="34" charset="0"/>
              </a:rPr>
              <a:t>and react on it as per possible best action.</a:t>
            </a:r>
          </a:p>
          <a:p>
            <a:pPr lvl="1" algn="just"/>
            <a:r>
              <a:rPr lang="en-IN" sz="1200" dirty="0" smtClean="0">
                <a:latin typeface="Verdana" pitchFamily="34" charset="0"/>
                <a:ea typeface="Verdana" pitchFamily="34" charset="0"/>
                <a:cs typeface="Verdana" pitchFamily="34" charset="0"/>
              </a:rPr>
              <a:t>IBM's Deep Blue system is an example of reactive machines.</a:t>
            </a:r>
          </a:p>
          <a:p>
            <a:pPr lvl="0" algn="just"/>
            <a:endParaRPr lang="en-IN" dirty="0" smtClean="0">
              <a:latin typeface="Verdana" pitchFamily="34" charset="0"/>
              <a:ea typeface="Verdana" pitchFamily="34" charset="0"/>
              <a:cs typeface="Verdana" pitchFamily="34" charset="0"/>
            </a:endParaRPr>
          </a:p>
        </p:txBody>
      </p:sp>
      <p:pic>
        <p:nvPicPr>
          <p:cNvPr id="4098" name="Picture 2" descr="D:\Bandicam sessions\20200913_220807.jpg"/>
          <p:cNvPicPr>
            <a:picLocks noChangeAspect="1" noChangeArrowheads="1"/>
          </p:cNvPicPr>
          <p:nvPr/>
        </p:nvPicPr>
        <p:blipFill>
          <a:blip r:embed="rId2"/>
          <a:srcRect/>
          <a:stretch>
            <a:fillRect/>
          </a:stretch>
        </p:blipFill>
        <p:spPr bwMode="auto">
          <a:xfrm>
            <a:off x="6976887" y="3647088"/>
            <a:ext cx="1873152" cy="1235951"/>
          </a:xfrm>
          <a:prstGeom prst="rect">
            <a:avLst/>
          </a:prstGeom>
          <a:noFill/>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8965"/>
            <a:ext cx="7505700" cy="954600"/>
          </a:xfrm>
        </p:spPr>
        <p:txBody>
          <a:bodyPr/>
          <a:lstStyle/>
          <a:p>
            <a:r>
              <a:rPr lang="en-US" dirty="0" smtClean="0"/>
              <a:t>AI Type-II: Based on functionalities</a:t>
            </a:r>
            <a:endParaRPr lang="en-IN" dirty="0"/>
          </a:p>
        </p:txBody>
      </p:sp>
      <p:sp>
        <p:nvSpPr>
          <p:cNvPr id="3" name="Text Placeholder 2"/>
          <p:cNvSpPr>
            <a:spLocks noGrp="1"/>
          </p:cNvSpPr>
          <p:nvPr>
            <p:ph type="body" idx="1"/>
          </p:nvPr>
        </p:nvSpPr>
        <p:spPr>
          <a:xfrm>
            <a:off x="819150" y="1460939"/>
            <a:ext cx="7505700" cy="2830642"/>
          </a:xfrm>
        </p:spPr>
        <p:txBody>
          <a:bodyPr/>
          <a:lstStyle/>
          <a:p>
            <a:pPr algn="just"/>
            <a:r>
              <a:rPr lang="en-IN" sz="1400" b="1" dirty="0" smtClean="0">
                <a:latin typeface="Verdana" pitchFamily="34" charset="0"/>
                <a:ea typeface="Verdana" pitchFamily="34" charset="0"/>
                <a:cs typeface="Verdana" pitchFamily="34" charset="0"/>
              </a:rPr>
              <a:t>Limited Memory:</a:t>
            </a:r>
          </a:p>
          <a:p>
            <a:pPr lvl="1" algn="just"/>
            <a:r>
              <a:rPr lang="en-IN" sz="1200" dirty="0" smtClean="0">
                <a:latin typeface="Verdana" pitchFamily="34" charset="0"/>
                <a:ea typeface="Verdana" pitchFamily="34" charset="0"/>
                <a:cs typeface="Verdana" pitchFamily="34" charset="0"/>
              </a:rPr>
              <a:t>Limited memory machines </a:t>
            </a:r>
            <a:r>
              <a:rPr lang="en-IN" sz="1200" b="1" dirty="0" smtClean="0">
                <a:latin typeface="Verdana" pitchFamily="34" charset="0"/>
                <a:ea typeface="Verdana" pitchFamily="34" charset="0"/>
                <a:cs typeface="Verdana" pitchFamily="34" charset="0"/>
              </a:rPr>
              <a:t>can store past experiences </a:t>
            </a:r>
            <a:r>
              <a:rPr lang="en-IN" sz="1200" dirty="0" smtClean="0">
                <a:latin typeface="Verdana" pitchFamily="34" charset="0"/>
                <a:ea typeface="Verdana" pitchFamily="34" charset="0"/>
                <a:cs typeface="Verdana" pitchFamily="34" charset="0"/>
              </a:rPr>
              <a:t>or some data for a short period of time.</a:t>
            </a:r>
          </a:p>
          <a:p>
            <a:pPr lvl="1" algn="just"/>
            <a:r>
              <a:rPr lang="en-IN" sz="1200" dirty="0" smtClean="0">
                <a:latin typeface="Verdana" pitchFamily="34" charset="0"/>
                <a:ea typeface="Verdana" pitchFamily="34" charset="0"/>
                <a:cs typeface="Verdana" pitchFamily="34" charset="0"/>
              </a:rPr>
              <a:t>These machines can use stored data for a</a:t>
            </a:r>
            <a:r>
              <a:rPr lang="en-IN" sz="1200" b="1" dirty="0" smtClean="0">
                <a:latin typeface="Verdana" pitchFamily="34" charset="0"/>
                <a:ea typeface="Verdana" pitchFamily="34" charset="0"/>
                <a:cs typeface="Verdana" pitchFamily="34" charset="0"/>
              </a:rPr>
              <a:t> limited time period </a:t>
            </a:r>
            <a:r>
              <a:rPr lang="en-IN" sz="1200" dirty="0" smtClean="0">
                <a:latin typeface="Verdana" pitchFamily="34" charset="0"/>
                <a:ea typeface="Verdana" pitchFamily="34" charset="0"/>
                <a:cs typeface="Verdana" pitchFamily="34" charset="0"/>
              </a:rPr>
              <a:t>only.</a:t>
            </a:r>
          </a:p>
          <a:p>
            <a:pPr lvl="1" algn="just"/>
            <a:r>
              <a:rPr lang="en-IN" sz="1200" dirty="0" smtClean="0">
                <a:latin typeface="Verdana" pitchFamily="34" charset="0"/>
                <a:ea typeface="Verdana" pitchFamily="34" charset="0"/>
                <a:cs typeface="Verdana" pitchFamily="34" charset="0"/>
              </a:rPr>
              <a:t>Self-driving cars are one of the best examples of Limited Memory systems. </a:t>
            </a:r>
          </a:p>
          <a:p>
            <a:pPr lvl="0" algn="just"/>
            <a:endParaRPr lang="en-IN" dirty="0" smtClean="0">
              <a:latin typeface="Verdana" pitchFamily="34" charset="0"/>
              <a:ea typeface="Verdana" pitchFamily="34" charset="0"/>
              <a:cs typeface="Verdana" pitchFamily="34" charset="0"/>
            </a:endParaRPr>
          </a:p>
        </p:txBody>
      </p:sp>
      <p:pic>
        <p:nvPicPr>
          <p:cNvPr id="3074" name="Picture 2" descr="D:\Bandicam sessions\20200913_220746.jpg"/>
          <p:cNvPicPr>
            <a:picLocks noChangeAspect="1" noChangeArrowheads="1"/>
          </p:cNvPicPr>
          <p:nvPr/>
        </p:nvPicPr>
        <p:blipFill>
          <a:blip r:embed="rId2"/>
          <a:srcRect/>
          <a:stretch>
            <a:fillRect/>
          </a:stretch>
        </p:blipFill>
        <p:spPr bwMode="auto">
          <a:xfrm>
            <a:off x="6600496" y="3526187"/>
            <a:ext cx="2280745" cy="1342346"/>
          </a:xfrm>
          <a:prstGeom prst="rect">
            <a:avLst/>
          </a:prstGeom>
          <a:noFill/>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8965"/>
            <a:ext cx="7505700" cy="954600"/>
          </a:xfrm>
        </p:spPr>
        <p:txBody>
          <a:bodyPr/>
          <a:lstStyle/>
          <a:p>
            <a:r>
              <a:rPr lang="en-US" dirty="0" smtClean="0"/>
              <a:t>AI Type-II: Based on functionalities</a:t>
            </a:r>
            <a:endParaRPr lang="en-IN" dirty="0"/>
          </a:p>
        </p:txBody>
      </p:sp>
      <p:sp>
        <p:nvSpPr>
          <p:cNvPr id="3" name="Text Placeholder 2"/>
          <p:cNvSpPr>
            <a:spLocks noGrp="1"/>
          </p:cNvSpPr>
          <p:nvPr>
            <p:ph type="body" idx="1"/>
          </p:nvPr>
        </p:nvSpPr>
        <p:spPr>
          <a:xfrm>
            <a:off x="819150" y="1460939"/>
            <a:ext cx="7505700" cy="2830642"/>
          </a:xfrm>
        </p:spPr>
        <p:txBody>
          <a:bodyPr/>
          <a:lstStyle/>
          <a:p>
            <a:pPr algn="just"/>
            <a:r>
              <a:rPr lang="en-IN" sz="1400" b="1" dirty="0" smtClean="0">
                <a:latin typeface="Verdana" pitchFamily="34" charset="0"/>
                <a:ea typeface="Verdana" pitchFamily="34" charset="0"/>
                <a:cs typeface="Verdana" pitchFamily="34" charset="0"/>
              </a:rPr>
              <a:t>Theory of Mind:</a:t>
            </a:r>
          </a:p>
          <a:p>
            <a:pPr lvl="1" algn="just"/>
            <a:r>
              <a:rPr lang="en-IN" sz="1200" dirty="0" smtClean="0">
                <a:latin typeface="Verdana" pitchFamily="34" charset="0"/>
                <a:ea typeface="Verdana" pitchFamily="34" charset="0"/>
                <a:cs typeface="Verdana" pitchFamily="34" charset="0"/>
              </a:rPr>
              <a:t>Theory of Mind AI should understand the human emotions, people, beliefs, and be able to interact socially like humans.</a:t>
            </a:r>
          </a:p>
          <a:p>
            <a:pPr lvl="1" algn="just"/>
            <a:r>
              <a:rPr lang="en-IN" sz="1200" dirty="0" smtClean="0">
                <a:latin typeface="Verdana" pitchFamily="34" charset="0"/>
                <a:ea typeface="Verdana" pitchFamily="34" charset="0"/>
                <a:cs typeface="Verdana" pitchFamily="34" charset="0"/>
              </a:rPr>
              <a:t>This type of AI machines are still not developed, but researchers are making lots of efforts and improvement for developing such AI machines.</a:t>
            </a:r>
          </a:p>
          <a:p>
            <a:pPr lvl="0" algn="just"/>
            <a:endParaRPr lang="en-IN" dirty="0" smtClean="0">
              <a:latin typeface="Verdana" pitchFamily="34" charset="0"/>
              <a:ea typeface="Verdana" pitchFamily="34" charset="0"/>
              <a:cs typeface="Verdana" pitchFamily="34" charset="0"/>
            </a:endParaRPr>
          </a:p>
        </p:txBody>
      </p:sp>
      <p:pic>
        <p:nvPicPr>
          <p:cNvPr id="2050" name="Picture 2" descr="D:\Bandicam sessions\20200913_220716.jpg"/>
          <p:cNvPicPr>
            <a:picLocks noChangeAspect="1" noChangeArrowheads="1"/>
          </p:cNvPicPr>
          <p:nvPr/>
        </p:nvPicPr>
        <p:blipFill>
          <a:blip r:embed="rId2"/>
          <a:srcRect/>
          <a:stretch>
            <a:fillRect/>
          </a:stretch>
        </p:blipFill>
        <p:spPr bwMode="auto">
          <a:xfrm>
            <a:off x="5890244" y="3300248"/>
            <a:ext cx="2980487" cy="1571901"/>
          </a:xfrm>
          <a:prstGeom prst="rect">
            <a:avLst/>
          </a:prstGeom>
          <a:noFill/>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08965"/>
            <a:ext cx="7505700" cy="954600"/>
          </a:xfrm>
        </p:spPr>
        <p:txBody>
          <a:bodyPr/>
          <a:lstStyle/>
          <a:p>
            <a:r>
              <a:rPr lang="en-US" dirty="0" smtClean="0"/>
              <a:t>AI Type-II: Based on functionalities</a:t>
            </a:r>
            <a:endParaRPr lang="en-IN" dirty="0"/>
          </a:p>
        </p:txBody>
      </p:sp>
      <p:sp>
        <p:nvSpPr>
          <p:cNvPr id="3" name="Text Placeholder 2"/>
          <p:cNvSpPr>
            <a:spLocks noGrp="1"/>
          </p:cNvSpPr>
          <p:nvPr>
            <p:ph type="body" idx="1"/>
          </p:nvPr>
        </p:nvSpPr>
        <p:spPr>
          <a:xfrm>
            <a:off x="819150" y="1460939"/>
            <a:ext cx="7505700" cy="2830642"/>
          </a:xfrm>
        </p:spPr>
        <p:txBody>
          <a:bodyPr/>
          <a:lstStyle/>
          <a:p>
            <a:pPr algn="just"/>
            <a:r>
              <a:rPr lang="en-IN" sz="1400" b="1" dirty="0" smtClean="0">
                <a:latin typeface="Verdana" pitchFamily="34" charset="0"/>
                <a:ea typeface="Verdana" pitchFamily="34" charset="0"/>
                <a:cs typeface="Verdana" pitchFamily="34" charset="0"/>
              </a:rPr>
              <a:t>Self-Awareness:</a:t>
            </a:r>
          </a:p>
          <a:p>
            <a:pPr lvl="1" algn="just"/>
            <a:r>
              <a:rPr lang="en-IN" sz="1200" dirty="0" smtClean="0">
                <a:latin typeface="Verdana" pitchFamily="34" charset="0"/>
                <a:ea typeface="Verdana" pitchFamily="34" charset="0"/>
                <a:cs typeface="Verdana" pitchFamily="34" charset="0"/>
              </a:rPr>
              <a:t>Self-awareness AI is the future of Artificial Intelligence. These machines will be </a:t>
            </a:r>
            <a:r>
              <a:rPr lang="en-IN" sz="1200" b="1" dirty="0" smtClean="0">
                <a:latin typeface="Verdana" pitchFamily="34" charset="0"/>
                <a:ea typeface="Verdana" pitchFamily="34" charset="0"/>
                <a:cs typeface="Verdana" pitchFamily="34" charset="0"/>
              </a:rPr>
              <a:t>super intelligent</a:t>
            </a:r>
            <a:r>
              <a:rPr lang="en-IN" sz="1200" dirty="0" smtClean="0">
                <a:latin typeface="Verdana" pitchFamily="34" charset="0"/>
                <a:ea typeface="Verdana" pitchFamily="34" charset="0"/>
                <a:cs typeface="Verdana" pitchFamily="34" charset="0"/>
              </a:rPr>
              <a:t>, and will have their own consciousness, sentiments, and self-awareness.</a:t>
            </a:r>
          </a:p>
          <a:p>
            <a:pPr lvl="1" algn="just"/>
            <a:r>
              <a:rPr lang="en-IN" sz="1200" dirty="0" smtClean="0">
                <a:latin typeface="Verdana" pitchFamily="34" charset="0"/>
                <a:ea typeface="Verdana" pitchFamily="34" charset="0"/>
                <a:cs typeface="Verdana" pitchFamily="34" charset="0"/>
              </a:rPr>
              <a:t>These machines will be smarter than human mind.</a:t>
            </a:r>
          </a:p>
          <a:p>
            <a:pPr lvl="1" algn="just"/>
            <a:r>
              <a:rPr lang="en-IN" sz="1200" dirty="0" smtClean="0">
                <a:latin typeface="Verdana" pitchFamily="34" charset="0"/>
                <a:ea typeface="Verdana" pitchFamily="34" charset="0"/>
                <a:cs typeface="Verdana" pitchFamily="34" charset="0"/>
              </a:rPr>
              <a:t>Self-Awareness AI does not exist in reality still and it is a hypothetical concept.</a:t>
            </a:r>
          </a:p>
          <a:p>
            <a:pPr lvl="0" algn="just"/>
            <a:endParaRPr lang="en-IN" dirty="0" smtClean="0">
              <a:latin typeface="Verdana" pitchFamily="34" charset="0"/>
              <a:ea typeface="Verdana" pitchFamily="34" charset="0"/>
              <a:cs typeface="Verdana" pitchFamily="34" charset="0"/>
            </a:endParaRPr>
          </a:p>
        </p:txBody>
      </p:sp>
      <p:pic>
        <p:nvPicPr>
          <p:cNvPr id="1026" name="Picture 2" descr="D:\Bandicam sessions\20200913_220638.jpg"/>
          <p:cNvPicPr>
            <a:picLocks noChangeAspect="1" noChangeArrowheads="1"/>
          </p:cNvPicPr>
          <p:nvPr/>
        </p:nvPicPr>
        <p:blipFill>
          <a:blip r:embed="rId2"/>
          <a:srcRect/>
          <a:stretch>
            <a:fillRect/>
          </a:stretch>
        </p:blipFill>
        <p:spPr bwMode="auto">
          <a:xfrm>
            <a:off x="6965257" y="3563007"/>
            <a:ext cx="1958026" cy="1362240"/>
          </a:xfrm>
          <a:prstGeom prst="rect">
            <a:avLst/>
          </a:prstGeom>
          <a:noFill/>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in AI</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An agent can be anything that perceive its environment through sensors and act upon that environment through actuators. An Agent runs in the cycle of </a:t>
            </a:r>
            <a:r>
              <a:rPr lang="en-IN" sz="1200" b="1" dirty="0" smtClean="0">
                <a:latin typeface="Verdana" pitchFamily="34" charset="0"/>
                <a:ea typeface="Verdana" pitchFamily="34" charset="0"/>
                <a:cs typeface="Verdana" pitchFamily="34" charset="0"/>
              </a:rPr>
              <a:t>perceiving</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thinking</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acting. </a:t>
            </a:r>
          </a:p>
          <a:p>
            <a:pPr algn="just"/>
            <a:r>
              <a:rPr lang="en-IN" sz="1200" dirty="0" smtClean="0">
                <a:latin typeface="Verdana" pitchFamily="34" charset="0"/>
                <a:ea typeface="Verdana" pitchFamily="34" charset="0"/>
                <a:cs typeface="Verdana" pitchFamily="34" charset="0"/>
              </a:rPr>
              <a:t>An agent can be:</a:t>
            </a:r>
          </a:p>
          <a:p>
            <a:pPr lvl="1" algn="just"/>
            <a:r>
              <a:rPr lang="en-IN" sz="1200" b="1" dirty="0" smtClean="0">
                <a:latin typeface="Verdana" pitchFamily="34" charset="0"/>
                <a:ea typeface="Verdana" pitchFamily="34" charset="0"/>
                <a:cs typeface="Verdana" pitchFamily="34" charset="0"/>
              </a:rPr>
              <a:t>Human-Agent</a:t>
            </a:r>
          </a:p>
          <a:p>
            <a:pPr lvl="1" algn="just"/>
            <a:r>
              <a:rPr lang="en-IN" sz="1200" b="1" dirty="0" smtClean="0">
                <a:latin typeface="Verdana" pitchFamily="34" charset="0"/>
                <a:ea typeface="Verdana" pitchFamily="34" charset="0"/>
                <a:cs typeface="Verdana" pitchFamily="34" charset="0"/>
              </a:rPr>
              <a:t>Robotic Agent</a:t>
            </a:r>
          </a:p>
          <a:p>
            <a:pPr lvl="1" algn="just"/>
            <a:r>
              <a:rPr lang="en-IN" sz="1200" b="1" dirty="0" smtClean="0">
                <a:latin typeface="Verdana" pitchFamily="34" charset="0"/>
                <a:ea typeface="Verdana" pitchFamily="34" charset="0"/>
                <a:cs typeface="Verdana" pitchFamily="34" charset="0"/>
              </a:rPr>
              <a:t>Software Agent</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in AI</a:t>
            </a:r>
            <a:endParaRPr lang="en-IN" dirty="0"/>
          </a:p>
        </p:txBody>
      </p:sp>
      <p:sp>
        <p:nvSpPr>
          <p:cNvPr id="3" name="Text Placeholder 2"/>
          <p:cNvSpPr>
            <a:spLocks noGrp="1"/>
          </p:cNvSpPr>
          <p:nvPr>
            <p:ph type="body" idx="1"/>
          </p:nvPr>
        </p:nvSpPr>
        <p:spPr>
          <a:xfrm>
            <a:off x="840171" y="1654394"/>
            <a:ext cx="7505700" cy="2448000"/>
          </a:xfrm>
        </p:spPr>
        <p:txBody>
          <a:bodyPr/>
          <a:lstStyle/>
          <a:p>
            <a:pPr algn="just"/>
            <a:r>
              <a:rPr lang="en-IN" sz="1200" b="1" dirty="0" smtClean="0">
                <a:latin typeface="Verdana" pitchFamily="34" charset="0"/>
                <a:ea typeface="Verdana" pitchFamily="34" charset="0"/>
                <a:cs typeface="Verdana" pitchFamily="34" charset="0"/>
              </a:rPr>
              <a:t>Sensor:</a:t>
            </a:r>
            <a:r>
              <a:rPr lang="en-IN" sz="1200" dirty="0" smtClean="0">
                <a:latin typeface="Verdana" pitchFamily="34" charset="0"/>
                <a:ea typeface="Verdana" pitchFamily="34" charset="0"/>
                <a:cs typeface="Verdana" pitchFamily="34" charset="0"/>
              </a:rPr>
              <a:t> Sensor is a device which </a:t>
            </a:r>
            <a:r>
              <a:rPr lang="en-IN" sz="1200" b="1" dirty="0" smtClean="0">
                <a:latin typeface="Verdana" pitchFamily="34" charset="0"/>
                <a:ea typeface="Verdana" pitchFamily="34" charset="0"/>
                <a:cs typeface="Verdana" pitchFamily="34" charset="0"/>
              </a:rPr>
              <a:t>detects the change </a:t>
            </a:r>
            <a:r>
              <a:rPr lang="en-IN" sz="1200" dirty="0" smtClean="0">
                <a:latin typeface="Verdana" pitchFamily="34" charset="0"/>
                <a:ea typeface="Verdana" pitchFamily="34" charset="0"/>
                <a:cs typeface="Verdana" pitchFamily="34" charset="0"/>
              </a:rPr>
              <a:t>in the environment and sends the information to other electronic devices. An agent observes its environment through sensors.</a:t>
            </a:r>
          </a:p>
          <a:p>
            <a:pPr algn="just"/>
            <a:r>
              <a:rPr lang="en-IN" sz="1200" b="1" dirty="0" smtClean="0">
                <a:latin typeface="Verdana" pitchFamily="34" charset="0"/>
                <a:ea typeface="Verdana" pitchFamily="34" charset="0"/>
                <a:cs typeface="Verdana" pitchFamily="34" charset="0"/>
              </a:rPr>
              <a:t>Actuators:</a:t>
            </a:r>
            <a:r>
              <a:rPr lang="en-IN" sz="1200" dirty="0" smtClean="0">
                <a:latin typeface="Verdana" pitchFamily="34" charset="0"/>
                <a:ea typeface="Verdana" pitchFamily="34" charset="0"/>
                <a:cs typeface="Verdana" pitchFamily="34" charset="0"/>
              </a:rPr>
              <a:t> Actuators are the component of machines that </a:t>
            </a:r>
            <a:r>
              <a:rPr lang="en-IN" sz="1200" b="1" dirty="0" smtClean="0">
                <a:latin typeface="Verdana" pitchFamily="34" charset="0"/>
                <a:ea typeface="Verdana" pitchFamily="34" charset="0"/>
                <a:cs typeface="Verdana" pitchFamily="34" charset="0"/>
              </a:rPr>
              <a:t>converts energy into motion</a:t>
            </a:r>
            <a:r>
              <a:rPr lang="en-IN" sz="1200" dirty="0" smtClean="0">
                <a:latin typeface="Verdana" pitchFamily="34" charset="0"/>
                <a:ea typeface="Verdana" pitchFamily="34" charset="0"/>
                <a:cs typeface="Verdana" pitchFamily="34" charset="0"/>
              </a:rPr>
              <a:t>. The actuators are only responsible for moving and controlling a system. An actuator can be an electric motor, gears, rails, etc.</a:t>
            </a:r>
          </a:p>
          <a:p>
            <a:pPr algn="just"/>
            <a:r>
              <a:rPr lang="en-IN" sz="1200" b="1" dirty="0" smtClean="0">
                <a:latin typeface="Verdana" pitchFamily="34" charset="0"/>
                <a:ea typeface="Verdana" pitchFamily="34" charset="0"/>
                <a:cs typeface="Verdana" pitchFamily="34" charset="0"/>
              </a:rPr>
              <a:t>Effectors:</a:t>
            </a:r>
            <a:r>
              <a:rPr lang="en-IN" sz="1200" dirty="0" smtClean="0">
                <a:latin typeface="Verdana" pitchFamily="34" charset="0"/>
                <a:ea typeface="Verdana" pitchFamily="34" charset="0"/>
                <a:cs typeface="Verdana" pitchFamily="34" charset="0"/>
              </a:rPr>
              <a:t> Effectors are the devices which </a:t>
            </a:r>
            <a:r>
              <a:rPr lang="en-IN" sz="1200" b="1" dirty="0" smtClean="0">
                <a:latin typeface="Verdana" pitchFamily="34" charset="0"/>
                <a:ea typeface="Verdana" pitchFamily="34" charset="0"/>
                <a:cs typeface="Verdana" pitchFamily="34" charset="0"/>
              </a:rPr>
              <a:t>affect the environment</a:t>
            </a:r>
            <a:r>
              <a:rPr lang="en-IN" sz="1200" dirty="0" smtClean="0">
                <a:latin typeface="Verdana" pitchFamily="34" charset="0"/>
                <a:ea typeface="Verdana" pitchFamily="34" charset="0"/>
                <a:cs typeface="Verdana" pitchFamily="34" charset="0"/>
              </a:rPr>
              <a:t>. Effectors can be legs, wheels, arms, fingers, wings, fins, and display screen.</a:t>
            </a:r>
          </a:p>
          <a:p>
            <a:pPr algn="just"/>
            <a:endParaRPr lang="en-IN" sz="1200" dirty="0">
              <a:latin typeface="Verdana" pitchFamily="34" charset="0"/>
              <a:ea typeface="Verdana" pitchFamily="34" charset="0"/>
              <a:cs typeface="Verdana" pitchFamily="34" charset="0"/>
            </a:endParaRPr>
          </a:p>
        </p:txBody>
      </p:sp>
      <p:pic>
        <p:nvPicPr>
          <p:cNvPr id="4" name="Picture 3" descr="Agents in AI"/>
          <p:cNvPicPr/>
          <p:nvPr/>
        </p:nvPicPr>
        <p:blipFill>
          <a:blip r:embed="rId2" cstate="print"/>
          <a:srcRect/>
          <a:stretch>
            <a:fillRect/>
          </a:stretch>
        </p:blipFill>
        <p:spPr bwMode="auto">
          <a:xfrm>
            <a:off x="4424855" y="3581654"/>
            <a:ext cx="4414345" cy="1211063"/>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agent</a:t>
            </a:r>
            <a:endParaRPr lang="en-IN" dirty="0"/>
          </a:p>
        </p:txBody>
      </p:sp>
      <p:sp>
        <p:nvSpPr>
          <p:cNvPr id="3" name="Text Placeholder 2"/>
          <p:cNvSpPr>
            <a:spLocks noGrp="1"/>
          </p:cNvSpPr>
          <p:nvPr>
            <p:ph type="body" idx="1"/>
          </p:nvPr>
        </p:nvSpPr>
        <p:spPr>
          <a:xfrm>
            <a:off x="819150" y="1734207"/>
            <a:ext cx="7505700" cy="2704518"/>
          </a:xfrm>
        </p:spPr>
        <p:txBody>
          <a:bodyPr/>
          <a:lstStyle/>
          <a:p>
            <a:pPr algn="just"/>
            <a:r>
              <a:rPr lang="en-IN" sz="1200" dirty="0" smtClean="0">
                <a:latin typeface="Verdana" pitchFamily="34" charset="0"/>
                <a:ea typeface="Verdana" pitchFamily="34" charset="0"/>
                <a:cs typeface="Verdana" pitchFamily="34" charset="0"/>
              </a:rPr>
              <a:t>An intelligent agent is an autonomous entity which act upon an environment using sensors and actuators for achieving goals. An intelligent agent may learn from the environment to achieve their goals. </a:t>
            </a:r>
          </a:p>
          <a:p>
            <a:pPr algn="just"/>
            <a:r>
              <a:rPr lang="en-IN" sz="1200" dirty="0" smtClean="0">
                <a:latin typeface="Verdana" pitchFamily="34" charset="0"/>
                <a:ea typeface="Verdana" pitchFamily="34" charset="0"/>
                <a:cs typeface="Verdana" pitchFamily="34" charset="0"/>
              </a:rPr>
              <a:t>Following are the main four rules for an AI agent:</a:t>
            </a:r>
          </a:p>
          <a:p>
            <a:pPr lvl="1" algn="just"/>
            <a:r>
              <a:rPr lang="en-IN" sz="1200" b="1" dirty="0" smtClean="0">
                <a:latin typeface="Verdana" pitchFamily="34" charset="0"/>
                <a:ea typeface="Verdana" pitchFamily="34" charset="0"/>
                <a:cs typeface="Verdana" pitchFamily="34" charset="0"/>
              </a:rPr>
              <a:t>Rule 1:</a:t>
            </a:r>
            <a:r>
              <a:rPr lang="en-IN" sz="1200" dirty="0" smtClean="0">
                <a:latin typeface="Verdana" pitchFamily="34" charset="0"/>
                <a:ea typeface="Verdana" pitchFamily="34" charset="0"/>
                <a:cs typeface="Verdana" pitchFamily="34" charset="0"/>
              </a:rPr>
              <a:t> An AI agent must have the ability to perceive the environment.</a:t>
            </a:r>
          </a:p>
          <a:p>
            <a:pPr lvl="1" algn="just"/>
            <a:r>
              <a:rPr lang="en-IN" sz="1200" b="1" dirty="0" smtClean="0">
                <a:latin typeface="Verdana" pitchFamily="34" charset="0"/>
                <a:ea typeface="Verdana" pitchFamily="34" charset="0"/>
                <a:cs typeface="Verdana" pitchFamily="34" charset="0"/>
              </a:rPr>
              <a:t>Rule 2:</a:t>
            </a:r>
            <a:r>
              <a:rPr lang="en-IN" sz="1200" dirty="0" smtClean="0">
                <a:latin typeface="Verdana" pitchFamily="34" charset="0"/>
                <a:ea typeface="Verdana" pitchFamily="34" charset="0"/>
                <a:cs typeface="Verdana" pitchFamily="34" charset="0"/>
              </a:rPr>
              <a:t> The observation must be used to make decisions.</a:t>
            </a:r>
          </a:p>
          <a:p>
            <a:pPr lvl="1" algn="just"/>
            <a:r>
              <a:rPr lang="en-IN" sz="1200" b="1" dirty="0" smtClean="0">
                <a:latin typeface="Verdana" pitchFamily="34" charset="0"/>
                <a:ea typeface="Verdana" pitchFamily="34" charset="0"/>
                <a:cs typeface="Verdana" pitchFamily="34" charset="0"/>
              </a:rPr>
              <a:t>Rule 3:</a:t>
            </a:r>
            <a:r>
              <a:rPr lang="en-IN" sz="1200" dirty="0" smtClean="0">
                <a:latin typeface="Verdana" pitchFamily="34" charset="0"/>
                <a:ea typeface="Verdana" pitchFamily="34" charset="0"/>
                <a:cs typeface="Verdana" pitchFamily="34" charset="0"/>
              </a:rPr>
              <a:t> Decision should result in an action.</a:t>
            </a:r>
          </a:p>
          <a:p>
            <a:pPr lvl="1" algn="just"/>
            <a:r>
              <a:rPr lang="en-IN" sz="1200" b="1" dirty="0" smtClean="0">
                <a:latin typeface="Verdana" pitchFamily="34" charset="0"/>
                <a:ea typeface="Verdana" pitchFamily="34" charset="0"/>
                <a:cs typeface="Verdana" pitchFamily="34" charset="0"/>
              </a:rPr>
              <a:t>Rule 4:</a:t>
            </a:r>
            <a:r>
              <a:rPr lang="en-IN" sz="1200" dirty="0" smtClean="0">
                <a:latin typeface="Verdana" pitchFamily="34" charset="0"/>
                <a:ea typeface="Verdana" pitchFamily="34" charset="0"/>
                <a:cs typeface="Verdana" pitchFamily="34" charset="0"/>
              </a:rPr>
              <a:t> The action taken by an AI agent must be a </a:t>
            </a:r>
            <a:r>
              <a:rPr lang="en-IN" sz="1200" b="1" dirty="0" smtClean="0">
                <a:latin typeface="Verdana" pitchFamily="34" charset="0"/>
                <a:ea typeface="Verdana" pitchFamily="34" charset="0"/>
                <a:cs typeface="Verdana" pitchFamily="34" charset="0"/>
              </a:rPr>
              <a:t>rational action</a:t>
            </a:r>
            <a:r>
              <a:rPr lang="en-IN" sz="1200" dirty="0" smtClean="0">
                <a:latin typeface="Verdana" pitchFamily="34" charset="0"/>
                <a:ea typeface="Verdana" pitchFamily="34" charset="0"/>
                <a:cs typeface="Verdana" pitchFamily="34" charset="0"/>
              </a:rPr>
              <a:t>.</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Rationality</a:t>
            </a:r>
            <a:endParaRPr lang="en-IN" dirty="0"/>
          </a:p>
        </p:txBody>
      </p:sp>
      <p:sp>
        <p:nvSpPr>
          <p:cNvPr id="3" name="Text Placeholder 2"/>
          <p:cNvSpPr>
            <a:spLocks noGrp="1"/>
          </p:cNvSpPr>
          <p:nvPr>
            <p:ph type="body" idx="1"/>
          </p:nvPr>
        </p:nvSpPr>
        <p:spPr/>
        <p:txBody>
          <a:bodyPr/>
          <a:lstStyle/>
          <a:p>
            <a:pPr algn="just"/>
            <a:r>
              <a:rPr lang="en-IN" sz="1200" b="1" dirty="0" smtClean="0">
                <a:latin typeface="Verdana" pitchFamily="34" charset="0"/>
                <a:ea typeface="Verdana" pitchFamily="34" charset="0"/>
                <a:cs typeface="Verdana" pitchFamily="34" charset="0"/>
              </a:rPr>
              <a:t>Rationality</a:t>
            </a:r>
            <a:r>
              <a:rPr lang="en-IN" sz="1200" dirty="0" smtClean="0">
                <a:latin typeface="Verdana" pitchFamily="34" charset="0"/>
                <a:ea typeface="Verdana" pitchFamily="34" charset="0"/>
                <a:cs typeface="Verdana" pitchFamily="34" charset="0"/>
              </a:rPr>
              <a:t> can be judged on the basis of following points:</a:t>
            </a:r>
          </a:p>
          <a:p>
            <a:pPr lvl="1" algn="just"/>
            <a:r>
              <a:rPr lang="en-IN" sz="1200" b="1" dirty="0" smtClean="0">
                <a:latin typeface="Verdana" pitchFamily="34" charset="0"/>
                <a:ea typeface="Verdana" pitchFamily="34" charset="0"/>
                <a:cs typeface="Verdana" pitchFamily="34" charset="0"/>
              </a:rPr>
              <a:t>Performance measure </a:t>
            </a:r>
            <a:r>
              <a:rPr lang="en-IN" sz="1200" dirty="0" smtClean="0">
                <a:latin typeface="Verdana" pitchFamily="34" charset="0"/>
                <a:ea typeface="Verdana" pitchFamily="34" charset="0"/>
                <a:cs typeface="Verdana" pitchFamily="34" charset="0"/>
              </a:rPr>
              <a:t>which defines the success criterion.</a:t>
            </a:r>
          </a:p>
          <a:p>
            <a:pPr lvl="1" algn="just"/>
            <a:r>
              <a:rPr lang="en-IN" sz="1200" dirty="0" smtClean="0">
                <a:latin typeface="Verdana" pitchFamily="34" charset="0"/>
                <a:ea typeface="Verdana" pitchFamily="34" charset="0"/>
                <a:cs typeface="Verdana" pitchFamily="34" charset="0"/>
              </a:rPr>
              <a:t>Agent </a:t>
            </a:r>
            <a:r>
              <a:rPr lang="en-IN" sz="1200" b="1" dirty="0" smtClean="0">
                <a:latin typeface="Verdana" pitchFamily="34" charset="0"/>
                <a:ea typeface="Verdana" pitchFamily="34" charset="0"/>
                <a:cs typeface="Verdana" pitchFamily="34" charset="0"/>
              </a:rPr>
              <a:t>prior knowledge </a:t>
            </a:r>
            <a:r>
              <a:rPr lang="en-IN" sz="1200" dirty="0" smtClean="0">
                <a:latin typeface="Verdana" pitchFamily="34" charset="0"/>
                <a:ea typeface="Verdana" pitchFamily="34" charset="0"/>
                <a:cs typeface="Verdana" pitchFamily="34" charset="0"/>
              </a:rPr>
              <a:t>of its environment.</a:t>
            </a:r>
          </a:p>
          <a:p>
            <a:pPr lvl="1" algn="just"/>
            <a:r>
              <a:rPr lang="en-IN" sz="1200" b="1" dirty="0" smtClean="0">
                <a:latin typeface="Verdana" pitchFamily="34" charset="0"/>
                <a:ea typeface="Verdana" pitchFamily="34" charset="0"/>
                <a:cs typeface="Verdana" pitchFamily="34" charset="0"/>
              </a:rPr>
              <a:t>Best possible actions </a:t>
            </a:r>
            <a:r>
              <a:rPr lang="en-IN" sz="1200" dirty="0" smtClean="0">
                <a:latin typeface="Verdana" pitchFamily="34" charset="0"/>
                <a:ea typeface="Verdana" pitchFamily="34" charset="0"/>
                <a:cs typeface="Verdana" pitchFamily="34" charset="0"/>
              </a:rPr>
              <a:t>that an agent can perform.</a:t>
            </a:r>
          </a:p>
          <a:p>
            <a:pPr lvl="1" algn="just"/>
            <a:r>
              <a:rPr lang="en-IN" sz="1200" dirty="0" smtClean="0">
                <a:latin typeface="Verdana" pitchFamily="34" charset="0"/>
                <a:ea typeface="Verdana" pitchFamily="34" charset="0"/>
                <a:cs typeface="Verdana" pitchFamily="34" charset="0"/>
              </a:rPr>
              <a:t>The </a:t>
            </a:r>
            <a:r>
              <a:rPr lang="en-IN" sz="1200" b="1" dirty="0" smtClean="0">
                <a:latin typeface="Verdana" pitchFamily="34" charset="0"/>
                <a:ea typeface="Verdana" pitchFamily="34" charset="0"/>
                <a:cs typeface="Verdana" pitchFamily="34" charset="0"/>
              </a:rPr>
              <a:t>sequence of precepts</a:t>
            </a:r>
            <a:r>
              <a:rPr lang="en-IN" sz="1200" dirty="0" smtClean="0">
                <a:latin typeface="Verdana" pitchFamily="34" charset="0"/>
                <a:ea typeface="Verdana" pitchFamily="34" charset="0"/>
                <a:cs typeface="Verdana" pitchFamily="34" charset="0"/>
              </a:rPr>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agent</a:t>
            </a:r>
            <a:endParaRPr lang="en-IN" dirty="0"/>
          </a:p>
        </p:txBody>
      </p:sp>
      <p:sp>
        <p:nvSpPr>
          <p:cNvPr id="3" name="Text Placeholder 2"/>
          <p:cNvSpPr>
            <a:spLocks noGrp="1"/>
          </p:cNvSpPr>
          <p:nvPr>
            <p:ph type="body" idx="1"/>
          </p:nvPr>
        </p:nvSpPr>
        <p:spPr>
          <a:xfrm>
            <a:off x="819150" y="1734207"/>
            <a:ext cx="7505700" cy="2816772"/>
          </a:xfrm>
        </p:spPr>
        <p:txBody>
          <a:bodyPr/>
          <a:lstStyle/>
          <a:p>
            <a:pPr algn="just"/>
            <a:r>
              <a:rPr lang="en-IN" sz="1200" dirty="0" smtClean="0">
                <a:latin typeface="Verdana" pitchFamily="34" charset="0"/>
                <a:ea typeface="Verdana" pitchFamily="34" charset="0"/>
                <a:cs typeface="Verdana" pitchFamily="34" charset="0"/>
              </a:rPr>
              <a:t>Rational agents in AI are very </a:t>
            </a:r>
            <a:r>
              <a:rPr lang="en-IN" sz="1200" b="1" dirty="0" smtClean="0">
                <a:latin typeface="Verdana" pitchFamily="34" charset="0"/>
                <a:ea typeface="Verdana" pitchFamily="34" charset="0"/>
                <a:cs typeface="Verdana" pitchFamily="34" charset="0"/>
              </a:rPr>
              <a:t>similar to intelligent agents</a:t>
            </a:r>
            <a:r>
              <a:rPr lang="en-IN" sz="1200" dirty="0" smtClean="0">
                <a:latin typeface="Verdana" pitchFamily="34" charset="0"/>
                <a:ea typeface="Verdana" pitchFamily="34" charset="0"/>
                <a:cs typeface="Verdana" pitchFamily="34" charset="0"/>
              </a:rPr>
              <a:t>.</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A rational agent is an agent which has </a:t>
            </a:r>
            <a:r>
              <a:rPr lang="en-IN" sz="1200" b="1" dirty="0" smtClean="0">
                <a:latin typeface="Verdana" pitchFamily="34" charset="0"/>
                <a:ea typeface="Verdana" pitchFamily="34" charset="0"/>
                <a:cs typeface="Verdana" pitchFamily="34" charset="0"/>
              </a:rPr>
              <a:t>clear preference, models uncertainty</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acts in a way to maximize its performance </a:t>
            </a:r>
            <a:r>
              <a:rPr lang="en-IN" sz="1200" dirty="0" smtClean="0">
                <a:latin typeface="Verdana" pitchFamily="34" charset="0"/>
                <a:ea typeface="Verdana" pitchFamily="34" charset="0"/>
                <a:cs typeface="Verdana" pitchFamily="34" charset="0"/>
              </a:rPr>
              <a:t>measure with all possible actions.</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A rational agent is said to </a:t>
            </a:r>
            <a:r>
              <a:rPr lang="en-IN" sz="1200" b="1" dirty="0" smtClean="0">
                <a:latin typeface="Verdana" pitchFamily="34" charset="0"/>
                <a:ea typeface="Verdana" pitchFamily="34" charset="0"/>
                <a:cs typeface="Verdana" pitchFamily="34" charset="0"/>
              </a:rPr>
              <a:t>perform the right things</a:t>
            </a:r>
            <a:r>
              <a:rPr lang="en-IN" sz="1200" dirty="0" smtClean="0">
                <a:latin typeface="Verdana" pitchFamily="34" charset="0"/>
                <a:ea typeface="Verdana" pitchFamily="34" charset="0"/>
                <a:cs typeface="Verdana" pitchFamily="34" charset="0"/>
              </a:rPr>
              <a:t>. AI is about creating rational agents to use for game theory and decision theory for various real-world scenarios.</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For an AI agent, the rational action is most important because in AI reinforcement learning algorithm, for each best possible action, agent gets the positive reward and for each wrong action, an agent gets a negative reward.</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787619" y="39365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General introduction….</a:t>
            </a:r>
            <a:endParaRPr dirty="0"/>
          </a:p>
        </p:txBody>
      </p:sp>
      <p:pic>
        <p:nvPicPr>
          <p:cNvPr id="5" name="Picture 4" descr="intro.png"/>
          <p:cNvPicPr>
            <a:picLocks noChangeAspect="1"/>
          </p:cNvPicPr>
          <p:nvPr/>
        </p:nvPicPr>
        <p:blipFill>
          <a:blip r:embed="rId3"/>
          <a:stretch>
            <a:fillRect/>
          </a:stretch>
        </p:blipFill>
        <p:spPr>
          <a:xfrm>
            <a:off x="1141613" y="1114097"/>
            <a:ext cx="6860773" cy="3668110"/>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dirty="0"/>
          </a:p>
        </p:txBody>
      </p:sp>
    </p:spTree>
  </p:cSld>
  <p:clrMapOvr>
    <a:masterClrMapping/>
  </p:clrMapOvr>
  <p:transition advTm="147759"/>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9" y="551310"/>
            <a:ext cx="7505700" cy="954600"/>
          </a:xfrm>
        </p:spPr>
        <p:txBody>
          <a:bodyPr/>
          <a:lstStyle/>
          <a:p>
            <a:r>
              <a:rPr lang="en-US" dirty="0" smtClean="0"/>
              <a:t>Structure of AI agent</a:t>
            </a:r>
            <a:endParaRPr lang="en-IN" dirty="0"/>
          </a:p>
        </p:txBody>
      </p:sp>
      <p:sp>
        <p:nvSpPr>
          <p:cNvPr id="3" name="Text Placeholder 2"/>
          <p:cNvSpPr>
            <a:spLocks noGrp="1"/>
          </p:cNvSpPr>
          <p:nvPr>
            <p:ph type="body" idx="1"/>
          </p:nvPr>
        </p:nvSpPr>
        <p:spPr>
          <a:xfrm>
            <a:off x="787619" y="1187669"/>
            <a:ext cx="7505700" cy="2588904"/>
          </a:xfrm>
        </p:spPr>
        <p:txBody>
          <a:bodyPr/>
          <a:lstStyle/>
          <a:p>
            <a:pPr algn="just"/>
            <a:r>
              <a:rPr lang="en-IN" sz="1200" dirty="0" smtClean="0">
                <a:latin typeface="Verdana" pitchFamily="34" charset="0"/>
                <a:ea typeface="Verdana" pitchFamily="34" charset="0"/>
                <a:cs typeface="Verdana" pitchFamily="34" charset="0"/>
              </a:rPr>
              <a:t>The task of AI is to design an agent program which implements the agent function. The structure of an intelligent agent is a combination of architecture and agent program. It can be viewed as:</a:t>
            </a:r>
          </a:p>
          <a:p>
            <a:pPr algn="just"/>
            <a:endParaRPr lang="en-IN" sz="1200" i="1" dirty="0" smtClean="0">
              <a:solidFill>
                <a:srgbClr val="0070C0"/>
              </a:solidFill>
              <a:latin typeface="Verdana" pitchFamily="34" charset="0"/>
              <a:ea typeface="Verdana" pitchFamily="34" charset="0"/>
              <a:cs typeface="Verdana" pitchFamily="34" charset="0"/>
            </a:endParaRPr>
          </a:p>
          <a:p>
            <a:pPr algn="just">
              <a:buNone/>
            </a:pPr>
            <a:r>
              <a:rPr lang="en-IN" sz="1200" i="1" dirty="0" smtClean="0">
                <a:solidFill>
                  <a:srgbClr val="0070C0"/>
                </a:solidFill>
                <a:latin typeface="Verdana" pitchFamily="34" charset="0"/>
                <a:ea typeface="Verdana" pitchFamily="34" charset="0"/>
                <a:cs typeface="Verdana" pitchFamily="34" charset="0"/>
              </a:rPr>
              <a:t>		         </a:t>
            </a:r>
            <a:r>
              <a:rPr lang="en-IN" sz="1600" b="1" i="1" dirty="0" smtClean="0">
                <a:solidFill>
                  <a:srgbClr val="0070C0"/>
                </a:solidFill>
                <a:latin typeface="Verdana" pitchFamily="34" charset="0"/>
                <a:ea typeface="Verdana" pitchFamily="34" charset="0"/>
                <a:cs typeface="Verdana" pitchFamily="34" charset="0"/>
              </a:rPr>
              <a:t>Agent = Architecture + Agent program</a:t>
            </a:r>
            <a:r>
              <a:rPr lang="en-IN" sz="1000" i="1" dirty="0" smtClean="0">
                <a:solidFill>
                  <a:srgbClr val="0070C0"/>
                </a:solidFill>
                <a:latin typeface="Verdana" pitchFamily="34" charset="0"/>
                <a:ea typeface="Verdana" pitchFamily="34" charset="0"/>
                <a:cs typeface="Verdana" pitchFamily="34" charset="0"/>
              </a:rPr>
              <a:t> </a:t>
            </a:r>
            <a:r>
              <a:rPr lang="en-IN" sz="1000" dirty="0" smtClean="0">
                <a:latin typeface="Verdana" pitchFamily="34" charset="0"/>
                <a:ea typeface="Verdana" pitchFamily="34" charset="0"/>
                <a:cs typeface="Verdana" pitchFamily="34" charset="0"/>
              </a:rPr>
              <a:t> </a:t>
            </a:r>
          </a:p>
          <a:p>
            <a:pPr algn="just">
              <a:buNone/>
            </a:pPr>
            <a:endParaRPr lang="en-IN" sz="10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Architecture:</a:t>
            </a:r>
            <a:r>
              <a:rPr lang="en-IN" sz="1200" dirty="0" smtClean="0">
                <a:latin typeface="Verdana" pitchFamily="34" charset="0"/>
                <a:ea typeface="Verdana" pitchFamily="34" charset="0"/>
                <a:cs typeface="Verdana" pitchFamily="34" charset="0"/>
              </a:rPr>
              <a:t> Architecture is machinery that an AI agent executes on.</a:t>
            </a:r>
          </a:p>
          <a:p>
            <a:pPr algn="just"/>
            <a:r>
              <a:rPr lang="en-IN" sz="1200" b="1" dirty="0" smtClean="0">
                <a:latin typeface="Verdana" pitchFamily="34" charset="0"/>
                <a:ea typeface="Verdana" pitchFamily="34" charset="0"/>
                <a:cs typeface="Verdana" pitchFamily="34" charset="0"/>
              </a:rPr>
              <a:t>Agent program:</a:t>
            </a:r>
            <a:r>
              <a:rPr lang="en-IN" sz="1200" dirty="0" smtClean="0">
                <a:latin typeface="Verdana" pitchFamily="34" charset="0"/>
                <a:ea typeface="Verdana" pitchFamily="34" charset="0"/>
                <a:cs typeface="Verdana" pitchFamily="34" charset="0"/>
              </a:rPr>
              <a:t> Agent program is an implementation of agent function. An agent program executes on the physical architecture to produce function f.</a:t>
            </a:r>
          </a:p>
          <a:p>
            <a:pPr algn="just"/>
            <a:r>
              <a:rPr lang="en-IN" sz="1200" b="1" dirty="0" smtClean="0">
                <a:latin typeface="Verdana" pitchFamily="34" charset="0"/>
                <a:ea typeface="Verdana" pitchFamily="34" charset="0"/>
                <a:cs typeface="Verdana" pitchFamily="34" charset="0"/>
              </a:rPr>
              <a:t>Agent Function:</a:t>
            </a:r>
            <a:r>
              <a:rPr lang="en-IN" sz="1200" dirty="0" smtClean="0">
                <a:latin typeface="Verdana" pitchFamily="34" charset="0"/>
                <a:ea typeface="Verdana" pitchFamily="34" charset="0"/>
                <a:cs typeface="Verdana" pitchFamily="34" charset="0"/>
              </a:rPr>
              <a:t> Agent function is used to map a percept to an action.</a:t>
            </a:r>
          </a:p>
          <a:p>
            <a:pPr algn="just"/>
            <a:endParaRPr lang="en-IN" sz="1200" dirty="0">
              <a:latin typeface="Verdana" pitchFamily="34" charset="0"/>
              <a:ea typeface="Verdana" pitchFamily="34" charset="0"/>
              <a:cs typeface="Verdana" pitchFamily="34" charset="0"/>
            </a:endParaRPr>
          </a:p>
        </p:txBody>
      </p:sp>
      <p:pic>
        <p:nvPicPr>
          <p:cNvPr id="4" name="Picture 3" descr="Agents in AI"/>
          <p:cNvPicPr/>
          <p:nvPr/>
        </p:nvPicPr>
        <p:blipFill>
          <a:blip r:embed="rId2" cstate="print"/>
          <a:srcRect/>
          <a:stretch>
            <a:fillRect/>
          </a:stretch>
        </p:blipFill>
        <p:spPr bwMode="auto">
          <a:xfrm>
            <a:off x="4424855" y="3581654"/>
            <a:ext cx="4414345" cy="1211063"/>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PEAS representation</a:t>
            </a:r>
            <a:endParaRPr lang="en-IN" dirty="0"/>
          </a:p>
        </p:txBody>
      </p:sp>
      <p:sp>
        <p:nvSpPr>
          <p:cNvPr id="3" name="Text Placeholder 2"/>
          <p:cNvSpPr>
            <a:spLocks noGrp="1"/>
          </p:cNvSpPr>
          <p:nvPr>
            <p:ph type="body" idx="1"/>
          </p:nvPr>
        </p:nvSpPr>
        <p:spPr>
          <a:xfrm>
            <a:off x="819150" y="1734207"/>
            <a:ext cx="7505700" cy="2704518"/>
          </a:xfrm>
        </p:spPr>
        <p:txBody>
          <a:bodyPr/>
          <a:lstStyle/>
          <a:p>
            <a:pPr algn="just"/>
            <a:r>
              <a:rPr lang="en-IN" sz="1200" dirty="0" smtClean="0">
                <a:latin typeface="Verdana" pitchFamily="34" charset="0"/>
                <a:ea typeface="Verdana" pitchFamily="34" charset="0"/>
                <a:cs typeface="Verdana" pitchFamily="34" charset="0"/>
              </a:rPr>
              <a:t>PEAS is a type of model on which an AI agent works upon. When we define an AI agent, then we can group its properties under PEAS representation model. It is made up of four words:</a:t>
            </a:r>
          </a:p>
          <a:p>
            <a:pPr lvl="1" algn="just"/>
            <a:r>
              <a:rPr lang="en-IN" sz="1200" b="1" dirty="0" smtClean="0">
                <a:latin typeface="Verdana" pitchFamily="34" charset="0"/>
                <a:ea typeface="Verdana" pitchFamily="34" charset="0"/>
                <a:cs typeface="Verdana" pitchFamily="34" charset="0"/>
              </a:rPr>
              <a:t>P:</a:t>
            </a:r>
            <a:r>
              <a:rPr lang="en-IN" sz="1200" dirty="0" smtClean="0">
                <a:latin typeface="Verdana" pitchFamily="34" charset="0"/>
                <a:ea typeface="Verdana" pitchFamily="34" charset="0"/>
                <a:cs typeface="Verdana" pitchFamily="34" charset="0"/>
              </a:rPr>
              <a:t> Performance measure</a:t>
            </a:r>
          </a:p>
          <a:p>
            <a:pPr lvl="1" algn="just"/>
            <a:r>
              <a:rPr lang="en-IN" sz="1200" b="1" dirty="0" smtClean="0">
                <a:latin typeface="Verdana" pitchFamily="34" charset="0"/>
                <a:ea typeface="Verdana" pitchFamily="34" charset="0"/>
                <a:cs typeface="Verdana" pitchFamily="34" charset="0"/>
              </a:rPr>
              <a:t>E:</a:t>
            </a:r>
            <a:r>
              <a:rPr lang="en-IN" sz="1200" dirty="0" smtClean="0">
                <a:latin typeface="Verdana" pitchFamily="34" charset="0"/>
                <a:ea typeface="Verdana" pitchFamily="34" charset="0"/>
                <a:cs typeface="Verdana" pitchFamily="34" charset="0"/>
              </a:rPr>
              <a:t> Environment</a:t>
            </a:r>
          </a:p>
          <a:p>
            <a:pPr lvl="1" algn="just"/>
            <a:r>
              <a:rPr lang="en-IN" sz="1200" b="1" dirty="0" smtClean="0">
                <a:latin typeface="Verdana" pitchFamily="34" charset="0"/>
                <a:ea typeface="Verdana" pitchFamily="34" charset="0"/>
                <a:cs typeface="Verdana" pitchFamily="34" charset="0"/>
              </a:rPr>
              <a:t>A:</a:t>
            </a:r>
            <a:r>
              <a:rPr lang="en-IN" sz="1200" dirty="0" smtClean="0">
                <a:latin typeface="Verdana" pitchFamily="34" charset="0"/>
                <a:ea typeface="Verdana" pitchFamily="34" charset="0"/>
                <a:cs typeface="Verdana" pitchFamily="34" charset="0"/>
              </a:rPr>
              <a:t> Actuators</a:t>
            </a:r>
          </a:p>
          <a:p>
            <a:pPr lvl="1" algn="just"/>
            <a:r>
              <a:rPr lang="en-IN" sz="1200" b="1" dirty="0" smtClean="0">
                <a:latin typeface="Verdana" pitchFamily="34" charset="0"/>
                <a:ea typeface="Verdana" pitchFamily="34" charset="0"/>
                <a:cs typeface="Verdana" pitchFamily="34" charset="0"/>
              </a:rPr>
              <a:t>S:</a:t>
            </a:r>
            <a:r>
              <a:rPr lang="en-IN" sz="1200" dirty="0" smtClean="0">
                <a:latin typeface="Verdana" pitchFamily="34" charset="0"/>
                <a:ea typeface="Verdana" pitchFamily="34" charset="0"/>
                <a:cs typeface="Verdana" pitchFamily="34" charset="0"/>
              </a:rPr>
              <a:t> Sensors</a:t>
            </a:r>
          </a:p>
          <a:p>
            <a:pPr algn="just"/>
            <a:r>
              <a:rPr lang="en-IN" sz="1200" dirty="0" smtClean="0">
                <a:latin typeface="Verdana" pitchFamily="34" charset="0"/>
                <a:ea typeface="Verdana" pitchFamily="34" charset="0"/>
                <a:cs typeface="Verdana" pitchFamily="34" charset="0"/>
              </a:rPr>
              <a:t>Here performance measure is the objective for the success of an agent's behaviour.</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PEAS for self driving car</a:t>
            </a:r>
            <a:endParaRPr lang="en-IN" dirty="0"/>
          </a:p>
        </p:txBody>
      </p:sp>
      <p:pic>
        <p:nvPicPr>
          <p:cNvPr id="4" name="Picture 3" descr="Agents in AI"/>
          <p:cNvPicPr/>
          <p:nvPr/>
        </p:nvPicPr>
        <p:blipFill>
          <a:blip r:embed="rId2" cstate="print"/>
          <a:srcRect/>
          <a:stretch>
            <a:fillRect/>
          </a:stretch>
        </p:blipFill>
        <p:spPr bwMode="auto">
          <a:xfrm>
            <a:off x="2474047" y="1658892"/>
            <a:ext cx="4343049" cy="2540417"/>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PEAS for self driving car</a:t>
            </a:r>
            <a:endParaRPr lang="en-IN" dirty="0"/>
          </a:p>
        </p:txBody>
      </p:sp>
      <p:sp>
        <p:nvSpPr>
          <p:cNvPr id="3" name="Text Placeholder 2"/>
          <p:cNvSpPr>
            <a:spLocks noGrp="1"/>
          </p:cNvSpPr>
          <p:nvPr>
            <p:ph type="body" idx="1"/>
          </p:nvPr>
        </p:nvSpPr>
        <p:spPr/>
        <p:txBody>
          <a:bodyPr/>
          <a:lstStyle/>
          <a:p>
            <a:pPr algn="just"/>
            <a:r>
              <a:rPr lang="en-IN" sz="1200" b="1" dirty="0" smtClean="0">
                <a:latin typeface="Verdana" pitchFamily="34" charset="0"/>
                <a:ea typeface="Verdana" pitchFamily="34" charset="0"/>
                <a:cs typeface="Verdana" pitchFamily="34" charset="0"/>
              </a:rPr>
              <a:t>Performance:</a:t>
            </a:r>
            <a:r>
              <a:rPr lang="en-IN" sz="1200" dirty="0" smtClean="0">
                <a:latin typeface="Verdana" pitchFamily="34" charset="0"/>
                <a:ea typeface="Verdana" pitchFamily="34" charset="0"/>
                <a:cs typeface="Verdana" pitchFamily="34" charset="0"/>
              </a:rPr>
              <a:t> Safety, time, legal drive, comfort</a:t>
            </a:r>
          </a:p>
          <a:p>
            <a:pPr algn="just"/>
            <a:r>
              <a:rPr lang="en-IN" sz="1200" b="1" dirty="0" smtClean="0">
                <a:latin typeface="Verdana" pitchFamily="34" charset="0"/>
                <a:ea typeface="Verdana" pitchFamily="34" charset="0"/>
                <a:cs typeface="Verdana" pitchFamily="34" charset="0"/>
              </a:rPr>
              <a:t>Environment:</a:t>
            </a:r>
            <a:r>
              <a:rPr lang="en-IN" sz="1200" dirty="0" smtClean="0">
                <a:latin typeface="Verdana" pitchFamily="34" charset="0"/>
                <a:ea typeface="Verdana" pitchFamily="34" charset="0"/>
                <a:cs typeface="Verdana" pitchFamily="34" charset="0"/>
              </a:rPr>
              <a:t> Roads, other vehicles, road signs, pedestrian</a:t>
            </a:r>
          </a:p>
          <a:p>
            <a:pPr algn="just"/>
            <a:r>
              <a:rPr lang="en-IN" sz="1200" b="1" dirty="0" smtClean="0">
                <a:latin typeface="Verdana" pitchFamily="34" charset="0"/>
                <a:ea typeface="Verdana" pitchFamily="34" charset="0"/>
                <a:cs typeface="Verdana" pitchFamily="34" charset="0"/>
              </a:rPr>
              <a:t>Actuators:</a:t>
            </a:r>
            <a:r>
              <a:rPr lang="en-IN" sz="1200" dirty="0" smtClean="0">
                <a:latin typeface="Verdana" pitchFamily="34" charset="0"/>
                <a:ea typeface="Verdana" pitchFamily="34" charset="0"/>
                <a:cs typeface="Verdana" pitchFamily="34" charset="0"/>
              </a:rPr>
              <a:t> Steering, accelerator, brake, signal, horn</a:t>
            </a:r>
          </a:p>
          <a:p>
            <a:pPr algn="just"/>
            <a:r>
              <a:rPr lang="en-IN" sz="1200" b="1" dirty="0" smtClean="0">
                <a:latin typeface="Verdana" pitchFamily="34" charset="0"/>
                <a:ea typeface="Verdana" pitchFamily="34" charset="0"/>
                <a:cs typeface="Verdana" pitchFamily="34" charset="0"/>
              </a:rPr>
              <a:t>Sensors:</a:t>
            </a:r>
            <a:r>
              <a:rPr lang="en-IN" sz="1200" dirty="0" smtClean="0">
                <a:latin typeface="Verdana" pitchFamily="34" charset="0"/>
                <a:ea typeface="Verdana" pitchFamily="34" charset="0"/>
                <a:cs typeface="Verdana" pitchFamily="34" charset="0"/>
              </a:rPr>
              <a:t> Camera, GPS, speedometer, odometer, accelerometer, sonar.</a:t>
            </a:r>
          </a:p>
          <a:p>
            <a:pPr algn="just"/>
            <a:endParaRPr lang="en-IN" sz="1200" dirty="0" smtClean="0">
              <a:latin typeface="Verdana" pitchFamily="34" charset="0"/>
              <a:ea typeface="Verdana" pitchFamily="34" charset="0"/>
              <a:cs typeface="Verdana" pitchFamily="34" charset="0"/>
            </a:endParaRPr>
          </a:p>
          <a:p>
            <a:pPr algn="just"/>
            <a:r>
              <a:rPr lang="en-US" sz="1200" dirty="0" smtClean="0">
                <a:latin typeface="Verdana" pitchFamily="34" charset="0"/>
                <a:ea typeface="Verdana" pitchFamily="34" charset="0"/>
                <a:cs typeface="Verdana" pitchFamily="34" charset="0"/>
              </a:rPr>
              <a:t>PEAS representation for vacuum cleaner, medical diagnose, part-picking robot</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30" y="582842"/>
            <a:ext cx="7505700" cy="954600"/>
          </a:xfrm>
        </p:spPr>
        <p:txBody>
          <a:bodyPr/>
          <a:lstStyle/>
          <a:p>
            <a:r>
              <a:rPr lang="en-US" dirty="0" smtClean="0"/>
              <a:t>Agents environment in AI</a:t>
            </a:r>
            <a:endParaRPr lang="en-IN" dirty="0"/>
          </a:p>
        </p:txBody>
      </p:sp>
      <p:sp>
        <p:nvSpPr>
          <p:cNvPr id="3" name="Text Placeholder 2"/>
          <p:cNvSpPr>
            <a:spLocks noGrp="1"/>
          </p:cNvSpPr>
          <p:nvPr>
            <p:ph type="body" idx="1"/>
          </p:nvPr>
        </p:nvSpPr>
        <p:spPr>
          <a:xfrm>
            <a:off x="819150" y="1229711"/>
            <a:ext cx="7788822" cy="3156463"/>
          </a:xfrm>
        </p:spPr>
        <p:txBody>
          <a:bodyPr/>
          <a:lstStyle/>
          <a:p>
            <a:pPr algn="just"/>
            <a:r>
              <a:rPr lang="en-IN" sz="1100" dirty="0" smtClean="0">
                <a:latin typeface="Verdana" pitchFamily="34" charset="0"/>
                <a:ea typeface="Verdana" pitchFamily="34" charset="0"/>
                <a:cs typeface="Verdana" pitchFamily="34" charset="0"/>
              </a:rPr>
              <a:t>An environment is everything in the world which surrounds the agent, but it is not a part of an agent itself. </a:t>
            </a:r>
          </a:p>
          <a:p>
            <a:pPr algn="just"/>
            <a:r>
              <a:rPr lang="en-IN" sz="1100" dirty="0" smtClean="0">
                <a:latin typeface="Verdana" pitchFamily="34" charset="0"/>
                <a:ea typeface="Verdana" pitchFamily="34" charset="0"/>
                <a:cs typeface="Verdana" pitchFamily="34" charset="0"/>
              </a:rPr>
              <a:t>An environment can have various features from the point of view of an agent:</a:t>
            </a:r>
          </a:p>
          <a:p>
            <a:pPr lvl="1" algn="just"/>
            <a:r>
              <a:rPr lang="en-IN" sz="1000" dirty="0" smtClean="0">
                <a:latin typeface="Verdana" pitchFamily="34" charset="0"/>
                <a:ea typeface="Verdana" pitchFamily="34" charset="0"/>
                <a:cs typeface="Verdana" pitchFamily="34" charset="0"/>
              </a:rPr>
              <a:t>Fully observable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Partially Observable</a:t>
            </a:r>
          </a:p>
          <a:p>
            <a:pPr lvl="1" algn="just"/>
            <a:r>
              <a:rPr lang="en-IN" sz="1000" dirty="0" smtClean="0">
                <a:latin typeface="Verdana" pitchFamily="34" charset="0"/>
                <a:ea typeface="Verdana" pitchFamily="34" charset="0"/>
                <a:cs typeface="Verdana" pitchFamily="34" charset="0"/>
              </a:rPr>
              <a:t>Static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Dynamic</a:t>
            </a:r>
          </a:p>
          <a:p>
            <a:pPr lvl="1" algn="just"/>
            <a:r>
              <a:rPr lang="en-IN" sz="1000" dirty="0" smtClean="0">
                <a:latin typeface="Verdana" pitchFamily="34" charset="0"/>
                <a:ea typeface="Verdana" pitchFamily="34" charset="0"/>
                <a:cs typeface="Verdana" pitchFamily="34" charset="0"/>
              </a:rPr>
              <a:t>Discrete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Continuous</a:t>
            </a:r>
          </a:p>
          <a:p>
            <a:pPr lvl="1" algn="just"/>
            <a:r>
              <a:rPr lang="en-IN" sz="1000" dirty="0" smtClean="0">
                <a:latin typeface="Verdana" pitchFamily="34" charset="0"/>
                <a:ea typeface="Verdana" pitchFamily="34" charset="0"/>
                <a:cs typeface="Verdana" pitchFamily="34" charset="0"/>
              </a:rPr>
              <a:t>Deterministic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Stochastic</a:t>
            </a:r>
          </a:p>
          <a:p>
            <a:pPr lvl="1" algn="just"/>
            <a:r>
              <a:rPr lang="en-IN" sz="1000" dirty="0" smtClean="0">
                <a:latin typeface="Verdana" pitchFamily="34" charset="0"/>
                <a:ea typeface="Verdana" pitchFamily="34" charset="0"/>
                <a:cs typeface="Verdana" pitchFamily="34" charset="0"/>
              </a:rPr>
              <a:t>Single-agent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Multi-agent</a:t>
            </a:r>
          </a:p>
          <a:p>
            <a:pPr lvl="1" algn="just"/>
            <a:r>
              <a:rPr lang="en-IN" sz="1000" dirty="0" smtClean="0">
                <a:latin typeface="Verdana" pitchFamily="34" charset="0"/>
                <a:ea typeface="Verdana" pitchFamily="34" charset="0"/>
                <a:cs typeface="Verdana" pitchFamily="34" charset="0"/>
              </a:rPr>
              <a:t>Episodic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sequential</a:t>
            </a:r>
          </a:p>
          <a:p>
            <a:pPr lvl="1" algn="just"/>
            <a:r>
              <a:rPr lang="en-IN" sz="1000" dirty="0" smtClean="0">
                <a:latin typeface="Verdana" pitchFamily="34" charset="0"/>
                <a:ea typeface="Verdana" pitchFamily="34" charset="0"/>
                <a:cs typeface="Verdana" pitchFamily="34" charset="0"/>
              </a:rPr>
              <a:t>Known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Unknown</a:t>
            </a:r>
          </a:p>
          <a:p>
            <a:pPr lvl="1" algn="just"/>
            <a:r>
              <a:rPr lang="en-IN" sz="1000" dirty="0" smtClean="0">
                <a:latin typeface="Verdana" pitchFamily="34" charset="0"/>
                <a:ea typeface="Verdana" pitchFamily="34" charset="0"/>
                <a:cs typeface="Verdana" pitchFamily="34" charset="0"/>
              </a:rPr>
              <a:t>Accessible </a:t>
            </a:r>
            <a:r>
              <a:rPr lang="en-IN" sz="1000" dirty="0" err="1" smtClean="0">
                <a:latin typeface="Verdana" pitchFamily="34" charset="0"/>
                <a:ea typeface="Verdana" pitchFamily="34" charset="0"/>
                <a:cs typeface="Verdana" pitchFamily="34" charset="0"/>
              </a:rPr>
              <a:t>vs</a:t>
            </a:r>
            <a:r>
              <a:rPr lang="en-IN" sz="1000" dirty="0" smtClean="0">
                <a:latin typeface="Verdana" pitchFamily="34" charset="0"/>
                <a:ea typeface="Verdana" pitchFamily="34" charset="0"/>
                <a:cs typeface="Verdana" pitchFamily="34" charset="0"/>
              </a:rPr>
              <a:t> Inaccessible</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environment in AI</a:t>
            </a:r>
            <a:endParaRPr lang="en-IN" dirty="0"/>
          </a:p>
        </p:txBody>
      </p:sp>
      <p:sp>
        <p:nvSpPr>
          <p:cNvPr id="3" name="Text Placeholder 2"/>
          <p:cNvSpPr>
            <a:spLocks noGrp="1"/>
          </p:cNvSpPr>
          <p:nvPr>
            <p:ph type="body" idx="1"/>
          </p:nvPr>
        </p:nvSpPr>
        <p:spPr>
          <a:xfrm>
            <a:off x="819150" y="1717456"/>
            <a:ext cx="7505700" cy="2448000"/>
          </a:xfrm>
        </p:spPr>
        <p:txBody>
          <a:bodyPr/>
          <a:lstStyle/>
          <a:p>
            <a:pPr algn="just"/>
            <a:r>
              <a:rPr lang="en-IN" sz="1200" b="1" dirty="0" smtClean="0">
                <a:latin typeface="Verdana" pitchFamily="34" charset="0"/>
                <a:ea typeface="Verdana" pitchFamily="34" charset="0"/>
                <a:cs typeface="Verdana" pitchFamily="34" charset="0"/>
              </a:rPr>
              <a:t>Fully observable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Partially Observable:</a:t>
            </a:r>
          </a:p>
          <a:p>
            <a:pPr lvl="1" algn="just"/>
            <a:r>
              <a:rPr lang="en-IN" sz="1200" dirty="0" smtClean="0">
                <a:latin typeface="Verdana" pitchFamily="34" charset="0"/>
                <a:ea typeface="Verdana" pitchFamily="34" charset="0"/>
                <a:cs typeface="Verdana" pitchFamily="34" charset="0"/>
              </a:rPr>
              <a:t>If an agent sensor can sense or access the complete state of an environment at each point of time then it is </a:t>
            </a:r>
            <a:r>
              <a:rPr lang="en-IN" sz="1200" b="1" dirty="0" smtClean="0">
                <a:latin typeface="Verdana" pitchFamily="34" charset="0"/>
                <a:ea typeface="Verdana" pitchFamily="34" charset="0"/>
                <a:cs typeface="Verdana" pitchFamily="34" charset="0"/>
              </a:rPr>
              <a:t>a fully observable</a:t>
            </a:r>
            <a:r>
              <a:rPr lang="en-IN" sz="1200" dirty="0" smtClean="0">
                <a:latin typeface="Verdana" pitchFamily="34" charset="0"/>
                <a:ea typeface="Verdana" pitchFamily="34" charset="0"/>
                <a:cs typeface="Verdana" pitchFamily="34" charset="0"/>
              </a:rPr>
              <a:t> environment, else it is </a:t>
            </a:r>
            <a:r>
              <a:rPr lang="en-IN" sz="1200" b="1" dirty="0" smtClean="0">
                <a:latin typeface="Verdana" pitchFamily="34" charset="0"/>
                <a:ea typeface="Verdana" pitchFamily="34" charset="0"/>
                <a:cs typeface="Verdana" pitchFamily="34" charset="0"/>
              </a:rPr>
              <a:t>partially observable</a:t>
            </a:r>
            <a:r>
              <a:rPr lang="en-IN" sz="1200" dirty="0" smtClean="0">
                <a:latin typeface="Verdana" pitchFamily="34" charset="0"/>
                <a:ea typeface="Verdana" pitchFamily="34" charset="0"/>
                <a:cs typeface="Verdana" pitchFamily="34" charset="0"/>
              </a:rPr>
              <a:t>.</a:t>
            </a:r>
          </a:p>
          <a:p>
            <a:pPr lvl="1" algn="just"/>
            <a:r>
              <a:rPr lang="en-IN" sz="1200" dirty="0" smtClean="0">
                <a:latin typeface="Verdana" pitchFamily="34" charset="0"/>
                <a:ea typeface="Verdana" pitchFamily="34" charset="0"/>
                <a:cs typeface="Verdana" pitchFamily="34" charset="0"/>
              </a:rPr>
              <a:t>A fully observable environment is easy as there is no need to maintain the internal state to keep track history of the world.</a:t>
            </a:r>
          </a:p>
          <a:p>
            <a:pPr lvl="1" algn="just"/>
            <a:r>
              <a:rPr lang="en-IN" sz="1200" dirty="0" smtClean="0">
                <a:latin typeface="Verdana" pitchFamily="34" charset="0"/>
                <a:ea typeface="Verdana" pitchFamily="34" charset="0"/>
                <a:cs typeface="Verdana" pitchFamily="34" charset="0"/>
              </a:rPr>
              <a:t>An agent with no sensors in all environments then such an environment is called as </a:t>
            </a:r>
            <a:r>
              <a:rPr lang="en-IN" sz="1200" b="1" dirty="0" smtClean="0">
                <a:latin typeface="Verdana" pitchFamily="34" charset="0"/>
                <a:ea typeface="Verdana" pitchFamily="34" charset="0"/>
                <a:cs typeface="Verdana" pitchFamily="34" charset="0"/>
              </a:rPr>
              <a:t>unobservable</a:t>
            </a:r>
            <a:r>
              <a:rPr lang="en-IN" sz="1200" dirty="0" smtClean="0">
                <a:latin typeface="Verdana" pitchFamily="34" charset="0"/>
                <a:ea typeface="Verdana" pitchFamily="34" charset="0"/>
                <a:cs typeface="Verdana" pitchFamily="34" charset="0"/>
              </a:rPr>
              <a:t>.</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environment in AI</a:t>
            </a:r>
            <a:endParaRPr lang="en-IN" dirty="0"/>
          </a:p>
        </p:txBody>
      </p:sp>
      <p:sp>
        <p:nvSpPr>
          <p:cNvPr id="3" name="Text Placeholder 2"/>
          <p:cNvSpPr>
            <a:spLocks noGrp="1"/>
          </p:cNvSpPr>
          <p:nvPr>
            <p:ph type="body" idx="1"/>
          </p:nvPr>
        </p:nvSpPr>
        <p:spPr>
          <a:xfrm>
            <a:off x="819150" y="1717456"/>
            <a:ext cx="7505700" cy="2448000"/>
          </a:xfrm>
        </p:spPr>
        <p:txBody>
          <a:bodyPr/>
          <a:lstStyle/>
          <a:p>
            <a:pPr algn="just"/>
            <a:r>
              <a:rPr lang="en-IN" sz="1200" b="1" dirty="0" smtClean="0">
                <a:latin typeface="Verdana" pitchFamily="34" charset="0"/>
                <a:ea typeface="Verdana" pitchFamily="34" charset="0"/>
                <a:cs typeface="Verdana" pitchFamily="34" charset="0"/>
              </a:rPr>
              <a:t>Deterministic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Stochastic:</a:t>
            </a:r>
          </a:p>
          <a:p>
            <a:pPr lvl="1" algn="just"/>
            <a:r>
              <a:rPr lang="en-IN" sz="1200" dirty="0" smtClean="0">
                <a:latin typeface="Verdana" pitchFamily="34" charset="0"/>
                <a:ea typeface="Verdana" pitchFamily="34" charset="0"/>
                <a:cs typeface="Verdana" pitchFamily="34" charset="0"/>
              </a:rPr>
              <a:t>If an agent's current state and selected action can completely </a:t>
            </a:r>
            <a:r>
              <a:rPr lang="en-IN" sz="1200" b="1" dirty="0" smtClean="0">
                <a:latin typeface="Verdana" pitchFamily="34" charset="0"/>
                <a:ea typeface="Verdana" pitchFamily="34" charset="0"/>
                <a:cs typeface="Verdana" pitchFamily="34" charset="0"/>
              </a:rPr>
              <a:t>determine the next state of the environment</a:t>
            </a:r>
            <a:r>
              <a:rPr lang="en-IN" sz="1200" dirty="0" smtClean="0">
                <a:latin typeface="Verdana" pitchFamily="34" charset="0"/>
                <a:ea typeface="Verdana" pitchFamily="34" charset="0"/>
                <a:cs typeface="Verdana" pitchFamily="34" charset="0"/>
              </a:rPr>
              <a:t>, then such environment is called a deterministic environment.</a:t>
            </a:r>
          </a:p>
          <a:p>
            <a:pPr lvl="1" algn="just"/>
            <a:r>
              <a:rPr lang="en-IN" sz="1200" dirty="0" smtClean="0">
                <a:latin typeface="Verdana" pitchFamily="34" charset="0"/>
                <a:ea typeface="Verdana" pitchFamily="34" charset="0"/>
                <a:cs typeface="Verdana" pitchFamily="34" charset="0"/>
              </a:rPr>
              <a:t>A stochastic environment is </a:t>
            </a:r>
            <a:r>
              <a:rPr lang="en-IN" sz="1200" b="1" dirty="0" smtClean="0">
                <a:latin typeface="Verdana" pitchFamily="34" charset="0"/>
                <a:ea typeface="Verdana" pitchFamily="34" charset="0"/>
                <a:cs typeface="Verdana" pitchFamily="34" charset="0"/>
              </a:rPr>
              <a:t>random</a:t>
            </a:r>
            <a:r>
              <a:rPr lang="en-IN" sz="1200" dirty="0" smtClean="0">
                <a:latin typeface="Verdana" pitchFamily="34" charset="0"/>
                <a:ea typeface="Verdana" pitchFamily="34" charset="0"/>
                <a:cs typeface="Verdana" pitchFamily="34" charset="0"/>
              </a:rPr>
              <a:t> in nature and </a:t>
            </a:r>
            <a:r>
              <a:rPr lang="en-IN" sz="1200" b="1" dirty="0" smtClean="0">
                <a:latin typeface="Verdana" pitchFamily="34" charset="0"/>
                <a:ea typeface="Verdana" pitchFamily="34" charset="0"/>
                <a:cs typeface="Verdana" pitchFamily="34" charset="0"/>
              </a:rPr>
              <a:t>cannot be determined </a:t>
            </a:r>
            <a:r>
              <a:rPr lang="en-IN" sz="1200" dirty="0" smtClean="0">
                <a:latin typeface="Verdana" pitchFamily="34" charset="0"/>
                <a:ea typeface="Verdana" pitchFamily="34" charset="0"/>
                <a:cs typeface="Verdana" pitchFamily="34" charset="0"/>
              </a:rPr>
              <a:t>completely by an agent.</a:t>
            </a:r>
          </a:p>
          <a:p>
            <a:pPr lvl="1" algn="just"/>
            <a:r>
              <a:rPr lang="en-IN" sz="1200" dirty="0" smtClean="0">
                <a:latin typeface="Verdana" pitchFamily="34" charset="0"/>
                <a:ea typeface="Verdana" pitchFamily="34" charset="0"/>
                <a:cs typeface="Verdana" pitchFamily="34" charset="0"/>
              </a:rPr>
              <a:t>In a deterministic, fully observable environment, agent does not need to worry about uncertainty.</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572331"/>
            <a:ext cx="7505700" cy="954600"/>
          </a:xfrm>
        </p:spPr>
        <p:txBody>
          <a:bodyPr/>
          <a:lstStyle/>
          <a:p>
            <a:r>
              <a:rPr lang="en-US" dirty="0" smtClean="0"/>
              <a:t>Agents environment in AI</a:t>
            </a:r>
            <a:endParaRPr lang="en-IN" dirty="0"/>
          </a:p>
        </p:txBody>
      </p:sp>
      <p:sp>
        <p:nvSpPr>
          <p:cNvPr id="3" name="Text Placeholder 2"/>
          <p:cNvSpPr>
            <a:spLocks noGrp="1"/>
          </p:cNvSpPr>
          <p:nvPr>
            <p:ph type="body" idx="1"/>
          </p:nvPr>
        </p:nvSpPr>
        <p:spPr>
          <a:xfrm>
            <a:off x="808640" y="1339082"/>
            <a:ext cx="7505700" cy="3422103"/>
          </a:xfrm>
        </p:spPr>
        <p:txBody>
          <a:bodyPr/>
          <a:lstStyle/>
          <a:p>
            <a:pPr algn="just"/>
            <a:r>
              <a:rPr lang="en-IN" sz="1200" b="1" dirty="0" smtClean="0">
                <a:latin typeface="Verdana" pitchFamily="34" charset="0"/>
                <a:ea typeface="Verdana" pitchFamily="34" charset="0"/>
                <a:cs typeface="Verdana" pitchFamily="34" charset="0"/>
              </a:rPr>
              <a:t>Episodic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Sequential:</a:t>
            </a:r>
          </a:p>
          <a:p>
            <a:pPr lvl="1" algn="just"/>
            <a:r>
              <a:rPr lang="en-IN" sz="1200" dirty="0" smtClean="0">
                <a:latin typeface="Verdana" pitchFamily="34" charset="0"/>
                <a:ea typeface="Verdana" pitchFamily="34" charset="0"/>
                <a:cs typeface="Verdana" pitchFamily="34" charset="0"/>
              </a:rPr>
              <a:t>In an episodic environment, there is a series of one-shot actions, and </a:t>
            </a:r>
            <a:r>
              <a:rPr lang="en-IN" sz="1200" b="1" dirty="0" smtClean="0">
                <a:latin typeface="Verdana" pitchFamily="34" charset="0"/>
                <a:ea typeface="Verdana" pitchFamily="34" charset="0"/>
                <a:cs typeface="Verdana" pitchFamily="34" charset="0"/>
              </a:rPr>
              <a:t>only the current percept</a:t>
            </a:r>
            <a:r>
              <a:rPr lang="en-IN" sz="1200" dirty="0" smtClean="0">
                <a:latin typeface="Verdana" pitchFamily="34" charset="0"/>
                <a:ea typeface="Verdana" pitchFamily="34" charset="0"/>
                <a:cs typeface="Verdana" pitchFamily="34" charset="0"/>
              </a:rPr>
              <a:t> is required for the action.</a:t>
            </a:r>
          </a:p>
          <a:p>
            <a:pPr lvl="1" algn="just"/>
            <a:r>
              <a:rPr lang="en-IN" sz="1200" dirty="0" smtClean="0">
                <a:latin typeface="Verdana" pitchFamily="34" charset="0"/>
                <a:ea typeface="Verdana" pitchFamily="34" charset="0"/>
                <a:cs typeface="Verdana" pitchFamily="34" charset="0"/>
              </a:rPr>
              <a:t>However, in Sequential environment, an agent requires memory of </a:t>
            </a:r>
            <a:r>
              <a:rPr lang="en-IN" sz="1200" b="1" dirty="0" smtClean="0">
                <a:latin typeface="Verdana" pitchFamily="34" charset="0"/>
                <a:ea typeface="Verdana" pitchFamily="34" charset="0"/>
                <a:cs typeface="Verdana" pitchFamily="34" charset="0"/>
              </a:rPr>
              <a:t>past actions </a:t>
            </a:r>
            <a:r>
              <a:rPr lang="en-IN" sz="1200" dirty="0" smtClean="0">
                <a:latin typeface="Verdana" pitchFamily="34" charset="0"/>
                <a:ea typeface="Verdana" pitchFamily="34" charset="0"/>
                <a:cs typeface="Verdana" pitchFamily="34" charset="0"/>
              </a:rPr>
              <a:t>to </a:t>
            </a:r>
            <a:r>
              <a:rPr lang="en-IN" sz="1200" b="1" dirty="0" smtClean="0">
                <a:latin typeface="Verdana" pitchFamily="34" charset="0"/>
                <a:ea typeface="Verdana" pitchFamily="34" charset="0"/>
                <a:cs typeface="Verdana" pitchFamily="34" charset="0"/>
              </a:rPr>
              <a:t>determine the next best actions</a:t>
            </a:r>
            <a:r>
              <a:rPr lang="en-IN" sz="1200" dirty="0" smtClean="0">
                <a:latin typeface="Verdana" pitchFamily="34" charset="0"/>
                <a:ea typeface="Verdana" pitchFamily="34" charset="0"/>
                <a:cs typeface="Verdana" pitchFamily="34" charset="0"/>
              </a:rPr>
              <a:t>.</a:t>
            </a:r>
          </a:p>
          <a:p>
            <a:pPr lvl="1" algn="just">
              <a:buNone/>
            </a:pPr>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Single-agent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Multi-agent</a:t>
            </a:r>
          </a:p>
          <a:p>
            <a:pPr lvl="1" algn="just"/>
            <a:r>
              <a:rPr lang="en-IN" sz="1200" dirty="0" smtClean="0">
                <a:latin typeface="Verdana" pitchFamily="34" charset="0"/>
                <a:ea typeface="Verdana" pitchFamily="34" charset="0"/>
                <a:cs typeface="Verdana" pitchFamily="34" charset="0"/>
              </a:rPr>
              <a:t>If only </a:t>
            </a:r>
            <a:r>
              <a:rPr lang="en-IN" sz="1200" b="1" dirty="0" smtClean="0">
                <a:latin typeface="Verdana" pitchFamily="34" charset="0"/>
                <a:ea typeface="Verdana" pitchFamily="34" charset="0"/>
                <a:cs typeface="Verdana" pitchFamily="34" charset="0"/>
              </a:rPr>
              <a:t>one agent </a:t>
            </a:r>
            <a:r>
              <a:rPr lang="en-IN" sz="1200" dirty="0" smtClean="0">
                <a:latin typeface="Verdana" pitchFamily="34" charset="0"/>
                <a:ea typeface="Verdana" pitchFamily="34" charset="0"/>
                <a:cs typeface="Verdana" pitchFamily="34" charset="0"/>
              </a:rPr>
              <a:t>is involved in an environment, and </a:t>
            </a:r>
            <a:r>
              <a:rPr lang="en-IN" sz="1200" b="1" dirty="0" smtClean="0">
                <a:latin typeface="Verdana" pitchFamily="34" charset="0"/>
                <a:ea typeface="Verdana" pitchFamily="34" charset="0"/>
                <a:cs typeface="Verdana" pitchFamily="34" charset="0"/>
              </a:rPr>
              <a:t>operating by itself </a:t>
            </a:r>
            <a:r>
              <a:rPr lang="en-IN" sz="1200" dirty="0" smtClean="0">
                <a:latin typeface="Verdana" pitchFamily="34" charset="0"/>
                <a:ea typeface="Verdana" pitchFamily="34" charset="0"/>
                <a:cs typeface="Verdana" pitchFamily="34" charset="0"/>
              </a:rPr>
              <a:t>then such an environment is called single agent environment.</a:t>
            </a:r>
          </a:p>
          <a:p>
            <a:pPr lvl="1" algn="just"/>
            <a:r>
              <a:rPr lang="en-IN" sz="1200" dirty="0" smtClean="0">
                <a:latin typeface="Verdana" pitchFamily="34" charset="0"/>
                <a:ea typeface="Verdana" pitchFamily="34" charset="0"/>
                <a:cs typeface="Verdana" pitchFamily="34" charset="0"/>
              </a:rPr>
              <a:t>However, if </a:t>
            </a:r>
            <a:r>
              <a:rPr lang="en-IN" sz="1200" b="1" dirty="0" smtClean="0">
                <a:latin typeface="Verdana" pitchFamily="34" charset="0"/>
                <a:ea typeface="Verdana" pitchFamily="34" charset="0"/>
                <a:cs typeface="Verdana" pitchFamily="34" charset="0"/>
              </a:rPr>
              <a:t>multiple agents </a:t>
            </a:r>
            <a:r>
              <a:rPr lang="en-IN" sz="1200" dirty="0" smtClean="0">
                <a:latin typeface="Verdana" pitchFamily="34" charset="0"/>
                <a:ea typeface="Verdana" pitchFamily="34" charset="0"/>
                <a:cs typeface="Verdana" pitchFamily="34" charset="0"/>
              </a:rPr>
              <a:t>are </a:t>
            </a:r>
            <a:r>
              <a:rPr lang="en-IN" sz="1200" b="1" dirty="0" smtClean="0">
                <a:latin typeface="Verdana" pitchFamily="34" charset="0"/>
                <a:ea typeface="Verdana" pitchFamily="34" charset="0"/>
                <a:cs typeface="Verdana" pitchFamily="34" charset="0"/>
              </a:rPr>
              <a:t>operating</a:t>
            </a:r>
            <a:r>
              <a:rPr lang="en-IN" sz="1200" dirty="0" smtClean="0">
                <a:latin typeface="Verdana" pitchFamily="34" charset="0"/>
                <a:ea typeface="Verdana" pitchFamily="34" charset="0"/>
                <a:cs typeface="Verdana" pitchFamily="34" charset="0"/>
              </a:rPr>
              <a:t> in an environment, then such an environment is called a multi-agent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572331"/>
            <a:ext cx="7505700" cy="954600"/>
          </a:xfrm>
        </p:spPr>
        <p:txBody>
          <a:bodyPr/>
          <a:lstStyle/>
          <a:p>
            <a:r>
              <a:rPr lang="en-US" dirty="0" smtClean="0"/>
              <a:t>Agents environment in AI</a:t>
            </a:r>
            <a:endParaRPr lang="en-IN" dirty="0"/>
          </a:p>
        </p:txBody>
      </p:sp>
      <p:sp>
        <p:nvSpPr>
          <p:cNvPr id="3" name="Text Placeholder 2"/>
          <p:cNvSpPr>
            <a:spLocks noGrp="1"/>
          </p:cNvSpPr>
          <p:nvPr>
            <p:ph type="body" idx="1"/>
          </p:nvPr>
        </p:nvSpPr>
        <p:spPr>
          <a:xfrm>
            <a:off x="808640" y="1633373"/>
            <a:ext cx="7505700" cy="2928116"/>
          </a:xfrm>
        </p:spPr>
        <p:txBody>
          <a:bodyPr/>
          <a:lstStyle/>
          <a:p>
            <a:pPr algn="just"/>
            <a:r>
              <a:rPr lang="en-IN" sz="1200" b="1" dirty="0" smtClean="0">
                <a:latin typeface="Verdana" pitchFamily="34" charset="0"/>
                <a:ea typeface="Verdana" pitchFamily="34" charset="0"/>
                <a:cs typeface="Verdana" pitchFamily="34" charset="0"/>
              </a:rPr>
              <a:t>Static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Dynamic:</a:t>
            </a:r>
          </a:p>
          <a:p>
            <a:pPr lvl="1" algn="just"/>
            <a:r>
              <a:rPr lang="en-IN" sz="1200" dirty="0" smtClean="0">
                <a:latin typeface="Verdana" pitchFamily="34" charset="0"/>
                <a:ea typeface="Verdana" pitchFamily="34" charset="0"/>
                <a:cs typeface="Verdana" pitchFamily="34" charset="0"/>
              </a:rPr>
              <a:t>If the environment </a:t>
            </a:r>
            <a:r>
              <a:rPr lang="en-IN" sz="1200" b="1" dirty="0" smtClean="0">
                <a:latin typeface="Verdana" pitchFamily="34" charset="0"/>
                <a:ea typeface="Verdana" pitchFamily="34" charset="0"/>
                <a:cs typeface="Verdana" pitchFamily="34" charset="0"/>
              </a:rPr>
              <a:t>can change itself </a:t>
            </a:r>
            <a:r>
              <a:rPr lang="en-IN" sz="1200" dirty="0" smtClean="0">
                <a:latin typeface="Verdana" pitchFamily="34" charset="0"/>
                <a:ea typeface="Verdana" pitchFamily="34" charset="0"/>
                <a:cs typeface="Verdana" pitchFamily="34" charset="0"/>
              </a:rPr>
              <a:t>while an </a:t>
            </a:r>
            <a:r>
              <a:rPr lang="en-IN" sz="1200" b="1" dirty="0" smtClean="0">
                <a:latin typeface="Verdana" pitchFamily="34" charset="0"/>
                <a:ea typeface="Verdana" pitchFamily="34" charset="0"/>
                <a:cs typeface="Verdana" pitchFamily="34" charset="0"/>
              </a:rPr>
              <a:t>agent is deliberating </a:t>
            </a:r>
            <a:r>
              <a:rPr lang="en-IN" sz="1200" dirty="0" smtClean="0">
                <a:latin typeface="Verdana" pitchFamily="34" charset="0"/>
                <a:ea typeface="Verdana" pitchFamily="34" charset="0"/>
                <a:cs typeface="Verdana" pitchFamily="34" charset="0"/>
              </a:rPr>
              <a:t>then such environment is called a </a:t>
            </a:r>
            <a:r>
              <a:rPr lang="en-IN" sz="1200" b="1" dirty="0" smtClean="0">
                <a:latin typeface="Verdana" pitchFamily="34" charset="0"/>
                <a:ea typeface="Verdana" pitchFamily="34" charset="0"/>
                <a:cs typeface="Verdana" pitchFamily="34" charset="0"/>
              </a:rPr>
              <a:t>dynamic </a:t>
            </a:r>
            <a:r>
              <a:rPr lang="en-IN" sz="1200" dirty="0" smtClean="0">
                <a:latin typeface="Verdana" pitchFamily="34" charset="0"/>
                <a:ea typeface="Verdana" pitchFamily="34" charset="0"/>
                <a:cs typeface="Verdana" pitchFamily="34" charset="0"/>
              </a:rPr>
              <a:t>environment else it is called a static environment.</a:t>
            </a:r>
          </a:p>
          <a:p>
            <a:pPr lvl="1" algn="just"/>
            <a:r>
              <a:rPr lang="en-IN" sz="1200" dirty="0" smtClean="0">
                <a:latin typeface="Verdana" pitchFamily="34" charset="0"/>
                <a:ea typeface="Verdana" pitchFamily="34" charset="0"/>
                <a:cs typeface="Verdana" pitchFamily="34" charset="0"/>
              </a:rPr>
              <a:t>Static environments are easy to deal because an agent </a:t>
            </a:r>
            <a:r>
              <a:rPr lang="en-IN" sz="1200" b="1" dirty="0" smtClean="0">
                <a:latin typeface="Verdana" pitchFamily="34" charset="0"/>
                <a:ea typeface="Verdana" pitchFamily="34" charset="0"/>
                <a:cs typeface="Verdana" pitchFamily="34" charset="0"/>
              </a:rPr>
              <a:t>does not </a:t>
            </a:r>
            <a:r>
              <a:rPr lang="en-IN" sz="1200" dirty="0" smtClean="0">
                <a:latin typeface="Verdana" pitchFamily="34" charset="0"/>
                <a:ea typeface="Verdana" pitchFamily="34" charset="0"/>
                <a:cs typeface="Verdana" pitchFamily="34" charset="0"/>
              </a:rPr>
              <a:t>need to </a:t>
            </a:r>
            <a:r>
              <a:rPr lang="en-IN" sz="1200" b="1" dirty="0" smtClean="0">
                <a:latin typeface="Verdana" pitchFamily="34" charset="0"/>
                <a:ea typeface="Verdana" pitchFamily="34" charset="0"/>
                <a:cs typeface="Verdana" pitchFamily="34" charset="0"/>
              </a:rPr>
              <a:t>continue looking </a:t>
            </a:r>
            <a:r>
              <a:rPr lang="en-IN" sz="1200" dirty="0" smtClean="0">
                <a:latin typeface="Verdana" pitchFamily="34" charset="0"/>
                <a:ea typeface="Verdana" pitchFamily="34" charset="0"/>
                <a:cs typeface="Verdana" pitchFamily="34" charset="0"/>
              </a:rPr>
              <a:t>at the world while deciding for an action.</a:t>
            </a:r>
          </a:p>
          <a:p>
            <a:pPr lvl="1" algn="just"/>
            <a:r>
              <a:rPr lang="en-IN" sz="1200" dirty="0" smtClean="0">
                <a:latin typeface="Verdana" pitchFamily="34" charset="0"/>
                <a:ea typeface="Verdana" pitchFamily="34" charset="0"/>
                <a:cs typeface="Verdana" pitchFamily="34" charset="0"/>
              </a:rPr>
              <a:t>However for dynamic environment, agents need to keep looking at the world at each action.</a:t>
            </a:r>
          </a:p>
          <a:p>
            <a:pPr lvl="1" algn="just"/>
            <a:r>
              <a:rPr lang="en-IN" sz="1200" dirty="0" smtClean="0">
                <a:latin typeface="Verdana" pitchFamily="34" charset="0"/>
                <a:ea typeface="Verdana" pitchFamily="34" charset="0"/>
                <a:cs typeface="Verdana" pitchFamily="34" charset="0"/>
              </a:rPr>
              <a:t>Taxi driving is an example of a dynamic environment whereas Crossword puzzles are an example of a static environment.</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572331"/>
            <a:ext cx="7505700" cy="954600"/>
          </a:xfrm>
        </p:spPr>
        <p:txBody>
          <a:bodyPr/>
          <a:lstStyle/>
          <a:p>
            <a:r>
              <a:rPr lang="en-US" dirty="0" smtClean="0"/>
              <a:t>Agents environment in AI</a:t>
            </a:r>
            <a:endParaRPr lang="en-IN" dirty="0"/>
          </a:p>
        </p:txBody>
      </p:sp>
      <p:sp>
        <p:nvSpPr>
          <p:cNvPr id="3" name="Text Placeholder 2"/>
          <p:cNvSpPr>
            <a:spLocks noGrp="1"/>
          </p:cNvSpPr>
          <p:nvPr>
            <p:ph type="body" idx="1"/>
          </p:nvPr>
        </p:nvSpPr>
        <p:spPr>
          <a:xfrm>
            <a:off x="787620" y="1265511"/>
            <a:ext cx="7505700" cy="3590268"/>
          </a:xfrm>
        </p:spPr>
        <p:txBody>
          <a:bodyPr/>
          <a:lstStyle/>
          <a:p>
            <a:pPr algn="just"/>
            <a:r>
              <a:rPr lang="en-IN" sz="1200" b="1" dirty="0" smtClean="0">
                <a:latin typeface="Verdana" pitchFamily="34" charset="0"/>
                <a:ea typeface="Verdana" pitchFamily="34" charset="0"/>
                <a:cs typeface="Verdana" pitchFamily="34" charset="0"/>
              </a:rPr>
              <a:t>Discrete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Continuous:</a:t>
            </a:r>
          </a:p>
          <a:p>
            <a:pPr lvl="1" algn="just"/>
            <a:r>
              <a:rPr lang="en-IN" sz="1200" dirty="0" smtClean="0">
                <a:latin typeface="Verdana" pitchFamily="34" charset="0"/>
                <a:ea typeface="Verdana" pitchFamily="34" charset="0"/>
                <a:cs typeface="Verdana" pitchFamily="34" charset="0"/>
              </a:rPr>
              <a:t>If in an environment there are a </a:t>
            </a:r>
            <a:r>
              <a:rPr lang="en-IN" sz="1200" b="1" dirty="0" smtClean="0">
                <a:latin typeface="Verdana" pitchFamily="34" charset="0"/>
                <a:ea typeface="Verdana" pitchFamily="34" charset="0"/>
                <a:cs typeface="Verdana" pitchFamily="34" charset="0"/>
              </a:rPr>
              <a:t>finite number of precepts </a:t>
            </a:r>
            <a:r>
              <a:rPr lang="en-IN" sz="1200" dirty="0" smtClean="0">
                <a:latin typeface="Verdana" pitchFamily="34" charset="0"/>
                <a:ea typeface="Verdana" pitchFamily="34" charset="0"/>
                <a:cs typeface="Verdana" pitchFamily="34" charset="0"/>
              </a:rPr>
              <a:t>and </a:t>
            </a:r>
            <a:r>
              <a:rPr lang="en-IN" sz="1200" b="1" dirty="0" smtClean="0">
                <a:latin typeface="Verdana" pitchFamily="34" charset="0"/>
                <a:ea typeface="Verdana" pitchFamily="34" charset="0"/>
                <a:cs typeface="Verdana" pitchFamily="34" charset="0"/>
              </a:rPr>
              <a:t>actions </a:t>
            </a:r>
            <a:r>
              <a:rPr lang="en-IN" sz="1200" dirty="0" smtClean="0">
                <a:latin typeface="Verdana" pitchFamily="34" charset="0"/>
                <a:ea typeface="Verdana" pitchFamily="34" charset="0"/>
                <a:cs typeface="Verdana" pitchFamily="34" charset="0"/>
              </a:rPr>
              <a:t>that can be performed within it, then such an environment is called a </a:t>
            </a:r>
            <a:r>
              <a:rPr lang="en-IN" sz="1200" b="1" dirty="0" smtClean="0">
                <a:latin typeface="Verdana" pitchFamily="34" charset="0"/>
                <a:ea typeface="Verdana" pitchFamily="34" charset="0"/>
                <a:cs typeface="Verdana" pitchFamily="34" charset="0"/>
              </a:rPr>
              <a:t>discrete </a:t>
            </a:r>
            <a:r>
              <a:rPr lang="en-IN" sz="1200" dirty="0" smtClean="0">
                <a:latin typeface="Verdana" pitchFamily="34" charset="0"/>
                <a:ea typeface="Verdana" pitchFamily="34" charset="0"/>
                <a:cs typeface="Verdana" pitchFamily="34" charset="0"/>
              </a:rPr>
              <a:t>environment else it is called continuous environment.</a:t>
            </a:r>
          </a:p>
          <a:p>
            <a:pPr lvl="1" algn="just"/>
            <a:r>
              <a:rPr lang="en-IN" sz="1200" dirty="0" smtClean="0">
                <a:latin typeface="Verdana" pitchFamily="34" charset="0"/>
                <a:ea typeface="Verdana" pitchFamily="34" charset="0"/>
                <a:cs typeface="Verdana" pitchFamily="34" charset="0"/>
              </a:rPr>
              <a:t>A chess game comes under discrete environment as there is a finite number of moves that can be performed.</a:t>
            </a:r>
          </a:p>
          <a:p>
            <a:pPr lvl="0"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Known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Unknown</a:t>
            </a:r>
          </a:p>
          <a:p>
            <a:pPr lvl="1" algn="just"/>
            <a:r>
              <a:rPr lang="en-IN" sz="1200" dirty="0" smtClean="0">
                <a:latin typeface="Verdana" pitchFamily="34" charset="0"/>
                <a:ea typeface="Verdana" pitchFamily="34" charset="0"/>
                <a:cs typeface="Verdana" pitchFamily="34" charset="0"/>
              </a:rPr>
              <a:t>In a </a:t>
            </a:r>
            <a:r>
              <a:rPr lang="en-IN" sz="1200" b="1" dirty="0" smtClean="0">
                <a:latin typeface="Verdana" pitchFamily="34" charset="0"/>
                <a:ea typeface="Verdana" pitchFamily="34" charset="0"/>
                <a:cs typeface="Verdana" pitchFamily="34" charset="0"/>
              </a:rPr>
              <a:t>known</a:t>
            </a:r>
            <a:r>
              <a:rPr lang="en-IN" sz="1200" dirty="0" smtClean="0">
                <a:latin typeface="Verdana" pitchFamily="34" charset="0"/>
                <a:ea typeface="Verdana" pitchFamily="34" charset="0"/>
                <a:cs typeface="Verdana" pitchFamily="34" charset="0"/>
              </a:rPr>
              <a:t> environment, the </a:t>
            </a:r>
            <a:r>
              <a:rPr lang="en-IN" sz="1200" b="1" dirty="0" smtClean="0">
                <a:latin typeface="Verdana" pitchFamily="34" charset="0"/>
                <a:ea typeface="Verdana" pitchFamily="34" charset="0"/>
                <a:cs typeface="Verdana" pitchFamily="34" charset="0"/>
              </a:rPr>
              <a:t>results for all actions are known </a:t>
            </a:r>
            <a:r>
              <a:rPr lang="en-IN" sz="1200" dirty="0" smtClean="0">
                <a:latin typeface="Verdana" pitchFamily="34" charset="0"/>
                <a:ea typeface="Verdana" pitchFamily="34" charset="0"/>
                <a:cs typeface="Verdana" pitchFamily="34" charset="0"/>
              </a:rPr>
              <a:t>to the agent. While in </a:t>
            </a:r>
            <a:r>
              <a:rPr lang="en-IN" sz="1200" b="1" dirty="0" smtClean="0">
                <a:latin typeface="Verdana" pitchFamily="34" charset="0"/>
                <a:ea typeface="Verdana" pitchFamily="34" charset="0"/>
                <a:cs typeface="Verdana" pitchFamily="34" charset="0"/>
              </a:rPr>
              <a:t>unknown </a:t>
            </a:r>
            <a:r>
              <a:rPr lang="en-IN" sz="1200" dirty="0" smtClean="0">
                <a:latin typeface="Verdana" pitchFamily="34" charset="0"/>
                <a:ea typeface="Verdana" pitchFamily="34" charset="0"/>
                <a:cs typeface="Verdana" pitchFamily="34" charset="0"/>
              </a:rPr>
              <a:t>environment, agent </a:t>
            </a:r>
            <a:r>
              <a:rPr lang="en-IN" sz="1200" b="1" dirty="0" smtClean="0">
                <a:latin typeface="Verdana" pitchFamily="34" charset="0"/>
                <a:ea typeface="Verdana" pitchFamily="34" charset="0"/>
                <a:cs typeface="Verdana" pitchFamily="34" charset="0"/>
              </a:rPr>
              <a:t>needs to learn </a:t>
            </a:r>
            <a:r>
              <a:rPr lang="en-IN" sz="1200" dirty="0" smtClean="0">
                <a:latin typeface="Verdana" pitchFamily="34" charset="0"/>
                <a:ea typeface="Verdana" pitchFamily="34" charset="0"/>
                <a:cs typeface="Verdana" pitchFamily="34" charset="0"/>
              </a:rPr>
              <a:t>how it works in order to perform an action.</a:t>
            </a:r>
          </a:p>
          <a:p>
            <a:pPr lvl="1" algn="just"/>
            <a:r>
              <a:rPr lang="en-IN" sz="1200" dirty="0" smtClean="0">
                <a:latin typeface="Verdana" pitchFamily="34" charset="0"/>
                <a:ea typeface="Verdana" pitchFamily="34" charset="0"/>
                <a:cs typeface="Verdana" pitchFamily="34" charset="0"/>
              </a:rPr>
              <a:t>It is quite possible that a </a:t>
            </a:r>
            <a:r>
              <a:rPr lang="en-IN" sz="1200" b="1" dirty="0" smtClean="0">
                <a:latin typeface="Verdana" pitchFamily="34" charset="0"/>
                <a:ea typeface="Verdana" pitchFamily="34" charset="0"/>
                <a:cs typeface="Verdana" pitchFamily="34" charset="0"/>
              </a:rPr>
              <a:t>known </a:t>
            </a:r>
            <a:r>
              <a:rPr lang="en-IN" sz="1200" dirty="0" smtClean="0">
                <a:latin typeface="Verdana" pitchFamily="34" charset="0"/>
                <a:ea typeface="Verdana" pitchFamily="34" charset="0"/>
                <a:cs typeface="Verdana" pitchFamily="34" charset="0"/>
              </a:rPr>
              <a:t>environment to be </a:t>
            </a:r>
            <a:r>
              <a:rPr lang="en-IN" sz="1200" b="1" dirty="0" smtClean="0">
                <a:latin typeface="Verdana" pitchFamily="34" charset="0"/>
                <a:ea typeface="Verdana" pitchFamily="34" charset="0"/>
                <a:cs typeface="Verdana" pitchFamily="34" charset="0"/>
              </a:rPr>
              <a:t>partially observable </a:t>
            </a:r>
            <a:r>
              <a:rPr lang="en-IN" sz="1200" dirty="0" smtClean="0">
                <a:latin typeface="Verdana" pitchFamily="34" charset="0"/>
                <a:ea typeface="Verdana" pitchFamily="34" charset="0"/>
                <a:cs typeface="Verdana" pitchFamily="34" charset="0"/>
              </a:rPr>
              <a:t>and an </a:t>
            </a:r>
            <a:r>
              <a:rPr lang="en-IN" sz="1200" b="1" dirty="0" smtClean="0">
                <a:latin typeface="Verdana" pitchFamily="34" charset="0"/>
                <a:ea typeface="Verdana" pitchFamily="34" charset="0"/>
                <a:cs typeface="Verdana" pitchFamily="34" charset="0"/>
              </a:rPr>
              <a:t>Unknown </a:t>
            </a:r>
            <a:r>
              <a:rPr lang="en-IN" sz="1200" dirty="0" smtClean="0">
                <a:latin typeface="Verdana" pitchFamily="34" charset="0"/>
                <a:ea typeface="Verdana" pitchFamily="34" charset="0"/>
                <a:cs typeface="Verdana" pitchFamily="34" charset="0"/>
              </a:rPr>
              <a:t>environment to be </a:t>
            </a:r>
            <a:r>
              <a:rPr lang="en-IN" sz="1200" b="1" dirty="0" smtClean="0">
                <a:latin typeface="Verdana" pitchFamily="34" charset="0"/>
                <a:ea typeface="Verdana" pitchFamily="34" charset="0"/>
                <a:cs typeface="Verdana" pitchFamily="34" charset="0"/>
              </a:rPr>
              <a:t>fully observable</a:t>
            </a:r>
            <a:r>
              <a:rPr lang="en-IN" sz="1200" dirty="0" smtClean="0">
                <a:latin typeface="Verdana" pitchFamily="34" charset="0"/>
                <a:ea typeface="Verdana" pitchFamily="34" charset="0"/>
                <a:cs typeface="Verdana" pitchFamily="34" charset="0"/>
              </a:rPr>
              <a:t>.</a:t>
            </a:r>
          </a:p>
          <a:p>
            <a:pPr lvl="0"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AI</a:t>
            </a:r>
            <a:endParaRPr lang="en-IN" dirty="0"/>
          </a:p>
        </p:txBody>
      </p:sp>
      <p:sp>
        <p:nvSpPr>
          <p:cNvPr id="3" name="Text Placeholder 2"/>
          <p:cNvSpPr>
            <a:spLocks noGrp="1"/>
          </p:cNvSpPr>
          <p:nvPr>
            <p:ph type="body" idx="1"/>
          </p:nvPr>
        </p:nvSpPr>
        <p:spPr>
          <a:xfrm>
            <a:off x="819150" y="1744717"/>
            <a:ext cx="7505700" cy="2694008"/>
          </a:xfrm>
        </p:spPr>
        <p:txBody>
          <a:bodyPr/>
          <a:lstStyle/>
          <a:p>
            <a:pPr algn="just"/>
            <a:r>
              <a:rPr lang="en-IN" sz="1200" b="1" dirty="0" smtClean="0">
                <a:latin typeface="Verdana" pitchFamily="34" charset="0"/>
                <a:ea typeface="Verdana" pitchFamily="34" charset="0"/>
                <a:cs typeface="Verdana" pitchFamily="34" charset="0"/>
              </a:rPr>
              <a:t>Alan Turing</a:t>
            </a:r>
            <a:r>
              <a:rPr lang="en-IN" sz="1200" dirty="0" smtClean="0">
                <a:latin typeface="Verdana" pitchFamily="34" charset="0"/>
                <a:ea typeface="Verdana" pitchFamily="34" charset="0"/>
                <a:cs typeface="Verdana" pitchFamily="34" charset="0"/>
              </a:rPr>
              <a:t>, a brilliant mathematician, who broke the </a:t>
            </a:r>
            <a:r>
              <a:rPr lang="en-IN" sz="1200" b="1" dirty="0" smtClean="0">
                <a:latin typeface="Verdana" pitchFamily="34" charset="0"/>
                <a:ea typeface="Verdana" pitchFamily="34" charset="0"/>
                <a:cs typeface="Verdana" pitchFamily="34" charset="0"/>
              </a:rPr>
              <a:t>Nazi encryption </a:t>
            </a:r>
            <a:r>
              <a:rPr lang="en-IN" sz="1200" dirty="0" smtClean="0">
                <a:latin typeface="Verdana" pitchFamily="34" charset="0"/>
                <a:ea typeface="Verdana" pitchFamily="34" charset="0"/>
                <a:cs typeface="Verdana" pitchFamily="34" charset="0"/>
              </a:rPr>
              <a:t>machine </a:t>
            </a:r>
            <a:r>
              <a:rPr lang="en-IN" sz="1200" b="1" dirty="0" smtClean="0">
                <a:latin typeface="Verdana" pitchFamily="34" charset="0"/>
                <a:ea typeface="Verdana" pitchFamily="34" charset="0"/>
                <a:cs typeface="Verdana" pitchFamily="34" charset="0"/>
              </a:rPr>
              <a:t>Enigma</a:t>
            </a:r>
            <a:r>
              <a:rPr lang="en-IN" sz="1200" dirty="0" smtClean="0">
                <a:latin typeface="Verdana" pitchFamily="34" charset="0"/>
                <a:ea typeface="Verdana" pitchFamily="34" charset="0"/>
                <a:cs typeface="Verdana" pitchFamily="34" charset="0"/>
              </a:rPr>
              <a:t>, came up with question, “</a:t>
            </a:r>
            <a:r>
              <a:rPr lang="en-IN" sz="1200" b="1" dirty="0" smtClean="0">
                <a:latin typeface="Verdana" pitchFamily="34" charset="0"/>
                <a:ea typeface="Verdana" pitchFamily="34" charset="0"/>
                <a:cs typeface="Verdana" pitchFamily="34" charset="0"/>
              </a:rPr>
              <a:t>Can machines think?</a:t>
            </a:r>
            <a:r>
              <a:rPr lang="en-IN" sz="1200" dirty="0" smtClean="0">
                <a:latin typeface="Verdana" pitchFamily="34" charset="0"/>
                <a:ea typeface="Verdana" pitchFamily="34" charset="0"/>
                <a:cs typeface="Verdana" pitchFamily="34" charset="0"/>
              </a:rPr>
              <a:t>” in 1950.</a:t>
            </a:r>
          </a:p>
          <a:p>
            <a:pPr algn="just"/>
            <a:r>
              <a:rPr lang="en-IN" sz="1200" dirty="0" smtClean="0">
                <a:latin typeface="Verdana" pitchFamily="34" charset="0"/>
                <a:ea typeface="Verdana" pitchFamily="34" charset="0"/>
                <a:cs typeface="Verdana" pitchFamily="34" charset="0"/>
              </a:rPr>
              <a:t>In 1956, at a conference held with attendees, who came up with the idea and also the name “Artificial Intelligence”.</a:t>
            </a:r>
          </a:p>
          <a:p>
            <a:pPr lvl="0" algn="just"/>
            <a:r>
              <a:rPr lang="en-IN" sz="1200" dirty="0" smtClean="0">
                <a:latin typeface="Verdana" pitchFamily="34" charset="0"/>
                <a:ea typeface="Verdana" pitchFamily="34" charset="0"/>
                <a:cs typeface="Verdana" pitchFamily="34" charset="0"/>
              </a:rPr>
              <a:t>This period, the 1950s – 1980s was called “</a:t>
            </a:r>
            <a:r>
              <a:rPr lang="en-IN" sz="1200" b="1" dirty="0" smtClean="0">
                <a:latin typeface="Verdana" pitchFamily="34" charset="0"/>
                <a:ea typeface="Verdana" pitchFamily="34" charset="0"/>
                <a:cs typeface="Verdana" pitchFamily="34" charset="0"/>
              </a:rPr>
              <a:t>AI Winter</a:t>
            </a:r>
            <a:r>
              <a:rPr lang="en-IN" sz="1200" dirty="0" smtClean="0">
                <a:latin typeface="Verdana" pitchFamily="34" charset="0"/>
                <a:ea typeface="Verdana" pitchFamily="34" charset="0"/>
                <a:cs typeface="Verdana" pitchFamily="34" charset="0"/>
              </a:rPr>
              <a:t>”. </a:t>
            </a:r>
          </a:p>
          <a:p>
            <a:pPr algn="just"/>
            <a:r>
              <a:rPr lang="en-IN" sz="1200" dirty="0" smtClean="0">
                <a:latin typeface="Verdana" pitchFamily="34" charset="0"/>
                <a:ea typeface="Verdana" pitchFamily="34" charset="0"/>
                <a:cs typeface="Verdana" pitchFamily="34" charset="0"/>
              </a:rPr>
              <a:t>In the early 1980s however, the Japanese government started funding was a sudden spike in those as well. </a:t>
            </a:r>
            <a:endParaRPr lang="en-IN" sz="1200" b="1"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The </a:t>
            </a:r>
            <a:r>
              <a:rPr lang="en-IN" sz="1200" b="1" dirty="0" smtClean="0">
                <a:latin typeface="Verdana" pitchFamily="34" charset="0"/>
                <a:ea typeface="Verdana" pitchFamily="34" charset="0"/>
                <a:cs typeface="Verdana" pitchFamily="34" charset="0"/>
              </a:rPr>
              <a:t>first AI machine </a:t>
            </a:r>
            <a:r>
              <a:rPr lang="en-IN" sz="1200" dirty="0" smtClean="0">
                <a:latin typeface="Verdana" pitchFamily="34" charset="0"/>
                <a:ea typeface="Verdana" pitchFamily="34" charset="0"/>
                <a:cs typeface="Verdana" pitchFamily="34" charset="0"/>
              </a:rPr>
              <a:t>was introduced to the world in 1997; </a:t>
            </a:r>
            <a:r>
              <a:rPr lang="en-IN" sz="1200" b="1" dirty="0" smtClean="0">
                <a:latin typeface="Verdana" pitchFamily="34" charset="0"/>
                <a:ea typeface="Verdana" pitchFamily="34" charset="0"/>
                <a:cs typeface="Verdana" pitchFamily="34" charset="0"/>
              </a:rPr>
              <a:t>IBM’s Deep Blue </a:t>
            </a:r>
            <a:r>
              <a:rPr lang="en-IN" sz="1200" dirty="0" smtClean="0">
                <a:latin typeface="Verdana" pitchFamily="34" charset="0"/>
                <a:ea typeface="Verdana" pitchFamily="34" charset="0"/>
                <a:cs typeface="Verdana" pitchFamily="34" charset="0"/>
              </a:rPr>
              <a:t>became the first computer to </a:t>
            </a:r>
            <a:r>
              <a:rPr lang="en-IN" sz="1200" b="1" dirty="0" smtClean="0">
                <a:latin typeface="Verdana" pitchFamily="34" charset="0"/>
                <a:ea typeface="Verdana" pitchFamily="34" charset="0"/>
                <a:cs typeface="Verdana" pitchFamily="34" charset="0"/>
              </a:rPr>
              <a:t>beat a chess champion </a:t>
            </a:r>
            <a:r>
              <a:rPr lang="en-IN" sz="1200" dirty="0" smtClean="0">
                <a:latin typeface="Verdana" pitchFamily="34" charset="0"/>
                <a:ea typeface="Verdana" pitchFamily="34" charset="0"/>
                <a:cs typeface="Verdana" pitchFamily="34" charset="0"/>
              </a:rPr>
              <a:t>when it defeated Russian grandmaster Garry Kasparov.</a:t>
            </a:r>
          </a:p>
          <a:p>
            <a:pPr algn="just"/>
            <a:r>
              <a:rPr lang="en-IN" sz="1200" dirty="0" smtClean="0">
                <a:latin typeface="Verdana" pitchFamily="34" charset="0"/>
                <a:ea typeface="Verdana" pitchFamily="34" charset="0"/>
                <a:cs typeface="Verdana" pitchFamily="34" charset="0"/>
              </a:rPr>
              <a:t>And that, was the advent of a massive field called “AI”.</a:t>
            </a:r>
            <a:endParaRPr lang="en-IN" sz="1200" b="1" dirty="0" smtClean="0">
              <a:latin typeface="Verdana" pitchFamily="34" charset="0"/>
              <a:ea typeface="Verdana" pitchFamily="34" charset="0"/>
              <a:cs typeface="Verdana" pitchFamily="34" charset="0"/>
            </a:endParaRPr>
          </a:p>
          <a:p>
            <a:pPr lvl="0" algn="just">
              <a:buNone/>
            </a:pPr>
            <a:endParaRPr lang="en-IN" sz="1200" b="1"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19475"/>
            <a:ext cx="7505700" cy="954600"/>
          </a:xfrm>
        </p:spPr>
        <p:txBody>
          <a:bodyPr/>
          <a:lstStyle/>
          <a:p>
            <a:r>
              <a:rPr lang="en-US" dirty="0" smtClean="0"/>
              <a:t>Agents environment in AI</a:t>
            </a:r>
            <a:endParaRPr lang="en-IN" dirty="0"/>
          </a:p>
        </p:txBody>
      </p:sp>
      <p:sp>
        <p:nvSpPr>
          <p:cNvPr id="3" name="Text Placeholder 2"/>
          <p:cNvSpPr>
            <a:spLocks noGrp="1"/>
          </p:cNvSpPr>
          <p:nvPr>
            <p:ph type="body" idx="1"/>
          </p:nvPr>
        </p:nvSpPr>
        <p:spPr>
          <a:xfrm>
            <a:off x="798131" y="1643884"/>
            <a:ext cx="7505700" cy="2928116"/>
          </a:xfrm>
        </p:spPr>
        <p:txBody>
          <a:bodyPr/>
          <a:lstStyle/>
          <a:p>
            <a:pPr algn="just"/>
            <a:r>
              <a:rPr lang="en-IN" sz="1200" b="1" dirty="0" smtClean="0">
                <a:latin typeface="Verdana" pitchFamily="34" charset="0"/>
                <a:ea typeface="Verdana" pitchFamily="34" charset="0"/>
                <a:cs typeface="Verdana" pitchFamily="34" charset="0"/>
              </a:rPr>
              <a:t>Accessible </a:t>
            </a:r>
            <a:r>
              <a:rPr lang="en-IN" sz="1200" b="1" dirty="0" err="1" smtClean="0">
                <a:latin typeface="Verdana" pitchFamily="34" charset="0"/>
                <a:ea typeface="Verdana" pitchFamily="34" charset="0"/>
                <a:cs typeface="Verdana" pitchFamily="34" charset="0"/>
              </a:rPr>
              <a:t>vs</a:t>
            </a:r>
            <a:r>
              <a:rPr lang="en-IN" sz="1200" b="1" dirty="0" smtClean="0">
                <a:latin typeface="Verdana" pitchFamily="34" charset="0"/>
                <a:ea typeface="Verdana" pitchFamily="34" charset="0"/>
                <a:cs typeface="Verdana" pitchFamily="34" charset="0"/>
              </a:rPr>
              <a:t> Inaccessible</a:t>
            </a:r>
          </a:p>
          <a:p>
            <a:pPr lvl="1" algn="just"/>
            <a:r>
              <a:rPr lang="en-IN" sz="1200" dirty="0" smtClean="0">
                <a:latin typeface="Verdana" pitchFamily="34" charset="0"/>
                <a:ea typeface="Verdana" pitchFamily="34" charset="0"/>
                <a:cs typeface="Verdana" pitchFamily="34" charset="0"/>
              </a:rPr>
              <a:t>If an agent can obtain </a:t>
            </a:r>
            <a:r>
              <a:rPr lang="en-IN" sz="1200" b="1" dirty="0" smtClean="0">
                <a:latin typeface="Verdana" pitchFamily="34" charset="0"/>
                <a:ea typeface="Verdana" pitchFamily="34" charset="0"/>
                <a:cs typeface="Verdana" pitchFamily="34" charset="0"/>
              </a:rPr>
              <a:t>complete and accurate </a:t>
            </a:r>
            <a:r>
              <a:rPr lang="en-IN" sz="1200" dirty="0" smtClean="0">
                <a:latin typeface="Verdana" pitchFamily="34" charset="0"/>
                <a:ea typeface="Verdana" pitchFamily="34" charset="0"/>
                <a:cs typeface="Verdana" pitchFamily="34" charset="0"/>
              </a:rPr>
              <a:t>information about the </a:t>
            </a:r>
            <a:r>
              <a:rPr lang="en-IN" sz="1200" b="1" dirty="0" smtClean="0">
                <a:latin typeface="Verdana" pitchFamily="34" charset="0"/>
                <a:ea typeface="Verdana" pitchFamily="34" charset="0"/>
                <a:cs typeface="Verdana" pitchFamily="34" charset="0"/>
              </a:rPr>
              <a:t>state's environment</a:t>
            </a:r>
            <a:r>
              <a:rPr lang="en-IN" sz="1200" dirty="0" smtClean="0">
                <a:latin typeface="Verdana" pitchFamily="34" charset="0"/>
                <a:ea typeface="Verdana" pitchFamily="34" charset="0"/>
                <a:cs typeface="Verdana" pitchFamily="34" charset="0"/>
              </a:rPr>
              <a:t>, then such an environment is called an </a:t>
            </a:r>
            <a:r>
              <a:rPr lang="en-IN" sz="1200" b="1" dirty="0" smtClean="0">
                <a:latin typeface="Verdana" pitchFamily="34" charset="0"/>
                <a:ea typeface="Verdana" pitchFamily="34" charset="0"/>
                <a:cs typeface="Verdana" pitchFamily="34" charset="0"/>
              </a:rPr>
              <a:t>accessible environment </a:t>
            </a:r>
            <a:r>
              <a:rPr lang="en-IN" sz="1200" dirty="0" smtClean="0">
                <a:latin typeface="Verdana" pitchFamily="34" charset="0"/>
                <a:ea typeface="Verdana" pitchFamily="34" charset="0"/>
                <a:cs typeface="Verdana" pitchFamily="34" charset="0"/>
              </a:rPr>
              <a:t>else it is called inaccessible.</a:t>
            </a:r>
          </a:p>
          <a:p>
            <a:pPr lvl="1" algn="just"/>
            <a:r>
              <a:rPr lang="en-IN" sz="1200" dirty="0" smtClean="0">
                <a:latin typeface="Verdana" pitchFamily="34" charset="0"/>
                <a:ea typeface="Verdana" pitchFamily="34" charset="0"/>
                <a:cs typeface="Verdana" pitchFamily="34" charset="0"/>
              </a:rPr>
              <a:t>An empty room whose state can be defined by its temperature is an example of an accessible environment.</a:t>
            </a:r>
          </a:p>
          <a:p>
            <a:pPr lvl="1" algn="just"/>
            <a:r>
              <a:rPr lang="en-IN" sz="1200" dirty="0" smtClean="0">
                <a:latin typeface="Verdana" pitchFamily="34" charset="0"/>
                <a:ea typeface="Verdana" pitchFamily="34" charset="0"/>
                <a:cs typeface="Verdana" pitchFamily="34" charset="0"/>
              </a:rPr>
              <a:t>Information about an event on earth is an example of Inaccessible environment.</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a:t>
            </a:r>
            <a:endParaRPr lang="en-IN" dirty="0"/>
          </a:p>
        </p:txBody>
      </p:sp>
      <p:sp>
        <p:nvSpPr>
          <p:cNvPr id="3" name="Text Placeholder 2"/>
          <p:cNvSpPr>
            <a:spLocks noGrp="1"/>
          </p:cNvSpPr>
          <p:nvPr>
            <p:ph type="body" idx="1"/>
          </p:nvPr>
        </p:nvSpPr>
        <p:spPr>
          <a:xfrm>
            <a:off x="819150" y="1748987"/>
            <a:ext cx="7505700" cy="2770461"/>
          </a:xfrm>
        </p:spPr>
        <p:txBody>
          <a:bodyPr/>
          <a:lstStyle/>
          <a:p>
            <a:pPr algn="just"/>
            <a:r>
              <a:rPr lang="en-IN" sz="1200" dirty="0" smtClean="0">
                <a:latin typeface="Verdana" pitchFamily="34" charset="0"/>
                <a:ea typeface="Verdana" pitchFamily="34" charset="0"/>
                <a:cs typeface="Verdana" pitchFamily="34" charset="0"/>
              </a:rPr>
              <a:t>Agents can be grouped into five classes based on their degree of perceived intelligence and capability.</a:t>
            </a:r>
          </a:p>
          <a:p>
            <a:pPr algn="just"/>
            <a:r>
              <a:rPr lang="en-IN" sz="1200" dirty="0" smtClean="0">
                <a:latin typeface="Verdana" pitchFamily="34" charset="0"/>
                <a:ea typeface="Verdana" pitchFamily="34" charset="0"/>
                <a:cs typeface="Verdana" pitchFamily="34" charset="0"/>
              </a:rPr>
              <a:t>These are given below:</a:t>
            </a:r>
          </a:p>
          <a:p>
            <a:pPr lvl="1" algn="just"/>
            <a:r>
              <a:rPr lang="en-IN" sz="1200" dirty="0" smtClean="0">
                <a:latin typeface="Verdana" pitchFamily="34" charset="0"/>
                <a:ea typeface="Verdana" pitchFamily="34" charset="0"/>
                <a:cs typeface="Verdana" pitchFamily="34" charset="0"/>
              </a:rPr>
              <a:t>Simple Reflex Agent</a:t>
            </a:r>
          </a:p>
          <a:p>
            <a:pPr lvl="1" algn="just"/>
            <a:r>
              <a:rPr lang="en-IN" sz="1200" dirty="0" smtClean="0">
                <a:latin typeface="Verdana" pitchFamily="34" charset="0"/>
                <a:ea typeface="Verdana" pitchFamily="34" charset="0"/>
                <a:cs typeface="Verdana" pitchFamily="34" charset="0"/>
              </a:rPr>
              <a:t>Model-based reflex agent</a:t>
            </a:r>
          </a:p>
          <a:p>
            <a:pPr lvl="1" algn="just"/>
            <a:r>
              <a:rPr lang="en-IN" sz="1200" dirty="0" smtClean="0">
                <a:latin typeface="Verdana" pitchFamily="34" charset="0"/>
                <a:ea typeface="Verdana" pitchFamily="34" charset="0"/>
                <a:cs typeface="Verdana" pitchFamily="34" charset="0"/>
              </a:rPr>
              <a:t>Goal-based agents</a:t>
            </a:r>
          </a:p>
          <a:p>
            <a:pPr lvl="1" algn="just"/>
            <a:r>
              <a:rPr lang="en-IN" sz="1200" dirty="0" smtClean="0">
                <a:latin typeface="Verdana" pitchFamily="34" charset="0"/>
                <a:ea typeface="Verdana" pitchFamily="34" charset="0"/>
                <a:cs typeface="Verdana" pitchFamily="34" charset="0"/>
              </a:rPr>
              <a:t>Utility-based agent</a:t>
            </a:r>
          </a:p>
          <a:p>
            <a:pPr lvl="1" algn="just"/>
            <a:r>
              <a:rPr lang="en-IN" sz="1200" dirty="0" smtClean="0">
                <a:latin typeface="Verdana" pitchFamily="34" charset="0"/>
                <a:ea typeface="Verdana" pitchFamily="34" charset="0"/>
                <a:cs typeface="Verdana" pitchFamily="34" charset="0"/>
              </a:rPr>
              <a:t>Learning agent</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a:t>
            </a:r>
            <a:endParaRPr lang="en-IN" dirty="0"/>
          </a:p>
        </p:txBody>
      </p:sp>
      <p:sp>
        <p:nvSpPr>
          <p:cNvPr id="3" name="Text Placeholder 2"/>
          <p:cNvSpPr>
            <a:spLocks noGrp="1"/>
          </p:cNvSpPr>
          <p:nvPr>
            <p:ph type="body" idx="1"/>
          </p:nvPr>
        </p:nvSpPr>
        <p:spPr>
          <a:xfrm>
            <a:off x="808640" y="1633372"/>
            <a:ext cx="7505700" cy="3127813"/>
          </a:xfrm>
        </p:spPr>
        <p:txBody>
          <a:bodyPr/>
          <a:lstStyle/>
          <a:p>
            <a:pPr algn="just"/>
            <a:r>
              <a:rPr lang="en-IN" sz="1200" b="1" dirty="0" smtClean="0">
                <a:latin typeface="Verdana" pitchFamily="34" charset="0"/>
                <a:ea typeface="Verdana" pitchFamily="34" charset="0"/>
                <a:cs typeface="Verdana" pitchFamily="34" charset="0"/>
              </a:rPr>
              <a:t>Simple Reflex agent:</a:t>
            </a:r>
          </a:p>
          <a:p>
            <a:pPr lvl="1" algn="just"/>
            <a:r>
              <a:rPr lang="en-IN" sz="1200" dirty="0" smtClean="0">
                <a:latin typeface="Verdana" pitchFamily="34" charset="0"/>
                <a:ea typeface="Verdana" pitchFamily="34" charset="0"/>
                <a:cs typeface="Verdana" pitchFamily="34" charset="0"/>
              </a:rPr>
              <a:t>The Simple reflex agents are the </a:t>
            </a:r>
            <a:r>
              <a:rPr lang="en-IN" sz="1200" b="1" dirty="0" smtClean="0">
                <a:latin typeface="Verdana" pitchFamily="34" charset="0"/>
                <a:ea typeface="Verdana" pitchFamily="34" charset="0"/>
                <a:cs typeface="Verdana" pitchFamily="34" charset="0"/>
              </a:rPr>
              <a:t>simplest agents</a:t>
            </a:r>
            <a:r>
              <a:rPr lang="en-IN" sz="1200" dirty="0" smtClean="0">
                <a:latin typeface="Verdana" pitchFamily="34" charset="0"/>
                <a:ea typeface="Verdana" pitchFamily="34" charset="0"/>
                <a:cs typeface="Verdana" pitchFamily="34" charset="0"/>
              </a:rPr>
              <a:t>. These agents take decisions on the basis of the </a:t>
            </a:r>
            <a:r>
              <a:rPr lang="en-IN" sz="1200" b="1" dirty="0" smtClean="0">
                <a:latin typeface="Verdana" pitchFamily="34" charset="0"/>
                <a:ea typeface="Verdana" pitchFamily="34" charset="0"/>
                <a:cs typeface="Verdana" pitchFamily="34" charset="0"/>
              </a:rPr>
              <a:t>current precepts</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ignore</a:t>
            </a:r>
            <a:r>
              <a:rPr lang="en-IN" sz="1200" dirty="0" smtClean="0">
                <a:latin typeface="Verdana" pitchFamily="34" charset="0"/>
                <a:ea typeface="Verdana" pitchFamily="34" charset="0"/>
                <a:cs typeface="Verdana" pitchFamily="34" charset="0"/>
              </a:rPr>
              <a:t> the rest of the </a:t>
            </a:r>
            <a:r>
              <a:rPr lang="en-IN" sz="1200" b="1" dirty="0" smtClean="0">
                <a:latin typeface="Verdana" pitchFamily="34" charset="0"/>
                <a:ea typeface="Verdana" pitchFamily="34" charset="0"/>
                <a:cs typeface="Verdana" pitchFamily="34" charset="0"/>
              </a:rPr>
              <a:t>percept history</a:t>
            </a:r>
            <a:r>
              <a:rPr lang="en-IN" sz="1200" dirty="0" smtClean="0">
                <a:latin typeface="Verdana" pitchFamily="34" charset="0"/>
                <a:ea typeface="Verdana" pitchFamily="34" charset="0"/>
                <a:cs typeface="Verdana" pitchFamily="34" charset="0"/>
              </a:rPr>
              <a:t>.</a:t>
            </a:r>
          </a:p>
          <a:p>
            <a:pPr lvl="1" algn="just"/>
            <a:r>
              <a:rPr lang="en-IN" sz="1200" dirty="0" smtClean="0">
                <a:latin typeface="Verdana" pitchFamily="34" charset="0"/>
                <a:ea typeface="Verdana" pitchFamily="34" charset="0"/>
                <a:cs typeface="Verdana" pitchFamily="34" charset="0"/>
              </a:rPr>
              <a:t>These agents only succeed in the </a:t>
            </a:r>
            <a:r>
              <a:rPr lang="en-IN" sz="1200" b="1" dirty="0" smtClean="0">
                <a:latin typeface="Verdana" pitchFamily="34" charset="0"/>
                <a:ea typeface="Verdana" pitchFamily="34" charset="0"/>
                <a:cs typeface="Verdana" pitchFamily="34" charset="0"/>
              </a:rPr>
              <a:t>fully observable </a:t>
            </a:r>
            <a:r>
              <a:rPr lang="en-IN" sz="1200" dirty="0" smtClean="0">
                <a:latin typeface="Verdana" pitchFamily="34" charset="0"/>
                <a:ea typeface="Verdana" pitchFamily="34" charset="0"/>
                <a:cs typeface="Verdana" pitchFamily="34" charset="0"/>
              </a:rPr>
              <a:t>environment.</a:t>
            </a:r>
          </a:p>
          <a:p>
            <a:pPr lvl="1" algn="just"/>
            <a:r>
              <a:rPr lang="en-IN" sz="1200" dirty="0" smtClean="0">
                <a:latin typeface="Verdana" pitchFamily="34" charset="0"/>
                <a:ea typeface="Verdana" pitchFamily="34" charset="0"/>
                <a:cs typeface="Verdana" pitchFamily="34" charset="0"/>
              </a:rPr>
              <a:t>The Simple reflex agent does not consider any part of precepts history during their decision and action process.</a:t>
            </a:r>
          </a:p>
          <a:p>
            <a:pPr lvl="1" algn="just"/>
            <a:r>
              <a:rPr lang="en-IN" sz="1200" dirty="0" smtClean="0">
                <a:latin typeface="Verdana" pitchFamily="34" charset="0"/>
                <a:ea typeface="Verdana" pitchFamily="34" charset="0"/>
                <a:cs typeface="Verdana" pitchFamily="34" charset="0"/>
              </a:rPr>
              <a:t>The Simple reflex agent works on </a:t>
            </a:r>
            <a:r>
              <a:rPr lang="en-IN" sz="1200" b="1" dirty="0" smtClean="0">
                <a:latin typeface="Verdana" pitchFamily="34" charset="0"/>
                <a:ea typeface="Verdana" pitchFamily="34" charset="0"/>
                <a:cs typeface="Verdana" pitchFamily="34" charset="0"/>
              </a:rPr>
              <a:t>Condition-action rule</a:t>
            </a:r>
            <a:r>
              <a:rPr lang="en-IN" sz="1200" dirty="0" smtClean="0">
                <a:latin typeface="Verdana" pitchFamily="34" charset="0"/>
                <a:ea typeface="Verdana" pitchFamily="34" charset="0"/>
                <a:cs typeface="Verdana" pitchFamily="34" charset="0"/>
              </a:rPr>
              <a:t>, which means it maps the current state to action. Such as a Room Cleaner agent, it works only if there is dirt in the room.</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 Simple reflex agent</a:t>
            </a:r>
            <a:endParaRPr lang="en-IN" dirty="0"/>
          </a:p>
        </p:txBody>
      </p:sp>
      <p:sp>
        <p:nvSpPr>
          <p:cNvPr id="3" name="Text Placeholder 2"/>
          <p:cNvSpPr>
            <a:spLocks noGrp="1"/>
          </p:cNvSpPr>
          <p:nvPr>
            <p:ph type="body" idx="1"/>
          </p:nvPr>
        </p:nvSpPr>
        <p:spPr>
          <a:xfrm>
            <a:off x="5653908" y="3383473"/>
            <a:ext cx="3490092" cy="2448000"/>
          </a:xfrm>
        </p:spPr>
        <p:txBody>
          <a:bodyPr/>
          <a:lstStyle/>
          <a:p>
            <a:pPr>
              <a:buNone/>
            </a:pPr>
            <a:r>
              <a:rPr lang="en-IN" sz="1050" b="1" dirty="0" smtClean="0">
                <a:solidFill>
                  <a:schemeClr val="accent6">
                    <a:lumMod val="75000"/>
                  </a:schemeClr>
                </a:solidFill>
                <a:latin typeface="Verdana" pitchFamily="34" charset="0"/>
                <a:ea typeface="Verdana" pitchFamily="34" charset="0"/>
                <a:cs typeface="Verdana" pitchFamily="34" charset="0"/>
              </a:rPr>
              <a:t>if </a:t>
            </a:r>
            <a:r>
              <a:rPr lang="en-IN" sz="1050" b="1" dirty="0" err="1" smtClean="0">
                <a:solidFill>
                  <a:schemeClr val="accent6">
                    <a:lumMod val="75000"/>
                  </a:schemeClr>
                </a:solidFill>
                <a:latin typeface="Verdana" pitchFamily="34" charset="0"/>
                <a:ea typeface="Verdana" pitchFamily="34" charset="0"/>
                <a:cs typeface="Verdana" pitchFamily="34" charset="0"/>
              </a:rPr>
              <a:t>floor_status</a:t>
            </a:r>
            <a:r>
              <a:rPr lang="en-IN" sz="1050" b="1" dirty="0" smtClean="0">
                <a:solidFill>
                  <a:schemeClr val="accent6">
                    <a:lumMod val="75000"/>
                  </a:schemeClr>
                </a:solidFill>
                <a:latin typeface="Verdana" pitchFamily="34" charset="0"/>
                <a:ea typeface="Verdana" pitchFamily="34" charset="0"/>
                <a:cs typeface="Verdana" pitchFamily="34" charset="0"/>
              </a:rPr>
              <a:t> = dirty then return clean</a:t>
            </a:r>
            <a:endParaRPr lang="en-IN" sz="1050" dirty="0" smtClean="0">
              <a:solidFill>
                <a:schemeClr val="accent6">
                  <a:lumMod val="75000"/>
                </a:schemeClr>
              </a:solidFill>
              <a:latin typeface="Verdana" pitchFamily="34" charset="0"/>
              <a:ea typeface="Verdana" pitchFamily="34" charset="0"/>
              <a:cs typeface="Verdana" pitchFamily="34" charset="0"/>
            </a:endParaRPr>
          </a:p>
          <a:p>
            <a:pPr>
              <a:buNone/>
            </a:pPr>
            <a:r>
              <a:rPr lang="en-IN" sz="1050" b="1" dirty="0" smtClean="0">
                <a:solidFill>
                  <a:schemeClr val="accent6">
                    <a:lumMod val="75000"/>
                  </a:schemeClr>
                </a:solidFill>
                <a:latin typeface="Verdana" pitchFamily="34" charset="0"/>
                <a:ea typeface="Verdana" pitchFamily="34" charset="0"/>
                <a:cs typeface="Verdana" pitchFamily="34" charset="0"/>
              </a:rPr>
              <a:t>else if location = A then return Right </a:t>
            </a:r>
            <a:endParaRPr lang="en-IN" sz="1050" dirty="0" smtClean="0">
              <a:solidFill>
                <a:schemeClr val="accent6">
                  <a:lumMod val="75000"/>
                </a:schemeClr>
              </a:solidFill>
              <a:latin typeface="Verdana" pitchFamily="34" charset="0"/>
              <a:ea typeface="Verdana" pitchFamily="34" charset="0"/>
              <a:cs typeface="Verdana" pitchFamily="34" charset="0"/>
            </a:endParaRPr>
          </a:p>
          <a:p>
            <a:pPr>
              <a:buNone/>
            </a:pPr>
            <a:r>
              <a:rPr lang="en-IN" sz="1050" b="1" dirty="0" smtClean="0">
                <a:solidFill>
                  <a:schemeClr val="accent6">
                    <a:lumMod val="75000"/>
                  </a:schemeClr>
                </a:solidFill>
                <a:latin typeface="Verdana" pitchFamily="34" charset="0"/>
                <a:ea typeface="Verdana" pitchFamily="34" charset="0"/>
                <a:cs typeface="Verdana" pitchFamily="34" charset="0"/>
              </a:rPr>
              <a:t>else if location = B then return Left </a:t>
            </a:r>
            <a:endParaRPr lang="en-IN" sz="1050" dirty="0" smtClean="0">
              <a:solidFill>
                <a:schemeClr val="accent6">
                  <a:lumMod val="75000"/>
                </a:schemeClr>
              </a:solidFill>
              <a:latin typeface="Verdana" pitchFamily="34" charset="0"/>
              <a:ea typeface="Verdana" pitchFamily="34" charset="0"/>
              <a:cs typeface="Verdana" pitchFamily="34" charset="0"/>
            </a:endParaRPr>
          </a:p>
          <a:p>
            <a:endParaRPr lang="en-IN" sz="1050" dirty="0">
              <a:latin typeface="Verdana" pitchFamily="34" charset="0"/>
              <a:ea typeface="Verdana" pitchFamily="34" charset="0"/>
              <a:cs typeface="Verdana" pitchFamily="34" charset="0"/>
            </a:endParaRPr>
          </a:p>
        </p:txBody>
      </p:sp>
      <p:pic>
        <p:nvPicPr>
          <p:cNvPr id="4" name="Picture 3" descr="Types of AI Agents"/>
          <p:cNvPicPr/>
          <p:nvPr/>
        </p:nvPicPr>
        <p:blipFill>
          <a:blip r:embed="rId3" cstate="print"/>
          <a:srcRect/>
          <a:stretch>
            <a:fillRect/>
          </a:stretch>
        </p:blipFill>
        <p:spPr bwMode="auto">
          <a:xfrm>
            <a:off x="1219200" y="1566040"/>
            <a:ext cx="4067504" cy="2795751"/>
          </a:xfrm>
          <a:prstGeom prst="rect">
            <a:avLst/>
          </a:prstGeom>
          <a:noFill/>
          <a:ln w="9525">
            <a:noFill/>
            <a:miter lim="800000"/>
            <a:headEnd/>
            <a:tailEnd/>
          </a:ln>
        </p:spPr>
      </p:pic>
      <p:pic>
        <p:nvPicPr>
          <p:cNvPr id="5" name="Picture 4" descr="vacuum.JPG"/>
          <p:cNvPicPr>
            <a:picLocks noChangeAspect="1"/>
          </p:cNvPicPr>
          <p:nvPr/>
        </p:nvPicPr>
        <p:blipFill>
          <a:blip r:embed="rId4"/>
          <a:stretch>
            <a:fillRect/>
          </a:stretch>
        </p:blipFill>
        <p:spPr>
          <a:xfrm>
            <a:off x="5646189" y="1606113"/>
            <a:ext cx="3190875" cy="1447800"/>
          </a:xfrm>
          <a:prstGeom prst="rect">
            <a:avLst/>
          </a:prstGeom>
        </p:spPr>
      </p:pic>
      <p:sp>
        <p:nvSpPr>
          <p:cNvPr id="7" name="TextBox 6"/>
          <p:cNvSpPr txBox="1"/>
          <p:nvPr/>
        </p:nvSpPr>
        <p:spPr>
          <a:xfrm>
            <a:off x="1460939" y="4414344"/>
            <a:ext cx="3605474" cy="461665"/>
          </a:xfrm>
          <a:prstGeom prst="rect">
            <a:avLst/>
          </a:prstGeom>
          <a:noFill/>
        </p:spPr>
        <p:txBody>
          <a:bodyPr wrap="none" rtlCol="0">
            <a:spAutoFit/>
          </a:bodyPr>
          <a:lstStyle/>
          <a:p>
            <a:r>
              <a:rPr lang="en-IN" sz="1200" b="1" dirty="0" smtClean="0">
                <a:solidFill>
                  <a:schemeClr val="accent6">
                    <a:lumMod val="75000"/>
                  </a:schemeClr>
                </a:solidFill>
                <a:latin typeface="Verdana" pitchFamily="34" charset="0"/>
                <a:ea typeface="Verdana" pitchFamily="34" charset="0"/>
                <a:cs typeface="Verdana" pitchFamily="34" charset="0"/>
              </a:rPr>
              <a:t>if </a:t>
            </a:r>
            <a:r>
              <a:rPr lang="en-IN" sz="1200" b="1" dirty="0" err="1" smtClean="0">
                <a:solidFill>
                  <a:schemeClr val="accent6">
                    <a:lumMod val="75000"/>
                  </a:schemeClr>
                </a:solidFill>
                <a:latin typeface="Verdana" pitchFamily="34" charset="0"/>
                <a:ea typeface="Verdana" pitchFamily="34" charset="0"/>
                <a:cs typeface="Verdana" pitchFamily="34" charset="0"/>
              </a:rPr>
              <a:t>floor_status</a:t>
            </a:r>
            <a:r>
              <a:rPr lang="en-IN" sz="1200" b="1" dirty="0" smtClean="0">
                <a:solidFill>
                  <a:schemeClr val="accent6">
                    <a:lumMod val="75000"/>
                  </a:schemeClr>
                </a:solidFill>
                <a:latin typeface="Verdana" pitchFamily="34" charset="0"/>
                <a:ea typeface="Verdana" pitchFamily="34" charset="0"/>
                <a:cs typeface="Verdana" pitchFamily="34" charset="0"/>
              </a:rPr>
              <a:t> = dirty then return clean</a:t>
            </a:r>
            <a:endParaRPr lang="en-IN" sz="1200" dirty="0" smtClean="0">
              <a:solidFill>
                <a:schemeClr val="accent6">
                  <a:lumMod val="75000"/>
                </a:schemeClr>
              </a:solidFill>
              <a:latin typeface="Verdana" pitchFamily="34" charset="0"/>
              <a:ea typeface="Verdana" pitchFamily="34" charset="0"/>
              <a:cs typeface="Verdana" pitchFamily="34" charset="0"/>
            </a:endParaRPr>
          </a:p>
          <a:p>
            <a:endParaRPr lang="en-IN" sz="1200" dirty="0">
              <a:solidFill>
                <a:schemeClr val="accent6">
                  <a:lumMod val="75000"/>
                </a:schemeClr>
              </a:solidFill>
              <a:latin typeface="Verdana" pitchFamily="34" charset="0"/>
              <a:ea typeface="Verdana" pitchFamily="34" charset="0"/>
              <a:cs typeface="Verdana" pitchFamily="34" charset="0"/>
            </a:endParaRP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a:t>
            </a:r>
            <a:endParaRPr lang="en-IN" dirty="0"/>
          </a:p>
        </p:txBody>
      </p:sp>
      <p:sp>
        <p:nvSpPr>
          <p:cNvPr id="3" name="Text Placeholder 2"/>
          <p:cNvSpPr>
            <a:spLocks noGrp="1"/>
          </p:cNvSpPr>
          <p:nvPr>
            <p:ph type="body" idx="1"/>
          </p:nvPr>
        </p:nvSpPr>
        <p:spPr>
          <a:xfrm>
            <a:off x="808640" y="1738477"/>
            <a:ext cx="7505700" cy="2448000"/>
          </a:xfrm>
        </p:spPr>
        <p:txBody>
          <a:bodyPr/>
          <a:lstStyle/>
          <a:p>
            <a:pPr algn="just"/>
            <a:r>
              <a:rPr lang="en-IN" sz="1200" b="1" dirty="0" smtClean="0">
                <a:latin typeface="Verdana" pitchFamily="34" charset="0"/>
                <a:ea typeface="Verdana" pitchFamily="34" charset="0"/>
                <a:cs typeface="Verdana" pitchFamily="34" charset="0"/>
              </a:rPr>
              <a:t>Model-based reflex agent</a:t>
            </a:r>
          </a:p>
          <a:p>
            <a:pPr lvl="1" algn="just"/>
            <a:r>
              <a:rPr lang="en-IN" sz="1200" dirty="0" smtClean="0">
                <a:latin typeface="Verdana" pitchFamily="34" charset="0"/>
                <a:ea typeface="Verdana" pitchFamily="34" charset="0"/>
                <a:cs typeface="Verdana" pitchFamily="34" charset="0"/>
              </a:rPr>
              <a:t>The Model-based agent can work in </a:t>
            </a:r>
            <a:r>
              <a:rPr lang="en-IN" sz="1200" b="1" dirty="0" smtClean="0">
                <a:latin typeface="Verdana" pitchFamily="34" charset="0"/>
                <a:ea typeface="Verdana" pitchFamily="34" charset="0"/>
                <a:cs typeface="Verdana" pitchFamily="34" charset="0"/>
              </a:rPr>
              <a:t>a partially observable </a:t>
            </a:r>
            <a:r>
              <a:rPr lang="en-IN" sz="1200" dirty="0" smtClean="0">
                <a:latin typeface="Verdana" pitchFamily="34" charset="0"/>
                <a:ea typeface="Verdana" pitchFamily="34" charset="0"/>
                <a:cs typeface="Verdana" pitchFamily="34" charset="0"/>
              </a:rPr>
              <a:t>environment, and track the situation.</a:t>
            </a:r>
          </a:p>
          <a:p>
            <a:pPr lvl="1" algn="just"/>
            <a:r>
              <a:rPr lang="en-IN" sz="1200" dirty="0" smtClean="0">
                <a:latin typeface="Verdana" pitchFamily="34" charset="0"/>
                <a:ea typeface="Verdana" pitchFamily="34" charset="0"/>
                <a:cs typeface="Verdana" pitchFamily="34" charset="0"/>
              </a:rPr>
              <a:t>A model-based agent has two important factors: </a:t>
            </a:r>
            <a:r>
              <a:rPr lang="en-IN" sz="1200" b="1" dirty="0" smtClean="0">
                <a:latin typeface="Verdana" pitchFamily="34" charset="0"/>
                <a:ea typeface="Verdana" pitchFamily="34" charset="0"/>
                <a:cs typeface="Verdana" pitchFamily="34" charset="0"/>
              </a:rPr>
              <a:t>Model</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Internal State</a:t>
            </a: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These agents have the model, "which is knowledge of the world" and based on the model they perform actions.</a:t>
            </a:r>
          </a:p>
          <a:p>
            <a:pPr lvl="0" algn="just"/>
            <a:r>
              <a:rPr lang="en-IN" sz="1200" dirty="0" smtClean="0">
                <a:latin typeface="Verdana" pitchFamily="34" charset="0"/>
                <a:ea typeface="Verdana" pitchFamily="34" charset="0"/>
                <a:cs typeface="Verdana" pitchFamily="34" charset="0"/>
              </a:rPr>
              <a:t>Updating the agent state requires information about:</a:t>
            </a:r>
          </a:p>
          <a:p>
            <a:pPr lvl="1" algn="just"/>
            <a:r>
              <a:rPr lang="en-IN" sz="1200" dirty="0" smtClean="0">
                <a:latin typeface="Verdana" pitchFamily="34" charset="0"/>
                <a:ea typeface="Verdana" pitchFamily="34" charset="0"/>
                <a:cs typeface="Verdana" pitchFamily="34" charset="0"/>
              </a:rPr>
              <a:t>How the world evolves</a:t>
            </a:r>
          </a:p>
          <a:p>
            <a:pPr lvl="1" algn="just"/>
            <a:r>
              <a:rPr lang="en-IN" sz="1200" dirty="0" smtClean="0">
                <a:latin typeface="Verdana" pitchFamily="34" charset="0"/>
                <a:ea typeface="Verdana" pitchFamily="34" charset="0"/>
                <a:cs typeface="Verdana" pitchFamily="34" charset="0"/>
              </a:rPr>
              <a:t>How the agent's action affects the world.</a:t>
            </a:r>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94" y="845600"/>
            <a:ext cx="8072602" cy="954600"/>
          </a:xfrm>
        </p:spPr>
        <p:txBody>
          <a:bodyPr/>
          <a:lstStyle/>
          <a:p>
            <a:r>
              <a:rPr lang="en-US" dirty="0" smtClean="0"/>
              <a:t>Types of AI agents: Model based reflex agent</a:t>
            </a:r>
            <a:endParaRPr lang="en-IN" dirty="0"/>
          </a:p>
        </p:txBody>
      </p:sp>
      <p:pic>
        <p:nvPicPr>
          <p:cNvPr id="4" name="Picture 3" descr="Types of AI Agents"/>
          <p:cNvPicPr/>
          <p:nvPr/>
        </p:nvPicPr>
        <p:blipFill>
          <a:blip r:embed="rId2" cstate="print"/>
          <a:srcRect/>
          <a:stretch>
            <a:fillRect/>
          </a:stretch>
        </p:blipFill>
        <p:spPr bwMode="auto">
          <a:xfrm>
            <a:off x="2310874" y="1470177"/>
            <a:ext cx="4795520" cy="3317240"/>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61517"/>
            <a:ext cx="7505700" cy="954600"/>
          </a:xfrm>
        </p:spPr>
        <p:txBody>
          <a:bodyPr/>
          <a:lstStyle/>
          <a:p>
            <a:r>
              <a:rPr lang="en-US" dirty="0" smtClean="0"/>
              <a:t>Types of AI agent</a:t>
            </a:r>
            <a:endParaRPr lang="en-IN" dirty="0"/>
          </a:p>
        </p:txBody>
      </p:sp>
      <p:sp>
        <p:nvSpPr>
          <p:cNvPr id="3" name="Text Placeholder 2"/>
          <p:cNvSpPr>
            <a:spLocks noGrp="1"/>
          </p:cNvSpPr>
          <p:nvPr>
            <p:ph type="body" idx="1"/>
          </p:nvPr>
        </p:nvSpPr>
        <p:spPr>
          <a:xfrm>
            <a:off x="766598" y="1622863"/>
            <a:ext cx="7505700" cy="2448000"/>
          </a:xfrm>
        </p:spPr>
        <p:txBody>
          <a:bodyPr/>
          <a:lstStyle/>
          <a:p>
            <a:pPr algn="just"/>
            <a:r>
              <a:rPr lang="en-IN" sz="1200" b="1" dirty="0" smtClean="0">
                <a:latin typeface="Verdana" pitchFamily="34" charset="0"/>
                <a:ea typeface="Verdana" pitchFamily="34" charset="0"/>
                <a:cs typeface="Verdana" pitchFamily="34" charset="0"/>
              </a:rPr>
              <a:t>Goal-based agents</a:t>
            </a:r>
          </a:p>
          <a:p>
            <a:pPr lvl="1" algn="just"/>
            <a:r>
              <a:rPr lang="en-IN" sz="1200" dirty="0" smtClean="0">
                <a:latin typeface="Verdana" pitchFamily="34" charset="0"/>
                <a:ea typeface="Verdana" pitchFamily="34" charset="0"/>
                <a:cs typeface="Verdana" pitchFamily="34" charset="0"/>
              </a:rPr>
              <a:t>The knowledge of the current state environment is not always sufficient to decide for an agent to what to do.</a:t>
            </a:r>
          </a:p>
          <a:p>
            <a:pPr lvl="1" algn="just"/>
            <a:r>
              <a:rPr lang="en-IN" sz="1200" dirty="0" smtClean="0">
                <a:latin typeface="Verdana" pitchFamily="34" charset="0"/>
                <a:ea typeface="Verdana" pitchFamily="34" charset="0"/>
                <a:cs typeface="Verdana" pitchFamily="34" charset="0"/>
              </a:rPr>
              <a:t>The agent needs to know its </a:t>
            </a:r>
            <a:r>
              <a:rPr lang="en-IN" sz="1200" b="1" dirty="0" smtClean="0">
                <a:latin typeface="Verdana" pitchFamily="34" charset="0"/>
                <a:ea typeface="Verdana" pitchFamily="34" charset="0"/>
                <a:cs typeface="Verdana" pitchFamily="34" charset="0"/>
              </a:rPr>
              <a:t>goal</a:t>
            </a:r>
            <a:r>
              <a:rPr lang="en-IN" sz="1200" dirty="0" smtClean="0">
                <a:latin typeface="Verdana" pitchFamily="34" charset="0"/>
                <a:ea typeface="Verdana" pitchFamily="34" charset="0"/>
                <a:cs typeface="Verdana" pitchFamily="34" charset="0"/>
              </a:rPr>
              <a:t> which describes </a:t>
            </a:r>
            <a:r>
              <a:rPr lang="en-IN" sz="1200" b="1" dirty="0" smtClean="0">
                <a:latin typeface="Verdana" pitchFamily="34" charset="0"/>
                <a:ea typeface="Verdana" pitchFamily="34" charset="0"/>
                <a:cs typeface="Verdana" pitchFamily="34" charset="0"/>
              </a:rPr>
              <a:t>desirable situations</a:t>
            </a:r>
            <a:r>
              <a:rPr lang="en-IN" sz="1200" dirty="0" smtClean="0">
                <a:latin typeface="Verdana" pitchFamily="34" charset="0"/>
                <a:ea typeface="Verdana" pitchFamily="34" charset="0"/>
                <a:cs typeface="Verdana" pitchFamily="34" charset="0"/>
              </a:rPr>
              <a:t>.</a:t>
            </a:r>
          </a:p>
          <a:p>
            <a:pPr lvl="1" algn="just"/>
            <a:r>
              <a:rPr lang="en-IN" sz="1200" dirty="0" smtClean="0">
                <a:latin typeface="Verdana" pitchFamily="34" charset="0"/>
                <a:ea typeface="Verdana" pitchFamily="34" charset="0"/>
                <a:cs typeface="Verdana" pitchFamily="34" charset="0"/>
              </a:rPr>
              <a:t>Goal-based agents </a:t>
            </a:r>
            <a:r>
              <a:rPr lang="en-IN" sz="1200" b="1" dirty="0" smtClean="0">
                <a:latin typeface="Verdana" pitchFamily="34" charset="0"/>
                <a:ea typeface="Verdana" pitchFamily="34" charset="0"/>
                <a:cs typeface="Verdana" pitchFamily="34" charset="0"/>
              </a:rPr>
              <a:t>expand the capabilities of the model-based </a:t>
            </a:r>
            <a:r>
              <a:rPr lang="en-IN" sz="1200" dirty="0" smtClean="0">
                <a:latin typeface="Verdana" pitchFamily="34" charset="0"/>
                <a:ea typeface="Verdana" pitchFamily="34" charset="0"/>
                <a:cs typeface="Verdana" pitchFamily="34" charset="0"/>
              </a:rPr>
              <a:t>agent by having the "goal" information.</a:t>
            </a:r>
          </a:p>
          <a:p>
            <a:pPr lvl="1" algn="just"/>
            <a:r>
              <a:rPr lang="en-IN" sz="1200" dirty="0" smtClean="0">
                <a:latin typeface="Verdana" pitchFamily="34" charset="0"/>
                <a:ea typeface="Verdana" pitchFamily="34" charset="0"/>
                <a:cs typeface="Verdana" pitchFamily="34" charset="0"/>
              </a:rPr>
              <a:t>They </a:t>
            </a:r>
            <a:r>
              <a:rPr lang="en-IN" sz="1200" b="1" dirty="0" smtClean="0">
                <a:latin typeface="Verdana" pitchFamily="34" charset="0"/>
                <a:ea typeface="Verdana" pitchFamily="34" charset="0"/>
                <a:cs typeface="Verdana" pitchFamily="34" charset="0"/>
              </a:rPr>
              <a:t>choose an action</a:t>
            </a:r>
            <a:r>
              <a:rPr lang="en-IN" sz="1200" dirty="0" smtClean="0">
                <a:latin typeface="Verdana" pitchFamily="34" charset="0"/>
                <a:ea typeface="Verdana" pitchFamily="34" charset="0"/>
                <a:cs typeface="Verdana" pitchFamily="34" charset="0"/>
              </a:rPr>
              <a:t>, so that they can achieve the goal.</a:t>
            </a:r>
          </a:p>
          <a:p>
            <a:pPr lvl="1" algn="just"/>
            <a:r>
              <a:rPr lang="en-IN" sz="1200" dirty="0" smtClean="0">
                <a:latin typeface="Verdana" pitchFamily="34" charset="0"/>
                <a:ea typeface="Verdana" pitchFamily="34" charset="0"/>
                <a:cs typeface="Verdana" pitchFamily="34" charset="0"/>
              </a:rPr>
              <a:t>These agents may have to consider a long sequence of possible actions before deciding whether the goal is achieved or not. Such considerations of different scenario are called </a:t>
            </a:r>
            <a:r>
              <a:rPr lang="en-IN" sz="1200" b="1" dirty="0" smtClean="0">
                <a:latin typeface="Verdana" pitchFamily="34" charset="0"/>
                <a:ea typeface="Verdana" pitchFamily="34" charset="0"/>
                <a:cs typeface="Verdana" pitchFamily="34" charset="0"/>
              </a:rPr>
              <a:t>searching and planning</a:t>
            </a:r>
            <a:r>
              <a:rPr lang="en-IN" sz="1200" dirty="0" smtClean="0">
                <a:latin typeface="Verdana" pitchFamily="34" charset="0"/>
                <a:ea typeface="Verdana" pitchFamily="34" charset="0"/>
                <a:cs typeface="Verdana" pitchFamily="34" charset="0"/>
              </a:rPr>
              <a:t>, which makes an agent proactive.</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 Goal based agent</a:t>
            </a:r>
            <a:endParaRPr lang="en-IN" dirty="0"/>
          </a:p>
        </p:txBody>
      </p:sp>
      <p:pic>
        <p:nvPicPr>
          <p:cNvPr id="4" name="Picture 3" descr="Types of AI Agents"/>
          <p:cNvPicPr/>
          <p:nvPr/>
        </p:nvPicPr>
        <p:blipFill>
          <a:blip r:embed="rId2" cstate="print"/>
          <a:srcRect/>
          <a:stretch>
            <a:fillRect/>
          </a:stretch>
        </p:blipFill>
        <p:spPr bwMode="auto">
          <a:xfrm>
            <a:off x="2258323" y="1501709"/>
            <a:ext cx="4795520" cy="3317240"/>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a:t>
            </a:r>
            <a:endParaRPr lang="en-IN" dirty="0"/>
          </a:p>
        </p:txBody>
      </p:sp>
      <p:sp>
        <p:nvSpPr>
          <p:cNvPr id="3" name="Text Placeholder 2"/>
          <p:cNvSpPr>
            <a:spLocks noGrp="1"/>
          </p:cNvSpPr>
          <p:nvPr>
            <p:ph type="body" idx="1"/>
          </p:nvPr>
        </p:nvSpPr>
        <p:spPr>
          <a:xfrm>
            <a:off x="808640" y="1791029"/>
            <a:ext cx="7505700" cy="2448000"/>
          </a:xfrm>
        </p:spPr>
        <p:txBody>
          <a:bodyPr/>
          <a:lstStyle/>
          <a:p>
            <a:pPr lvl="0" algn="just"/>
            <a:r>
              <a:rPr lang="en-IN" sz="1200" b="1" dirty="0" smtClean="0">
                <a:latin typeface="Verdana" pitchFamily="34" charset="0"/>
                <a:ea typeface="Verdana" pitchFamily="34" charset="0"/>
                <a:cs typeface="Verdana" pitchFamily="34" charset="0"/>
              </a:rPr>
              <a:t>Utility-based agents</a:t>
            </a:r>
          </a:p>
          <a:p>
            <a:pPr lvl="1" algn="just"/>
            <a:r>
              <a:rPr lang="en-IN" sz="1200" dirty="0" smtClean="0">
                <a:latin typeface="Verdana" pitchFamily="34" charset="0"/>
                <a:ea typeface="Verdana" pitchFamily="34" charset="0"/>
                <a:cs typeface="Verdana" pitchFamily="34" charset="0"/>
              </a:rPr>
              <a:t>These agents are similar to the goal-based agent but provide an extra component of </a:t>
            </a:r>
            <a:r>
              <a:rPr lang="en-IN" sz="1200" b="1" dirty="0" smtClean="0">
                <a:latin typeface="Verdana" pitchFamily="34" charset="0"/>
                <a:ea typeface="Verdana" pitchFamily="34" charset="0"/>
                <a:cs typeface="Verdana" pitchFamily="34" charset="0"/>
              </a:rPr>
              <a:t>utility measurement </a:t>
            </a:r>
            <a:r>
              <a:rPr lang="en-IN" sz="1200" dirty="0" smtClean="0">
                <a:latin typeface="Verdana" pitchFamily="34" charset="0"/>
                <a:ea typeface="Verdana" pitchFamily="34" charset="0"/>
                <a:cs typeface="Verdana" pitchFamily="34" charset="0"/>
              </a:rPr>
              <a:t>which makes them different by providing a </a:t>
            </a:r>
            <a:r>
              <a:rPr lang="en-IN" sz="1200" b="1" dirty="0" smtClean="0">
                <a:latin typeface="Verdana" pitchFamily="34" charset="0"/>
                <a:ea typeface="Verdana" pitchFamily="34" charset="0"/>
                <a:cs typeface="Verdana" pitchFamily="34" charset="0"/>
              </a:rPr>
              <a:t>measure of success at a given state</a:t>
            </a:r>
            <a:r>
              <a:rPr lang="en-IN" sz="1200" dirty="0" smtClean="0">
                <a:latin typeface="Verdana" pitchFamily="34" charset="0"/>
                <a:ea typeface="Verdana" pitchFamily="34" charset="0"/>
                <a:cs typeface="Verdana" pitchFamily="34" charset="0"/>
              </a:rPr>
              <a:t>.</a:t>
            </a:r>
          </a:p>
          <a:p>
            <a:pPr lvl="1" algn="just"/>
            <a:r>
              <a:rPr lang="en-IN" sz="1200" dirty="0" smtClean="0">
                <a:latin typeface="Verdana" pitchFamily="34" charset="0"/>
                <a:ea typeface="Verdana" pitchFamily="34" charset="0"/>
                <a:cs typeface="Verdana" pitchFamily="34" charset="0"/>
              </a:rPr>
              <a:t>Utility-based agent act based not only goals but also the best way to achieve the goal.</a:t>
            </a:r>
          </a:p>
          <a:p>
            <a:pPr lvl="1" algn="just"/>
            <a:r>
              <a:rPr lang="en-IN" sz="1200" dirty="0" smtClean="0">
                <a:latin typeface="Verdana" pitchFamily="34" charset="0"/>
                <a:ea typeface="Verdana" pitchFamily="34" charset="0"/>
                <a:cs typeface="Verdana" pitchFamily="34" charset="0"/>
              </a:rPr>
              <a:t>The Utility-based agent is useful when there are </a:t>
            </a:r>
            <a:r>
              <a:rPr lang="en-IN" sz="1200" b="1" dirty="0" smtClean="0">
                <a:latin typeface="Verdana" pitchFamily="34" charset="0"/>
                <a:ea typeface="Verdana" pitchFamily="34" charset="0"/>
                <a:cs typeface="Verdana" pitchFamily="34" charset="0"/>
              </a:rPr>
              <a:t>multiple possible alternatives</a:t>
            </a:r>
            <a:r>
              <a:rPr lang="en-IN" sz="1200" dirty="0" smtClean="0">
                <a:latin typeface="Verdana" pitchFamily="34" charset="0"/>
                <a:ea typeface="Verdana" pitchFamily="34" charset="0"/>
                <a:cs typeface="Verdana" pitchFamily="34" charset="0"/>
              </a:rPr>
              <a:t>, and an agent has to </a:t>
            </a:r>
            <a:r>
              <a:rPr lang="en-IN" sz="1200" b="1" dirty="0" smtClean="0">
                <a:latin typeface="Verdana" pitchFamily="34" charset="0"/>
                <a:ea typeface="Verdana" pitchFamily="34" charset="0"/>
                <a:cs typeface="Verdana" pitchFamily="34" charset="0"/>
              </a:rPr>
              <a:t>choose </a:t>
            </a:r>
            <a:r>
              <a:rPr lang="en-IN" sz="1200" dirty="0" smtClean="0">
                <a:latin typeface="Verdana" pitchFamily="34" charset="0"/>
                <a:ea typeface="Verdana" pitchFamily="34" charset="0"/>
                <a:cs typeface="Verdana" pitchFamily="34" charset="0"/>
              </a:rPr>
              <a:t>in order to perform the </a:t>
            </a:r>
            <a:r>
              <a:rPr lang="en-IN" sz="1200" b="1" dirty="0" smtClean="0">
                <a:latin typeface="Verdana" pitchFamily="34" charset="0"/>
                <a:ea typeface="Verdana" pitchFamily="34" charset="0"/>
                <a:cs typeface="Verdana" pitchFamily="34" charset="0"/>
              </a:rPr>
              <a:t>best action.</a:t>
            </a:r>
          </a:p>
          <a:p>
            <a:pPr lvl="1" algn="just"/>
            <a:r>
              <a:rPr lang="en-IN" sz="1200" dirty="0" smtClean="0">
                <a:latin typeface="Verdana" pitchFamily="34" charset="0"/>
                <a:ea typeface="Verdana" pitchFamily="34" charset="0"/>
                <a:cs typeface="Verdana" pitchFamily="34" charset="0"/>
              </a:rPr>
              <a:t>The </a:t>
            </a:r>
            <a:r>
              <a:rPr lang="en-IN" sz="1200" b="1" dirty="0" smtClean="0">
                <a:latin typeface="Verdana" pitchFamily="34" charset="0"/>
                <a:ea typeface="Verdana" pitchFamily="34" charset="0"/>
                <a:cs typeface="Verdana" pitchFamily="34" charset="0"/>
              </a:rPr>
              <a:t>utility function maps </a:t>
            </a:r>
            <a:r>
              <a:rPr lang="en-IN" sz="1200" dirty="0" smtClean="0">
                <a:latin typeface="Verdana" pitchFamily="34" charset="0"/>
                <a:ea typeface="Verdana" pitchFamily="34" charset="0"/>
                <a:cs typeface="Verdana" pitchFamily="34" charset="0"/>
              </a:rPr>
              <a:t>each state to a </a:t>
            </a:r>
            <a:r>
              <a:rPr lang="en-IN" sz="1200" b="1" dirty="0" smtClean="0">
                <a:latin typeface="Verdana" pitchFamily="34" charset="0"/>
                <a:ea typeface="Verdana" pitchFamily="34" charset="0"/>
                <a:cs typeface="Verdana" pitchFamily="34" charset="0"/>
              </a:rPr>
              <a:t>real number </a:t>
            </a:r>
            <a:r>
              <a:rPr lang="en-IN" sz="1200" dirty="0" smtClean="0">
                <a:latin typeface="Verdana" pitchFamily="34" charset="0"/>
                <a:ea typeface="Verdana" pitchFamily="34" charset="0"/>
                <a:cs typeface="Verdana" pitchFamily="34" charset="0"/>
              </a:rPr>
              <a:t>to check how efficiently each action achieves the goals.</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 Utility based agent</a:t>
            </a:r>
            <a:endParaRPr lang="en-IN" dirty="0"/>
          </a:p>
        </p:txBody>
      </p:sp>
      <p:pic>
        <p:nvPicPr>
          <p:cNvPr id="4" name="Picture 3" descr="Types of AI Agents"/>
          <p:cNvPicPr/>
          <p:nvPr/>
        </p:nvPicPr>
        <p:blipFill>
          <a:blip r:embed="rId2" cstate="print"/>
          <a:srcRect/>
          <a:stretch>
            <a:fillRect/>
          </a:stretch>
        </p:blipFill>
        <p:spPr bwMode="auto">
          <a:xfrm>
            <a:off x="2258322" y="1533241"/>
            <a:ext cx="4795520" cy="3317240"/>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AI: Turing test in AI</a:t>
            </a:r>
            <a:endParaRPr lang="en-IN" dirty="0"/>
          </a:p>
        </p:txBody>
      </p:sp>
      <p:sp>
        <p:nvSpPr>
          <p:cNvPr id="3" name="Text Placeholder 2"/>
          <p:cNvSpPr>
            <a:spLocks noGrp="1"/>
          </p:cNvSpPr>
          <p:nvPr>
            <p:ph type="body" idx="1"/>
          </p:nvPr>
        </p:nvSpPr>
        <p:spPr>
          <a:xfrm>
            <a:off x="808640" y="1601842"/>
            <a:ext cx="7505700" cy="2907095"/>
          </a:xfrm>
        </p:spPr>
        <p:txBody>
          <a:bodyPr/>
          <a:lstStyle/>
          <a:p>
            <a:pPr algn="just"/>
            <a:r>
              <a:rPr lang="en-IN" sz="1200" dirty="0" smtClean="0">
                <a:latin typeface="Verdana" pitchFamily="34" charset="0"/>
                <a:ea typeface="Verdana" pitchFamily="34" charset="0"/>
                <a:cs typeface="Verdana" pitchFamily="34" charset="0"/>
              </a:rPr>
              <a:t>In 1950, Alan Turing introduced Turing test that the computer can be said to be an intelligent </a:t>
            </a:r>
            <a:r>
              <a:rPr lang="en-IN" sz="1200" b="1" dirty="0" smtClean="0">
                <a:latin typeface="Verdana" pitchFamily="34" charset="0"/>
                <a:ea typeface="Verdana" pitchFamily="34" charset="0"/>
                <a:cs typeface="Verdana" pitchFamily="34" charset="0"/>
              </a:rPr>
              <a:t>if it can mimic human response </a:t>
            </a:r>
            <a:r>
              <a:rPr lang="en-IN" sz="1200" dirty="0" smtClean="0">
                <a:latin typeface="Verdana" pitchFamily="34" charset="0"/>
                <a:ea typeface="Verdana" pitchFamily="34" charset="0"/>
                <a:cs typeface="Verdana" pitchFamily="34" charset="0"/>
              </a:rPr>
              <a:t>under specific conditions.</a:t>
            </a:r>
          </a:p>
          <a:p>
            <a:pPr algn="just"/>
            <a:r>
              <a:rPr lang="en-IN" sz="1200" dirty="0" smtClean="0">
                <a:latin typeface="Verdana" pitchFamily="34" charset="0"/>
                <a:ea typeface="Verdana" pitchFamily="34" charset="0"/>
                <a:cs typeface="Verdana" pitchFamily="34" charset="0"/>
              </a:rPr>
              <a:t>The Turing test is based on a party game "Imitation game," with some modifications. This game involves three players; </a:t>
            </a:r>
            <a:r>
              <a:rPr lang="en-IN" sz="1200" b="1" dirty="0" smtClean="0">
                <a:latin typeface="Verdana" pitchFamily="34" charset="0"/>
                <a:ea typeface="Verdana" pitchFamily="34" charset="0"/>
                <a:cs typeface="Verdana" pitchFamily="34" charset="0"/>
              </a:rPr>
              <a:t>Computer</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human responder </a:t>
            </a:r>
            <a:r>
              <a:rPr lang="en-IN" sz="1200" dirty="0" smtClean="0">
                <a:latin typeface="Verdana" pitchFamily="34" charset="0"/>
                <a:ea typeface="Verdana" pitchFamily="34" charset="0"/>
                <a:cs typeface="Verdana" pitchFamily="34" charset="0"/>
              </a:rPr>
              <a:t>, and the third player is a </a:t>
            </a:r>
            <a:r>
              <a:rPr lang="en-IN" sz="1200" b="1" dirty="0" smtClean="0">
                <a:latin typeface="Verdana" pitchFamily="34" charset="0"/>
                <a:ea typeface="Verdana" pitchFamily="34" charset="0"/>
                <a:cs typeface="Verdana" pitchFamily="34" charset="0"/>
              </a:rPr>
              <a:t>human Interrogator</a:t>
            </a:r>
            <a:r>
              <a:rPr lang="en-IN" sz="1200" dirty="0" smtClean="0">
                <a:latin typeface="Verdana" pitchFamily="34" charset="0"/>
                <a:ea typeface="Verdana" pitchFamily="34" charset="0"/>
                <a:cs typeface="Verdana" pitchFamily="34" charset="0"/>
              </a:rPr>
              <a:t>, who is isolated from other two </a:t>
            </a:r>
          </a:p>
          <a:p>
            <a:pPr algn="just">
              <a:buNone/>
            </a:pPr>
            <a:r>
              <a:rPr lang="en-IN" sz="1200" dirty="0" smtClean="0">
                <a:latin typeface="Verdana" pitchFamily="34" charset="0"/>
                <a:ea typeface="Verdana" pitchFamily="34" charset="0"/>
                <a:cs typeface="Verdana" pitchFamily="34" charset="0"/>
              </a:rPr>
              <a:t>	players and his job is to find that which player is machine </a:t>
            </a:r>
          </a:p>
          <a:p>
            <a:pPr algn="just">
              <a:buNone/>
            </a:pPr>
            <a:r>
              <a:rPr lang="en-IN" sz="1200" dirty="0" smtClean="0">
                <a:latin typeface="Verdana" pitchFamily="34" charset="0"/>
                <a:ea typeface="Verdana" pitchFamily="34" charset="0"/>
                <a:cs typeface="Verdana" pitchFamily="34" charset="0"/>
              </a:rPr>
              <a:t>	among two of them.</a:t>
            </a:r>
          </a:p>
          <a:p>
            <a:pPr algn="just"/>
            <a:r>
              <a:rPr lang="en-IN" sz="1200" dirty="0" smtClean="0">
                <a:latin typeface="Verdana" pitchFamily="34" charset="0"/>
                <a:ea typeface="Verdana" pitchFamily="34" charset="0"/>
                <a:cs typeface="Verdana" pitchFamily="34" charset="0"/>
              </a:rPr>
              <a:t>The conversation between all players is </a:t>
            </a:r>
            <a:r>
              <a:rPr lang="en-IN" sz="1200" b="1" dirty="0" smtClean="0">
                <a:latin typeface="Verdana" pitchFamily="34" charset="0"/>
                <a:ea typeface="Verdana" pitchFamily="34" charset="0"/>
                <a:cs typeface="Verdana" pitchFamily="34" charset="0"/>
              </a:rPr>
              <a:t>via keyboard and screen</a:t>
            </a:r>
          </a:p>
          <a:p>
            <a:pPr algn="just">
              <a:buNone/>
            </a:pPr>
            <a:r>
              <a:rPr lang="en-IN" sz="1200" dirty="0" smtClean="0">
                <a:latin typeface="Verdana" pitchFamily="34" charset="0"/>
                <a:ea typeface="Verdana" pitchFamily="34" charset="0"/>
                <a:cs typeface="Verdana" pitchFamily="34" charset="0"/>
              </a:rPr>
              <a:t>	The test result does not depend on each correct answer, but </a:t>
            </a:r>
          </a:p>
          <a:p>
            <a:pPr algn="just">
              <a:buNone/>
            </a:pPr>
            <a:r>
              <a:rPr lang="en-IN" sz="1200" dirty="0" smtClean="0">
                <a:latin typeface="Verdana" pitchFamily="34" charset="0"/>
                <a:ea typeface="Verdana" pitchFamily="34" charset="0"/>
                <a:cs typeface="Verdana" pitchFamily="34" charset="0"/>
              </a:rPr>
              <a:t>	only </a:t>
            </a:r>
            <a:r>
              <a:rPr lang="en-IN" sz="1200" b="1" dirty="0" smtClean="0">
                <a:latin typeface="Verdana" pitchFamily="34" charset="0"/>
                <a:ea typeface="Verdana" pitchFamily="34" charset="0"/>
                <a:cs typeface="Verdana" pitchFamily="34" charset="0"/>
              </a:rPr>
              <a:t>how closely </a:t>
            </a:r>
            <a:r>
              <a:rPr lang="en-IN" sz="1200" dirty="0" smtClean="0">
                <a:latin typeface="Verdana" pitchFamily="34" charset="0"/>
                <a:ea typeface="Verdana" pitchFamily="34" charset="0"/>
                <a:cs typeface="Verdana" pitchFamily="34" charset="0"/>
              </a:rPr>
              <a:t>its </a:t>
            </a:r>
            <a:r>
              <a:rPr lang="en-IN" sz="1200" b="1" dirty="0" smtClean="0">
                <a:latin typeface="Verdana" pitchFamily="34" charset="0"/>
                <a:ea typeface="Verdana" pitchFamily="34" charset="0"/>
                <a:cs typeface="Verdana" pitchFamily="34" charset="0"/>
              </a:rPr>
              <a:t>responses</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like a human </a:t>
            </a:r>
            <a:r>
              <a:rPr lang="en-IN" sz="1200" dirty="0" smtClean="0">
                <a:latin typeface="Verdana" pitchFamily="34" charset="0"/>
                <a:ea typeface="Verdana" pitchFamily="34" charset="0"/>
                <a:cs typeface="Verdana" pitchFamily="34" charset="0"/>
              </a:rPr>
              <a:t>answer. </a:t>
            </a:r>
          </a:p>
          <a:p>
            <a:pPr algn="just"/>
            <a:r>
              <a:rPr lang="en-IN" sz="1200" dirty="0" smtClean="0">
                <a:latin typeface="Verdana" pitchFamily="34" charset="0"/>
                <a:ea typeface="Verdana" pitchFamily="34" charset="0"/>
                <a:cs typeface="Verdana" pitchFamily="34" charset="0"/>
              </a:rPr>
              <a:t>However, no AI program to till date, come close to passing an </a:t>
            </a:r>
          </a:p>
          <a:p>
            <a:pPr algn="just">
              <a:buNone/>
            </a:pPr>
            <a:r>
              <a:rPr lang="en-IN" sz="1200" dirty="0" smtClean="0">
                <a:latin typeface="Verdana" pitchFamily="34" charset="0"/>
                <a:ea typeface="Verdana" pitchFamily="34" charset="0"/>
                <a:cs typeface="Verdana" pitchFamily="34" charset="0"/>
              </a:rPr>
              <a:t>	undiluted Turing test".</a:t>
            </a:r>
          </a:p>
          <a:p>
            <a:pPr algn="just">
              <a:buNone/>
            </a:pPr>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pic>
        <p:nvPicPr>
          <p:cNvPr id="4" name="Picture 3" descr="Turing Test in AI"/>
          <p:cNvPicPr/>
          <p:nvPr/>
        </p:nvPicPr>
        <p:blipFill>
          <a:blip r:embed="rId2" cstate="print"/>
          <a:srcRect/>
          <a:stretch>
            <a:fillRect/>
          </a:stretch>
        </p:blipFill>
        <p:spPr bwMode="auto">
          <a:xfrm>
            <a:off x="6568965" y="2732690"/>
            <a:ext cx="2280745" cy="2165130"/>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488249"/>
            <a:ext cx="7505700" cy="954600"/>
          </a:xfrm>
        </p:spPr>
        <p:txBody>
          <a:bodyPr/>
          <a:lstStyle/>
          <a:p>
            <a:r>
              <a:rPr lang="en-US" dirty="0" smtClean="0"/>
              <a:t>Types of AI agents</a:t>
            </a:r>
            <a:endParaRPr lang="en-IN" dirty="0"/>
          </a:p>
        </p:txBody>
      </p:sp>
      <p:sp>
        <p:nvSpPr>
          <p:cNvPr id="3" name="Text Placeholder 2"/>
          <p:cNvSpPr>
            <a:spLocks noGrp="1"/>
          </p:cNvSpPr>
          <p:nvPr>
            <p:ph type="body" idx="1"/>
          </p:nvPr>
        </p:nvSpPr>
        <p:spPr>
          <a:xfrm>
            <a:off x="787620" y="1202448"/>
            <a:ext cx="7505700" cy="3127813"/>
          </a:xfrm>
        </p:spPr>
        <p:txBody>
          <a:bodyPr/>
          <a:lstStyle/>
          <a:p>
            <a:pPr algn="just"/>
            <a:r>
              <a:rPr lang="en-IN" sz="1200" b="1" dirty="0" smtClean="0">
                <a:latin typeface="Verdana" pitchFamily="34" charset="0"/>
                <a:ea typeface="Verdana" pitchFamily="34" charset="0"/>
                <a:cs typeface="Verdana" pitchFamily="34" charset="0"/>
              </a:rPr>
              <a:t>Learning Agents</a:t>
            </a:r>
          </a:p>
          <a:p>
            <a:pPr lvl="1" algn="just"/>
            <a:r>
              <a:rPr lang="en-IN" sz="1200" dirty="0" smtClean="0">
                <a:latin typeface="Verdana" pitchFamily="34" charset="0"/>
                <a:ea typeface="Verdana" pitchFamily="34" charset="0"/>
                <a:cs typeface="Verdana" pitchFamily="34" charset="0"/>
              </a:rPr>
              <a:t>A learning agent in AI is the type of agent which can </a:t>
            </a:r>
            <a:r>
              <a:rPr lang="en-IN" sz="1200" b="1" dirty="0" smtClean="0">
                <a:latin typeface="Verdana" pitchFamily="34" charset="0"/>
                <a:ea typeface="Verdana" pitchFamily="34" charset="0"/>
                <a:cs typeface="Verdana" pitchFamily="34" charset="0"/>
              </a:rPr>
              <a:t>learn from its past experiences</a:t>
            </a:r>
            <a:r>
              <a:rPr lang="en-IN" sz="1200" dirty="0" smtClean="0">
                <a:latin typeface="Verdana" pitchFamily="34" charset="0"/>
                <a:ea typeface="Verdana" pitchFamily="34" charset="0"/>
                <a:cs typeface="Verdana" pitchFamily="34" charset="0"/>
              </a:rPr>
              <a:t>, or it has </a:t>
            </a:r>
            <a:r>
              <a:rPr lang="en-IN" sz="1200" b="1" dirty="0" smtClean="0">
                <a:latin typeface="Verdana" pitchFamily="34" charset="0"/>
                <a:ea typeface="Verdana" pitchFamily="34" charset="0"/>
                <a:cs typeface="Verdana" pitchFamily="34" charset="0"/>
              </a:rPr>
              <a:t>learning capabilities</a:t>
            </a:r>
            <a:r>
              <a:rPr lang="en-IN" sz="1200" dirty="0" smtClean="0">
                <a:latin typeface="Verdana" pitchFamily="34" charset="0"/>
                <a:ea typeface="Verdana" pitchFamily="34" charset="0"/>
                <a:cs typeface="Verdana" pitchFamily="34" charset="0"/>
              </a:rPr>
              <a:t>.</a:t>
            </a:r>
          </a:p>
          <a:p>
            <a:pPr lvl="1" algn="just"/>
            <a:r>
              <a:rPr lang="en-IN" sz="1200" dirty="0" smtClean="0">
                <a:latin typeface="Verdana" pitchFamily="34" charset="0"/>
                <a:ea typeface="Verdana" pitchFamily="34" charset="0"/>
                <a:cs typeface="Verdana" pitchFamily="34" charset="0"/>
              </a:rPr>
              <a:t>It starts to act with basic knowledge and then able to act and adapt automatically through learning.</a:t>
            </a:r>
          </a:p>
          <a:p>
            <a:pPr lvl="0" algn="just"/>
            <a:r>
              <a:rPr lang="en-IN" sz="1200" dirty="0" smtClean="0">
                <a:latin typeface="Verdana" pitchFamily="34" charset="0"/>
                <a:ea typeface="Verdana" pitchFamily="34" charset="0"/>
                <a:cs typeface="Verdana" pitchFamily="34" charset="0"/>
              </a:rPr>
              <a:t>A learning agent has mainly four conceptual components, which are:</a:t>
            </a:r>
          </a:p>
          <a:p>
            <a:pPr lvl="1" algn="just"/>
            <a:r>
              <a:rPr lang="en-IN" b="1" dirty="0" smtClean="0">
                <a:latin typeface="Verdana" pitchFamily="34" charset="0"/>
                <a:ea typeface="Verdana" pitchFamily="34" charset="0"/>
                <a:cs typeface="Verdana" pitchFamily="34" charset="0"/>
              </a:rPr>
              <a:t>Critic</a:t>
            </a:r>
          </a:p>
          <a:p>
            <a:pPr lvl="1" algn="just"/>
            <a:r>
              <a:rPr lang="en-IN" b="1" dirty="0" smtClean="0">
                <a:latin typeface="Verdana" pitchFamily="34" charset="0"/>
                <a:ea typeface="Verdana" pitchFamily="34" charset="0"/>
                <a:cs typeface="Verdana" pitchFamily="34" charset="0"/>
              </a:rPr>
              <a:t>Learning element</a:t>
            </a:r>
            <a:endParaRPr lang="en-IN" dirty="0" smtClean="0">
              <a:latin typeface="Verdana" pitchFamily="34" charset="0"/>
              <a:ea typeface="Verdana" pitchFamily="34" charset="0"/>
              <a:cs typeface="Verdana" pitchFamily="34" charset="0"/>
            </a:endParaRPr>
          </a:p>
          <a:p>
            <a:pPr lvl="1" algn="just"/>
            <a:r>
              <a:rPr lang="en-IN" b="1" dirty="0" smtClean="0">
                <a:latin typeface="Verdana" pitchFamily="34" charset="0"/>
                <a:ea typeface="Verdana" pitchFamily="34" charset="0"/>
                <a:cs typeface="Verdana" pitchFamily="34" charset="0"/>
              </a:rPr>
              <a:t>Performance element</a:t>
            </a:r>
            <a:endParaRPr lang="en-IN" dirty="0" smtClean="0">
              <a:latin typeface="Verdana" pitchFamily="34" charset="0"/>
              <a:ea typeface="Verdana" pitchFamily="34" charset="0"/>
              <a:cs typeface="Verdana" pitchFamily="34" charset="0"/>
            </a:endParaRPr>
          </a:p>
          <a:p>
            <a:pPr lvl="1" algn="just"/>
            <a:r>
              <a:rPr lang="en-IN" b="1" dirty="0" smtClean="0">
                <a:latin typeface="Verdana" pitchFamily="34" charset="0"/>
                <a:ea typeface="Verdana" pitchFamily="34" charset="0"/>
                <a:cs typeface="Verdana" pitchFamily="34" charset="0"/>
              </a:rPr>
              <a:t>Problem generator</a:t>
            </a:r>
            <a:endParaRPr lang="en-IN"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Hence, learning agents are able to learn, analyze performance, and look for new ways to improve the performance.</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 agents: Learning agent</a:t>
            </a:r>
            <a:endParaRPr lang="en-IN" dirty="0"/>
          </a:p>
        </p:txBody>
      </p:sp>
      <p:pic>
        <p:nvPicPr>
          <p:cNvPr id="4" name="Picture 3" descr="Types of AI Agents"/>
          <p:cNvPicPr/>
          <p:nvPr/>
        </p:nvPicPr>
        <p:blipFill>
          <a:blip r:embed="rId2" cstate="print"/>
          <a:srcRect/>
          <a:stretch>
            <a:fillRect/>
          </a:stretch>
        </p:blipFill>
        <p:spPr bwMode="auto">
          <a:xfrm>
            <a:off x="2190432" y="1479900"/>
            <a:ext cx="4763135" cy="3423920"/>
          </a:xfrm>
          <a:prstGeom prst="rect">
            <a:avLst/>
          </a:prstGeom>
          <a:noFill/>
          <a:ln w="9525">
            <a:noFill/>
            <a:miter lim="800000"/>
            <a:headEnd/>
            <a:tailEnd/>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393655"/>
            <a:ext cx="7505700" cy="954600"/>
          </a:xfrm>
        </p:spPr>
        <p:txBody>
          <a:bodyPr/>
          <a:lstStyle/>
          <a:p>
            <a:r>
              <a:rPr lang="en-US" dirty="0" smtClean="0"/>
              <a:t>Introduction to AI		</a:t>
            </a:r>
            <a:endParaRPr lang="en-IN" dirty="0"/>
          </a:p>
        </p:txBody>
      </p:sp>
      <p:sp>
        <p:nvSpPr>
          <p:cNvPr id="3" name="Text Placeholder 2"/>
          <p:cNvSpPr>
            <a:spLocks noGrp="1"/>
          </p:cNvSpPr>
          <p:nvPr>
            <p:ph type="body" idx="1"/>
          </p:nvPr>
        </p:nvSpPr>
        <p:spPr>
          <a:xfrm>
            <a:off x="798130" y="1019503"/>
            <a:ext cx="7505700" cy="3174123"/>
          </a:xfrm>
        </p:spPr>
        <p:txBody>
          <a:bodyPr/>
          <a:lstStyle/>
          <a:p>
            <a:pPr algn="just"/>
            <a:r>
              <a:rPr lang="en-IN" sz="1200" dirty="0" smtClean="0">
                <a:latin typeface="Verdana" pitchFamily="34" charset="0"/>
                <a:ea typeface="Verdana" pitchFamily="34" charset="0"/>
                <a:cs typeface="Verdana" pitchFamily="34" charset="0"/>
              </a:rPr>
              <a:t>Artificial Intelligence is composed of two words </a:t>
            </a:r>
            <a:r>
              <a:rPr lang="en-IN" sz="1200" b="1" dirty="0" smtClean="0">
                <a:latin typeface="Verdana" pitchFamily="34" charset="0"/>
                <a:ea typeface="Verdana" pitchFamily="34" charset="0"/>
                <a:cs typeface="Verdana" pitchFamily="34" charset="0"/>
              </a:rPr>
              <a:t>Artificial</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Intelligence</a:t>
            </a:r>
            <a:r>
              <a:rPr lang="en-IN" sz="1200" dirty="0" smtClean="0">
                <a:latin typeface="Verdana" pitchFamily="34" charset="0"/>
                <a:ea typeface="Verdana" pitchFamily="34" charset="0"/>
                <a:cs typeface="Verdana" pitchFamily="34" charset="0"/>
              </a:rPr>
              <a:t>, where Artificial defines "</a:t>
            </a:r>
            <a:r>
              <a:rPr lang="en-IN" sz="1200" b="1" dirty="0" smtClean="0">
                <a:latin typeface="Verdana" pitchFamily="34" charset="0"/>
                <a:ea typeface="Verdana" pitchFamily="34" charset="0"/>
                <a:cs typeface="Verdana" pitchFamily="34" charset="0"/>
              </a:rPr>
              <a:t>man-made</a:t>
            </a:r>
            <a:r>
              <a:rPr lang="en-IN" sz="1200" dirty="0" smtClean="0">
                <a:latin typeface="Verdana" pitchFamily="34" charset="0"/>
                <a:ea typeface="Verdana" pitchFamily="34" charset="0"/>
                <a:cs typeface="Verdana" pitchFamily="34" charset="0"/>
              </a:rPr>
              <a:t>," and intelligence defines "</a:t>
            </a:r>
            <a:r>
              <a:rPr lang="en-IN" sz="1200" b="1" dirty="0" smtClean="0">
                <a:latin typeface="Verdana" pitchFamily="34" charset="0"/>
                <a:ea typeface="Verdana" pitchFamily="34" charset="0"/>
                <a:cs typeface="Verdana" pitchFamily="34" charset="0"/>
              </a:rPr>
              <a:t>thinking power</a:t>
            </a:r>
            <a:r>
              <a:rPr lang="en-IN" sz="1200" dirty="0" smtClean="0">
                <a:latin typeface="Verdana" pitchFamily="34" charset="0"/>
                <a:ea typeface="Verdana" pitchFamily="34" charset="0"/>
                <a:cs typeface="Verdana" pitchFamily="34" charset="0"/>
              </a:rPr>
              <a:t>", hence AI means "a man-made thinking power.“</a:t>
            </a:r>
          </a:p>
          <a:p>
            <a:pPr algn="just">
              <a:buNone/>
            </a:pPr>
            <a:endParaRPr lang="en-US" sz="1200" dirty="0" smtClean="0">
              <a:latin typeface="Verdana" pitchFamily="34" charset="0"/>
              <a:ea typeface="Verdana" pitchFamily="34" charset="0"/>
              <a:cs typeface="Verdana" pitchFamily="34" charset="0"/>
            </a:endParaRPr>
          </a:p>
          <a:p>
            <a:pPr algn="just"/>
            <a:r>
              <a:rPr lang="en-US" sz="1200" dirty="0" smtClean="0">
                <a:latin typeface="Verdana" pitchFamily="34" charset="0"/>
                <a:ea typeface="Verdana" pitchFamily="34" charset="0"/>
                <a:cs typeface="Verdana" pitchFamily="34" charset="0"/>
              </a:rPr>
              <a:t>Intelligence : </a:t>
            </a:r>
            <a:r>
              <a:rPr lang="en-IN" sz="1200" dirty="0" smtClean="0">
                <a:latin typeface="Verdana" pitchFamily="34" charset="0"/>
                <a:ea typeface="Verdana" pitchFamily="34" charset="0"/>
                <a:cs typeface="Verdana" pitchFamily="34" charset="0"/>
              </a:rPr>
              <a:t>ability to </a:t>
            </a:r>
            <a:r>
              <a:rPr lang="en-IN" sz="1200" b="1" dirty="0" smtClean="0">
                <a:latin typeface="Verdana" pitchFamily="34" charset="0"/>
                <a:ea typeface="Verdana" pitchFamily="34" charset="0"/>
                <a:cs typeface="Verdana" pitchFamily="34" charset="0"/>
              </a:rPr>
              <a:t>learn</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solve</a:t>
            </a:r>
            <a:r>
              <a:rPr lang="en-IN" sz="1200" dirty="0" smtClean="0">
                <a:latin typeface="Verdana" pitchFamily="34" charset="0"/>
                <a:ea typeface="Verdana" pitchFamily="34" charset="0"/>
                <a:cs typeface="Verdana" pitchFamily="34" charset="0"/>
              </a:rPr>
              <a:t> the problems.</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If the computers can, somehow, solve real-world problems, by </a:t>
            </a:r>
            <a:r>
              <a:rPr lang="en-IN" sz="1200" b="1" dirty="0" smtClean="0">
                <a:latin typeface="Verdana" pitchFamily="34" charset="0"/>
                <a:ea typeface="Verdana" pitchFamily="34" charset="0"/>
                <a:cs typeface="Verdana" pitchFamily="34" charset="0"/>
              </a:rPr>
              <a:t>improving</a:t>
            </a:r>
            <a:r>
              <a:rPr lang="en-IN" sz="1200" dirty="0" smtClean="0">
                <a:latin typeface="Verdana" pitchFamily="34" charset="0"/>
                <a:ea typeface="Verdana" pitchFamily="34" charset="0"/>
                <a:cs typeface="Verdana" pitchFamily="34" charset="0"/>
              </a:rPr>
              <a:t> on their </a:t>
            </a:r>
            <a:r>
              <a:rPr lang="en-IN" sz="1200" b="1" dirty="0" smtClean="0">
                <a:latin typeface="Verdana" pitchFamily="34" charset="0"/>
                <a:ea typeface="Verdana" pitchFamily="34" charset="0"/>
                <a:cs typeface="Verdana" pitchFamily="34" charset="0"/>
              </a:rPr>
              <a:t>own</a:t>
            </a:r>
            <a:r>
              <a:rPr lang="en-IN" sz="1200" dirty="0" smtClean="0">
                <a:latin typeface="Verdana" pitchFamily="34" charset="0"/>
                <a:ea typeface="Verdana" pitchFamily="34" charset="0"/>
                <a:cs typeface="Verdana" pitchFamily="34" charset="0"/>
              </a:rPr>
              <a:t> from the </a:t>
            </a:r>
            <a:r>
              <a:rPr lang="en-IN" sz="1200" b="1" dirty="0" smtClean="0">
                <a:latin typeface="Verdana" pitchFamily="34" charset="0"/>
                <a:ea typeface="Verdana" pitchFamily="34" charset="0"/>
                <a:cs typeface="Verdana" pitchFamily="34" charset="0"/>
              </a:rPr>
              <a:t>past experiences</a:t>
            </a:r>
            <a:r>
              <a:rPr lang="en-IN" sz="1200" dirty="0" smtClean="0">
                <a:latin typeface="Verdana" pitchFamily="34" charset="0"/>
                <a:ea typeface="Verdana" pitchFamily="34" charset="0"/>
                <a:cs typeface="Verdana" pitchFamily="34" charset="0"/>
              </a:rPr>
              <a:t>, they would be called “intelligent”.</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AI systems are more generic, have the ability to “think” and are more flexible.</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So, we can </a:t>
            </a:r>
            <a:r>
              <a:rPr lang="en-IN" sz="1200" b="1" dirty="0" smtClean="0">
                <a:latin typeface="Verdana" pitchFamily="34" charset="0"/>
                <a:ea typeface="Verdana" pitchFamily="34" charset="0"/>
                <a:cs typeface="Verdana" pitchFamily="34" charset="0"/>
              </a:rPr>
              <a:t>define AI as</a:t>
            </a:r>
            <a:r>
              <a:rPr lang="en-IN" sz="1200" dirty="0" smtClean="0">
                <a:latin typeface="Verdana" pitchFamily="34" charset="0"/>
                <a:ea typeface="Verdana" pitchFamily="34" charset="0"/>
                <a:cs typeface="Verdana" pitchFamily="34" charset="0"/>
              </a:rPr>
              <a:t>:</a:t>
            </a:r>
          </a:p>
          <a:p>
            <a:pPr algn="just">
              <a:buNone/>
            </a:pPr>
            <a:r>
              <a:rPr lang="en-IN" sz="1200" dirty="0" smtClean="0">
                <a:latin typeface="Verdana" pitchFamily="34" charset="0"/>
                <a:ea typeface="Verdana" pitchFamily="34" charset="0"/>
                <a:cs typeface="Verdana" pitchFamily="34" charset="0"/>
              </a:rPr>
              <a:t>	"It is a branch of computer science by which we can create </a:t>
            </a:r>
            <a:r>
              <a:rPr lang="en-IN" sz="1200" b="1" dirty="0" smtClean="0">
                <a:latin typeface="Verdana" pitchFamily="34" charset="0"/>
                <a:ea typeface="Verdana" pitchFamily="34" charset="0"/>
                <a:cs typeface="Verdana" pitchFamily="34" charset="0"/>
              </a:rPr>
              <a:t>intelligent machines </a:t>
            </a:r>
            <a:r>
              <a:rPr lang="en-IN" sz="1200" dirty="0" smtClean="0">
                <a:latin typeface="Verdana" pitchFamily="34" charset="0"/>
                <a:ea typeface="Verdana" pitchFamily="34" charset="0"/>
                <a:cs typeface="Verdana" pitchFamily="34" charset="0"/>
              </a:rPr>
              <a:t>which can </a:t>
            </a:r>
            <a:r>
              <a:rPr lang="en-IN" sz="1200" b="1" dirty="0" smtClean="0">
                <a:latin typeface="Verdana" pitchFamily="34" charset="0"/>
                <a:ea typeface="Verdana" pitchFamily="34" charset="0"/>
                <a:cs typeface="Verdana" pitchFamily="34" charset="0"/>
              </a:rPr>
              <a:t>behave</a:t>
            </a:r>
            <a:r>
              <a:rPr lang="en-IN" sz="1200" dirty="0" smtClean="0">
                <a:latin typeface="Verdana" pitchFamily="34" charset="0"/>
                <a:ea typeface="Verdana" pitchFamily="34" charset="0"/>
                <a:cs typeface="Verdana" pitchFamily="34" charset="0"/>
              </a:rPr>
              <a:t> like a human, </a:t>
            </a:r>
            <a:r>
              <a:rPr lang="en-IN" sz="1200" b="1" dirty="0" smtClean="0">
                <a:latin typeface="Verdana" pitchFamily="34" charset="0"/>
                <a:ea typeface="Verdana" pitchFamily="34" charset="0"/>
                <a:cs typeface="Verdana" pitchFamily="34" charset="0"/>
              </a:rPr>
              <a:t>think</a:t>
            </a:r>
            <a:r>
              <a:rPr lang="en-IN" sz="1200" dirty="0" smtClean="0">
                <a:latin typeface="Verdana" pitchFamily="34" charset="0"/>
                <a:ea typeface="Verdana" pitchFamily="34" charset="0"/>
                <a:cs typeface="Verdana" pitchFamily="34" charset="0"/>
              </a:rPr>
              <a:t> like humans, and able to </a:t>
            </a:r>
            <a:r>
              <a:rPr lang="en-IN" sz="1200" b="1" dirty="0" smtClean="0">
                <a:latin typeface="Verdana" pitchFamily="34" charset="0"/>
                <a:ea typeface="Verdana" pitchFamily="34" charset="0"/>
                <a:cs typeface="Verdana" pitchFamily="34" charset="0"/>
              </a:rPr>
              <a:t>make decisions</a:t>
            </a:r>
            <a:r>
              <a:rPr lang="en-IN" sz="1200" dirty="0" smtClean="0">
                <a:latin typeface="Verdana" pitchFamily="34" charset="0"/>
                <a:ea typeface="Verdana" pitchFamily="34" charset="0"/>
                <a:cs typeface="Verdana" pitchFamily="34" charset="0"/>
              </a:rPr>
              <a:t>.“</a:t>
            </a:r>
          </a:p>
          <a:p>
            <a:pPr algn="just">
              <a:buNone/>
            </a:pPr>
            <a:r>
              <a:rPr lang="en-IN" sz="1200" dirty="0" smtClean="0">
                <a:latin typeface="Verdana" pitchFamily="34" charset="0"/>
                <a:ea typeface="Verdana" pitchFamily="34" charset="0"/>
                <a:cs typeface="Verdana" pitchFamily="34" charset="0"/>
              </a:rPr>
              <a:t> </a:t>
            </a:r>
          </a:p>
          <a:p>
            <a:pPr algn="just"/>
            <a:r>
              <a:rPr lang="en-IN" sz="1200" dirty="0" smtClean="0">
                <a:latin typeface="Verdana" pitchFamily="34" charset="0"/>
                <a:ea typeface="Verdana" pitchFamily="34" charset="0"/>
                <a:cs typeface="Verdana" pitchFamily="34" charset="0"/>
              </a:rPr>
              <a:t>With Artificial Intelligence you do </a:t>
            </a:r>
            <a:r>
              <a:rPr lang="en-IN" sz="1200" b="1" dirty="0" smtClean="0">
                <a:latin typeface="Verdana" pitchFamily="34" charset="0"/>
                <a:ea typeface="Verdana" pitchFamily="34" charset="0"/>
                <a:cs typeface="Verdana" pitchFamily="34" charset="0"/>
              </a:rPr>
              <a:t>not need to pre-program </a:t>
            </a:r>
            <a:r>
              <a:rPr lang="en-IN" sz="1200" dirty="0" smtClean="0">
                <a:latin typeface="Verdana" pitchFamily="34" charset="0"/>
                <a:ea typeface="Verdana" pitchFamily="34" charset="0"/>
                <a:cs typeface="Verdana" pitchFamily="34" charset="0"/>
              </a:rPr>
              <a:t>a machine to do some work, despite that you can create a machine with </a:t>
            </a:r>
            <a:r>
              <a:rPr lang="en-IN" sz="1200" b="1" dirty="0" smtClean="0">
                <a:latin typeface="Verdana" pitchFamily="34" charset="0"/>
                <a:ea typeface="Verdana" pitchFamily="34" charset="0"/>
                <a:cs typeface="Verdana" pitchFamily="34" charset="0"/>
              </a:rPr>
              <a:t>programmed algorithms </a:t>
            </a:r>
            <a:r>
              <a:rPr lang="en-IN" sz="1200" dirty="0" smtClean="0">
                <a:latin typeface="Verdana" pitchFamily="34" charset="0"/>
                <a:ea typeface="Verdana" pitchFamily="34" charset="0"/>
                <a:cs typeface="Verdana" pitchFamily="34" charset="0"/>
              </a:rPr>
              <a:t>which can work with own intelligence, and that is the awesomeness of AI.</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498758"/>
            <a:ext cx="7505700" cy="954600"/>
          </a:xfrm>
        </p:spPr>
        <p:txBody>
          <a:bodyPr/>
          <a:lstStyle/>
          <a:p>
            <a:r>
              <a:rPr lang="en-US" dirty="0" smtClean="0"/>
              <a:t>Why AI ?</a:t>
            </a:r>
            <a:endParaRPr lang="en-IN" dirty="0"/>
          </a:p>
        </p:txBody>
      </p:sp>
      <p:sp>
        <p:nvSpPr>
          <p:cNvPr id="3" name="Text Placeholder 2"/>
          <p:cNvSpPr>
            <a:spLocks noGrp="1"/>
          </p:cNvSpPr>
          <p:nvPr>
            <p:ph type="body" idx="1"/>
          </p:nvPr>
        </p:nvSpPr>
        <p:spPr>
          <a:xfrm>
            <a:off x="819150" y="1376856"/>
            <a:ext cx="7505700" cy="3061870"/>
          </a:xfrm>
        </p:spPr>
        <p:txBody>
          <a:bodyPr/>
          <a:lstStyle/>
          <a:p>
            <a:pPr lvl="0" algn="just"/>
            <a:r>
              <a:rPr lang="en-IN" sz="1200" dirty="0" smtClean="0">
                <a:latin typeface="Verdana" pitchFamily="34" charset="0"/>
                <a:ea typeface="Verdana" pitchFamily="34" charset="0"/>
                <a:cs typeface="Verdana" pitchFamily="34" charset="0"/>
              </a:rPr>
              <a:t>With the help of AI, you can create such software or devices which can solve real-world problems very easily and with accuracy such as health issues, marketing, traffic issues, etc.</a:t>
            </a:r>
          </a:p>
          <a:p>
            <a:pPr lvl="0" algn="just">
              <a:buNone/>
            </a:pP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With the help of AI, you can create your personal virtual Assistant, such as </a:t>
            </a:r>
            <a:r>
              <a:rPr lang="en-IN" sz="1200" dirty="0" err="1" smtClean="0">
                <a:latin typeface="Verdana" pitchFamily="34" charset="0"/>
                <a:ea typeface="Verdana" pitchFamily="34" charset="0"/>
                <a:cs typeface="Verdana" pitchFamily="34" charset="0"/>
              </a:rPr>
              <a:t>Cortana</a:t>
            </a:r>
            <a:r>
              <a:rPr lang="en-IN" sz="1200" dirty="0" smtClean="0">
                <a:latin typeface="Verdana" pitchFamily="34" charset="0"/>
                <a:ea typeface="Verdana" pitchFamily="34" charset="0"/>
                <a:cs typeface="Verdana" pitchFamily="34" charset="0"/>
              </a:rPr>
              <a:t>, Google Assistant, </a:t>
            </a:r>
            <a:r>
              <a:rPr lang="en-IN" sz="1200" dirty="0" err="1" smtClean="0">
                <a:latin typeface="Verdana" pitchFamily="34" charset="0"/>
                <a:ea typeface="Verdana" pitchFamily="34" charset="0"/>
                <a:cs typeface="Verdana" pitchFamily="34" charset="0"/>
              </a:rPr>
              <a:t>Siri</a:t>
            </a:r>
            <a:r>
              <a:rPr lang="en-IN" sz="1200" dirty="0" smtClean="0">
                <a:latin typeface="Verdana" pitchFamily="34" charset="0"/>
                <a:ea typeface="Verdana" pitchFamily="34" charset="0"/>
                <a:cs typeface="Verdana" pitchFamily="34" charset="0"/>
              </a:rPr>
              <a:t>, etc.</a:t>
            </a:r>
          </a:p>
          <a:p>
            <a:pPr lvl="0" algn="just">
              <a:buNone/>
            </a:pP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With the help of AI, you can build such Robots which can work in an environment where survival of humans can be at risk.</a:t>
            </a:r>
          </a:p>
          <a:p>
            <a:pPr lvl="0" algn="just">
              <a:buNone/>
            </a:pP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AI opens a path for other new technologies, new devices, and new Opportunities.</a:t>
            </a:r>
          </a:p>
          <a:p>
            <a:pPr algn="just"/>
            <a:endParaRPr lang="en-IN" sz="1200" dirty="0">
              <a:latin typeface="Verdana" pitchFamily="34" charset="0"/>
              <a:ea typeface="Verdana" pitchFamily="34" charset="0"/>
              <a:cs typeface="Verdan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comprises to AI ?		</a:t>
            </a:r>
            <a:endParaRPr lang="en-IN" dirty="0"/>
          </a:p>
        </p:txBody>
      </p:sp>
      <p:sp>
        <p:nvSpPr>
          <p:cNvPr id="3" name="Text Placeholder 2"/>
          <p:cNvSpPr>
            <a:spLocks noGrp="1"/>
          </p:cNvSpPr>
          <p:nvPr>
            <p:ph type="body" idx="1"/>
          </p:nvPr>
        </p:nvSpPr>
        <p:spPr>
          <a:xfrm>
            <a:off x="819150" y="1555531"/>
            <a:ext cx="7505700" cy="2883194"/>
          </a:xfrm>
        </p:spPr>
        <p:txBody>
          <a:bodyPr/>
          <a:lstStyle/>
          <a:p>
            <a:pPr algn="just"/>
            <a:r>
              <a:rPr lang="en-IN" sz="1200" dirty="0" smtClean="0">
                <a:latin typeface="Verdana" pitchFamily="34" charset="0"/>
                <a:ea typeface="Verdana" pitchFamily="34" charset="0"/>
                <a:cs typeface="Verdana" pitchFamily="34" charset="0"/>
              </a:rPr>
              <a:t>To create the AI first we should know that how intelligence is composed, </a:t>
            </a: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Rectangle 3"/>
          <p:cNvSpPr/>
          <p:nvPr/>
        </p:nvSpPr>
        <p:spPr>
          <a:xfrm>
            <a:off x="1303284" y="2848303"/>
            <a:ext cx="1313793" cy="4309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2">
                    <a:lumMod val="50000"/>
                  </a:schemeClr>
                </a:solidFill>
              </a:rPr>
              <a:t>Intelligence</a:t>
            </a:r>
            <a:endParaRPr lang="en-IN" b="1" dirty="0">
              <a:solidFill>
                <a:schemeClr val="bg2">
                  <a:lumMod val="50000"/>
                </a:schemeClr>
              </a:solidFill>
            </a:endParaRPr>
          </a:p>
        </p:txBody>
      </p:sp>
      <p:sp>
        <p:nvSpPr>
          <p:cNvPr id="5" name="Rectangle 4"/>
          <p:cNvSpPr/>
          <p:nvPr/>
        </p:nvSpPr>
        <p:spPr>
          <a:xfrm>
            <a:off x="3999187" y="2853558"/>
            <a:ext cx="1135117" cy="4309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2">
                    <a:lumMod val="50000"/>
                  </a:schemeClr>
                </a:solidFill>
              </a:rPr>
              <a:t>Knowledge</a:t>
            </a:r>
            <a:endParaRPr lang="en-IN" b="1" dirty="0">
              <a:solidFill>
                <a:schemeClr val="bg2">
                  <a:lumMod val="50000"/>
                </a:schemeClr>
              </a:solidFill>
            </a:endParaRPr>
          </a:p>
        </p:txBody>
      </p:sp>
      <p:sp>
        <p:nvSpPr>
          <p:cNvPr id="6" name="Rectangle 5"/>
          <p:cNvSpPr/>
          <p:nvPr/>
        </p:nvSpPr>
        <p:spPr>
          <a:xfrm>
            <a:off x="6505904" y="2795753"/>
            <a:ext cx="1135117" cy="4309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bg2">
                    <a:lumMod val="50000"/>
                  </a:schemeClr>
                </a:solidFill>
              </a:rPr>
              <a:t>Experience</a:t>
            </a:r>
            <a:endParaRPr lang="en-IN" b="1" dirty="0">
              <a:solidFill>
                <a:schemeClr val="bg2">
                  <a:lumMod val="50000"/>
                </a:schemeClr>
              </a:solidFill>
            </a:endParaRPr>
          </a:p>
        </p:txBody>
      </p:sp>
      <p:cxnSp>
        <p:nvCxnSpPr>
          <p:cNvPr id="11" name="Curved Connector 10"/>
          <p:cNvCxnSpPr/>
          <p:nvPr/>
        </p:nvCxnSpPr>
        <p:spPr>
          <a:xfrm rot="10800000">
            <a:off x="5186856" y="3069020"/>
            <a:ext cx="1266496" cy="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p:cNvCxnSpPr/>
          <p:nvPr/>
        </p:nvCxnSpPr>
        <p:spPr>
          <a:xfrm rot="10800000">
            <a:off x="2648609" y="3095296"/>
            <a:ext cx="1266496" cy="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composed of… </a:t>
            </a:r>
            <a:endParaRPr lang="en-IN" dirty="0"/>
          </a:p>
        </p:txBody>
      </p:sp>
      <p:pic>
        <p:nvPicPr>
          <p:cNvPr id="6" name="Picture 5" descr="intelligence.png"/>
          <p:cNvPicPr>
            <a:picLocks noChangeAspect="1"/>
          </p:cNvPicPr>
          <p:nvPr/>
        </p:nvPicPr>
        <p:blipFill>
          <a:blip r:embed="rId2"/>
          <a:stretch>
            <a:fillRect/>
          </a:stretch>
        </p:blipFill>
        <p:spPr>
          <a:xfrm>
            <a:off x="2249214" y="1642130"/>
            <a:ext cx="4435592" cy="2372702"/>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TotalTime>
  <Words>2777</Words>
  <Application>Microsoft Office PowerPoint</Application>
  <PresentationFormat>On-screen Show (16:9)</PresentationFormat>
  <Paragraphs>351</Paragraphs>
  <Slides>51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Nunito</vt:lpstr>
      <vt:lpstr>Verdana</vt:lpstr>
      <vt:lpstr>Calibri</vt:lpstr>
      <vt:lpstr>Shift</vt:lpstr>
      <vt:lpstr>Artificial Intelligence   Chapter 1: Introduction to AI</vt:lpstr>
      <vt:lpstr>Index</vt:lpstr>
      <vt:lpstr>General introduction….</vt:lpstr>
      <vt:lpstr>History of AI</vt:lpstr>
      <vt:lpstr>History of AI: Turing test in AI</vt:lpstr>
      <vt:lpstr>Introduction to AI  </vt:lpstr>
      <vt:lpstr>Why AI ?</vt:lpstr>
      <vt:lpstr>What comprises to AI ?  </vt:lpstr>
      <vt:lpstr>Intelligence composed of… </vt:lpstr>
      <vt:lpstr>Intelligence composed of…</vt:lpstr>
      <vt:lpstr>Intelligence composed of…</vt:lpstr>
      <vt:lpstr>Intelligence composed of…</vt:lpstr>
      <vt:lpstr>Applications of AI</vt:lpstr>
      <vt:lpstr>Advantages of AI</vt:lpstr>
      <vt:lpstr>Disadvantages of AI</vt:lpstr>
      <vt:lpstr>Types of AI</vt:lpstr>
      <vt:lpstr>AI Type-I: Based on capabilities</vt:lpstr>
      <vt:lpstr>AI Type-I: Based on capabilities</vt:lpstr>
      <vt:lpstr>AI Type-I: Based on capabilities</vt:lpstr>
      <vt:lpstr>AI Type-I: Based on capabilities</vt:lpstr>
      <vt:lpstr>AI Type-II: Based on functionalities</vt:lpstr>
      <vt:lpstr>AI Type-II: Based on functionalities</vt:lpstr>
      <vt:lpstr>AI Type-II: Based on functionalities</vt:lpstr>
      <vt:lpstr>AI Type-II: Based on functionalities</vt:lpstr>
      <vt:lpstr>Agents in AI</vt:lpstr>
      <vt:lpstr>Agents in AI</vt:lpstr>
      <vt:lpstr>Intelligent agent</vt:lpstr>
      <vt:lpstr>Rationality</vt:lpstr>
      <vt:lpstr>Rational agent</vt:lpstr>
      <vt:lpstr>Structure of AI agent</vt:lpstr>
      <vt:lpstr>PEAS representation</vt:lpstr>
      <vt:lpstr>PEAS for self driving car</vt:lpstr>
      <vt:lpstr>PEAS for self driving car</vt:lpstr>
      <vt:lpstr>Agents environment in AI</vt:lpstr>
      <vt:lpstr>Agents environment in AI</vt:lpstr>
      <vt:lpstr>Agents environment in AI</vt:lpstr>
      <vt:lpstr>Agents environment in AI</vt:lpstr>
      <vt:lpstr>Agents environment in AI</vt:lpstr>
      <vt:lpstr>Agents environment in AI</vt:lpstr>
      <vt:lpstr>Agents environment in AI</vt:lpstr>
      <vt:lpstr>Types of AI agents</vt:lpstr>
      <vt:lpstr>Types of AI agents</vt:lpstr>
      <vt:lpstr>Types of AI agents: Simple reflex agent</vt:lpstr>
      <vt:lpstr>Types of AI agents</vt:lpstr>
      <vt:lpstr>Types of AI agents: Model based reflex agent</vt:lpstr>
      <vt:lpstr>Types of AI agent</vt:lpstr>
      <vt:lpstr>Types of AI agents: Goal based agent</vt:lpstr>
      <vt:lpstr>Types of AI agents</vt:lpstr>
      <vt:lpstr>Types of AI agents: Utility based agent</vt:lpstr>
      <vt:lpstr>Types of AI agents</vt:lpstr>
      <vt:lpstr>Types of AI agents: Learning agent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cp:lastModifiedBy>LG</cp:lastModifiedBy>
  <cp:revision>106</cp:revision>
  <dcterms:modified xsi:type="dcterms:W3CDTF">2020-11-18T07:54:20Z</dcterms:modified>
</cp:coreProperties>
</file>