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60" r:id="rId18"/>
    <p:sldId id="273" r:id="rId19"/>
    <p:sldId id="274" r:id="rId20"/>
    <p:sldId id="277" r:id="rId21"/>
    <p:sldId id="278" r:id="rId22"/>
    <p:sldId id="300" r:id="rId23"/>
    <p:sldId id="279" r:id="rId24"/>
    <p:sldId id="301" r:id="rId25"/>
    <p:sldId id="303" r:id="rId26"/>
    <p:sldId id="280" r:id="rId27"/>
    <p:sldId id="281" r:id="rId28"/>
    <p:sldId id="282" r:id="rId29"/>
    <p:sldId id="283" r:id="rId30"/>
    <p:sldId id="286" r:id="rId31"/>
    <p:sldId id="287" r:id="rId32"/>
    <p:sldId id="276" r:id="rId33"/>
    <p:sldId id="288" r:id="rId34"/>
    <p:sldId id="289" r:id="rId35"/>
    <p:sldId id="290" r:id="rId36"/>
    <p:sldId id="291" r:id="rId37"/>
    <p:sldId id="292" r:id="rId38"/>
    <p:sldId id="293" r:id="rId39"/>
    <p:sldId id="294" r:id="rId40"/>
    <p:sldId id="304" r:id="rId41"/>
    <p:sldId id="320" r:id="rId42"/>
    <p:sldId id="295" r:id="rId43"/>
    <p:sldId id="297" r:id="rId44"/>
    <p:sldId id="305" r:id="rId45"/>
    <p:sldId id="306" r:id="rId46"/>
    <p:sldId id="316" r:id="rId47"/>
    <p:sldId id="307" r:id="rId48"/>
    <p:sldId id="317" r:id="rId49"/>
    <p:sldId id="310" r:id="rId50"/>
    <p:sldId id="311" r:id="rId51"/>
    <p:sldId id="309" r:id="rId52"/>
    <p:sldId id="312" r:id="rId53"/>
    <p:sldId id="313" r:id="rId54"/>
    <p:sldId id="318" r:id="rId55"/>
    <p:sldId id="319" r:id="rId56"/>
    <p:sldId id="314" r:id="rId57"/>
    <p:sldId id="31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8A41BE-419B-446F-8D1D-D6A881339D72}"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6F9E0-5676-4143-B7E6-E1B45DBAB3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A41BE-419B-446F-8D1D-D6A881339D72}"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6F9E0-5676-4143-B7E6-E1B45DBAB3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A41BE-419B-446F-8D1D-D6A881339D72}"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6F9E0-5676-4143-B7E6-E1B45DBAB3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A41BE-419B-446F-8D1D-D6A881339D72}"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6F9E0-5676-4143-B7E6-E1B45DBAB3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A41BE-419B-446F-8D1D-D6A881339D72}"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6F9E0-5676-4143-B7E6-E1B45DBAB3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8A41BE-419B-446F-8D1D-D6A881339D72}"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6F9E0-5676-4143-B7E6-E1B45DBAB3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8A41BE-419B-446F-8D1D-D6A881339D72}" type="datetimeFigureOut">
              <a:rPr lang="en-US" smtClean="0"/>
              <a:pPr/>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E6F9E0-5676-4143-B7E6-E1B45DBAB3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8A41BE-419B-446F-8D1D-D6A881339D72}" type="datetimeFigureOut">
              <a:rPr lang="en-US" smtClean="0"/>
              <a:pPr/>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E6F9E0-5676-4143-B7E6-E1B45DBAB3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A41BE-419B-446F-8D1D-D6A881339D72}" type="datetimeFigureOut">
              <a:rPr lang="en-US" smtClean="0"/>
              <a:pPr/>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E6F9E0-5676-4143-B7E6-E1B45DBAB3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A41BE-419B-446F-8D1D-D6A881339D72}"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6F9E0-5676-4143-B7E6-E1B45DBAB3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A41BE-419B-446F-8D1D-D6A881339D72}"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6F9E0-5676-4143-B7E6-E1B45DBAB3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A41BE-419B-446F-8D1D-D6A881339D72}" type="datetimeFigureOut">
              <a:rPr lang="en-US" smtClean="0"/>
              <a:pPr/>
              <a:t>11/24/2020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6F9E0-5676-4143-B7E6-E1B45DBAB3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geeksforgeeks.org/analysis-of-algorithms-set-2-asymptotic-analysi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63775"/>
            <a:ext cx="7772400" cy="1470025"/>
          </a:xfrm>
        </p:spPr>
        <p:txBody>
          <a:bodyPr/>
          <a:lstStyle/>
          <a:p>
            <a:r>
              <a:rPr lang="en-US" dirty="0" smtClean="0"/>
              <a:t>Chapter 1</a:t>
            </a:r>
            <a:endParaRPr lang="en-US" dirty="0"/>
          </a:p>
        </p:txBody>
      </p:sp>
      <p:sp>
        <p:nvSpPr>
          <p:cNvPr id="3" name="Subtitle 2"/>
          <p:cNvSpPr>
            <a:spLocks noGrp="1"/>
          </p:cNvSpPr>
          <p:nvPr>
            <p:ph type="subTitle" idx="1"/>
          </p:nvPr>
        </p:nvSpPr>
        <p:spPr/>
        <p:txBody>
          <a:bodyPr>
            <a:normAutofit/>
          </a:bodyPr>
          <a:lstStyle/>
          <a:p>
            <a:r>
              <a:rPr lang="en-US" sz="3600" b="1" dirty="0" smtClean="0">
                <a:solidFill>
                  <a:schemeClr val="tx1"/>
                </a:solidFill>
              </a:rPr>
              <a:t>Introduction</a:t>
            </a:r>
            <a:endParaRPr lang="en-US" sz="36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t>Breakdown</a:t>
            </a:r>
          </a:p>
        </p:txBody>
      </p:sp>
      <p:sp>
        <p:nvSpPr>
          <p:cNvPr id="110595" name="Rectangle 3"/>
          <p:cNvSpPr>
            <a:spLocks noGrp="1" noChangeArrowheads="1"/>
          </p:cNvSpPr>
          <p:nvPr>
            <p:ph type="body" idx="1"/>
          </p:nvPr>
        </p:nvSpPr>
        <p:spPr>
          <a:xfrm>
            <a:off x="685800" y="4154488"/>
            <a:ext cx="7772400" cy="1941512"/>
          </a:xfrm>
        </p:spPr>
        <p:txBody>
          <a:bodyPr>
            <a:normAutofit fontScale="92500" lnSpcReduction="10000"/>
          </a:bodyPr>
          <a:lstStyle/>
          <a:p>
            <a:pPr>
              <a:lnSpc>
                <a:spcPct val="90000"/>
              </a:lnSpc>
            </a:pPr>
            <a:r>
              <a:rPr lang="en-US" altLang="zh-CN" sz="2800"/>
              <a:t>We continue this process until we are able to reach a problem that has a known solution.</a:t>
            </a:r>
          </a:p>
          <a:p>
            <a:pPr>
              <a:lnSpc>
                <a:spcPct val="90000"/>
              </a:lnSpc>
            </a:pPr>
            <a:r>
              <a:rPr lang="en-US" altLang="zh-CN" sz="2800"/>
              <a:t>In this case, that known solution is factorial(0) = 1.</a:t>
            </a:r>
          </a:p>
          <a:p>
            <a:pPr>
              <a:lnSpc>
                <a:spcPct val="90000"/>
              </a:lnSpc>
            </a:pPr>
            <a:r>
              <a:rPr lang="en-US" altLang="zh-CN" sz="2800"/>
              <a:t>The functions then return in reverse order to complete the solution. </a:t>
            </a:r>
          </a:p>
          <a:p>
            <a:pPr>
              <a:lnSpc>
                <a:spcPct val="90000"/>
              </a:lnSpc>
            </a:pPr>
            <a:endParaRPr lang="en-US" altLang="zh-CN" sz="2800"/>
          </a:p>
        </p:txBody>
      </p:sp>
      <p:pic>
        <p:nvPicPr>
          <p:cNvPr id="110596" name="Picture 4"/>
          <p:cNvPicPr>
            <a:picLocks noChangeAspect="1" noChangeArrowheads="1"/>
          </p:cNvPicPr>
          <p:nvPr/>
        </p:nvPicPr>
        <p:blipFill>
          <a:blip r:embed="rId2"/>
          <a:srcRect/>
          <a:stretch>
            <a:fillRect/>
          </a:stretch>
        </p:blipFill>
        <p:spPr bwMode="auto">
          <a:xfrm>
            <a:off x="1828800" y="1905000"/>
            <a:ext cx="5562600" cy="2325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a:t>Breakdown</a:t>
            </a:r>
          </a:p>
        </p:txBody>
      </p:sp>
      <p:sp>
        <p:nvSpPr>
          <p:cNvPr id="111619" name="Rectangle 3"/>
          <p:cNvSpPr>
            <a:spLocks noGrp="1" noChangeArrowheads="1"/>
          </p:cNvSpPr>
          <p:nvPr>
            <p:ph type="body" idx="1"/>
          </p:nvPr>
        </p:nvSpPr>
        <p:spPr/>
        <p:txBody>
          <a:bodyPr/>
          <a:lstStyle/>
          <a:p>
            <a:r>
              <a:rPr lang="en-US" altLang="zh-CN"/>
              <a:t>This known solution is called the </a:t>
            </a:r>
            <a:r>
              <a:rPr lang="en-US" altLang="zh-CN" b="1" i="1"/>
              <a:t>base case</a:t>
            </a:r>
            <a:r>
              <a:rPr lang="en-US" altLang="zh-CN"/>
              <a:t>.</a:t>
            </a:r>
          </a:p>
          <a:p>
            <a:r>
              <a:rPr lang="en-US" altLang="zh-CN"/>
              <a:t>Every recursive algorithm must have a base case to simplify to.</a:t>
            </a:r>
          </a:p>
          <a:p>
            <a:r>
              <a:rPr lang="en-US" altLang="zh-CN"/>
              <a:t>Otherwise, the algorithm would run forever (or until the computer ran out of memory).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t>Breakdown</a:t>
            </a:r>
          </a:p>
        </p:txBody>
      </p:sp>
      <p:sp>
        <p:nvSpPr>
          <p:cNvPr id="112643" name="Rectangle 3"/>
          <p:cNvSpPr>
            <a:spLocks noGrp="1" noChangeArrowheads="1"/>
          </p:cNvSpPr>
          <p:nvPr>
            <p:ph type="body" idx="1"/>
          </p:nvPr>
        </p:nvSpPr>
        <p:spPr/>
        <p:txBody>
          <a:bodyPr/>
          <a:lstStyle/>
          <a:p>
            <a:r>
              <a:rPr lang="en-US" altLang="zh-CN"/>
              <a:t>The other parts of the algorithm, excluding the base case, are known as the general case.</a:t>
            </a:r>
          </a:p>
          <a:p>
            <a:r>
              <a:rPr lang="en-US" altLang="zh-CN"/>
              <a:t>For example:</a:t>
            </a:r>
            <a:br>
              <a:rPr lang="en-US" altLang="zh-CN"/>
            </a:br>
            <a:r>
              <a:rPr lang="en-US" altLang="zh-CN"/>
              <a:t>	3 x factorial(2) </a:t>
            </a:r>
            <a:r>
              <a:rPr lang="en-US" altLang="zh-CN">
                <a:sym typeface="Wingdings" pitchFamily="2" charset="2"/>
              </a:rPr>
              <a:t> general case</a:t>
            </a:r>
            <a:br>
              <a:rPr lang="en-US" altLang="zh-CN">
                <a:sym typeface="Wingdings" pitchFamily="2" charset="2"/>
              </a:rPr>
            </a:br>
            <a:r>
              <a:rPr lang="en-US" altLang="zh-CN">
                <a:sym typeface="Wingdings" pitchFamily="2" charset="2"/>
              </a:rPr>
              <a:t>	2 x factorial(1)  general case</a:t>
            </a:r>
            <a:br>
              <a:rPr lang="en-US" altLang="zh-CN">
                <a:sym typeface="Wingdings" pitchFamily="2" charset="2"/>
              </a:rPr>
            </a:br>
            <a:r>
              <a:rPr lang="en-US" altLang="zh-CN">
                <a:sym typeface="Wingdings" pitchFamily="2" charset="2"/>
              </a:rPr>
              <a:t>	etc </a:t>
            </a:r>
            <a:r>
              <a:rPr lang="en-US" altLang="zh-CN">
                <a:latin typeface="Tahoma"/>
                <a:sym typeface="Wingdings" pitchFamily="2" charset="2"/>
              </a:rPr>
              <a:t>…</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a:t>Iteration vs. Recursion</a:t>
            </a:r>
          </a:p>
        </p:txBody>
      </p:sp>
      <p:sp>
        <p:nvSpPr>
          <p:cNvPr id="114691" name="Rectangle 3"/>
          <p:cNvSpPr>
            <a:spLocks noGrp="1" noChangeArrowheads="1"/>
          </p:cNvSpPr>
          <p:nvPr>
            <p:ph type="body" idx="1"/>
          </p:nvPr>
        </p:nvSpPr>
        <p:spPr/>
        <p:txBody>
          <a:bodyPr/>
          <a:lstStyle/>
          <a:p>
            <a:r>
              <a:rPr lang="en-US" altLang="zh-CN"/>
              <a:t>Now that we know the difference between an iterative algorithm and a recursive algorithm, we will develop both an iterative and a recursive algorithm to calculate the factorial of a number.</a:t>
            </a:r>
          </a:p>
          <a:p>
            <a:r>
              <a:rPr lang="en-US" altLang="zh-CN"/>
              <a:t>We will then compare the 2 algorithms.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a:t>Iterative Algorithm</a:t>
            </a:r>
          </a:p>
        </p:txBody>
      </p:sp>
      <p:sp>
        <p:nvSpPr>
          <p:cNvPr id="115715" name="Rectangle 3"/>
          <p:cNvSpPr>
            <a:spLocks noGrp="1" noChangeArrowheads="1"/>
          </p:cNvSpPr>
          <p:nvPr>
            <p:ph type="body" idx="1"/>
          </p:nvPr>
        </p:nvSpPr>
        <p:spPr>
          <a:xfrm>
            <a:off x="228600" y="1981200"/>
            <a:ext cx="3886200" cy="4648200"/>
          </a:xfrm>
        </p:spPr>
        <p:txBody>
          <a:bodyPr/>
          <a:lstStyle/>
          <a:p>
            <a:pPr>
              <a:buFontTx/>
              <a:buNone/>
            </a:pPr>
            <a:r>
              <a:rPr lang="en-US" altLang="zh-CN" sz="2800" dirty="0">
                <a:solidFill>
                  <a:schemeClr val="tx2"/>
                </a:solidFill>
              </a:rPr>
              <a:t>factorial(n) {</a:t>
            </a:r>
          </a:p>
          <a:p>
            <a:pPr>
              <a:buFontTx/>
              <a:buNone/>
            </a:pPr>
            <a:r>
              <a:rPr lang="en-US" altLang="zh-CN" sz="2800" dirty="0">
                <a:solidFill>
                  <a:schemeClr val="tx2"/>
                </a:solidFill>
              </a:rPr>
              <a:t>	i = 1</a:t>
            </a:r>
          </a:p>
          <a:p>
            <a:pPr>
              <a:buFontTx/>
              <a:buNone/>
            </a:pPr>
            <a:r>
              <a:rPr lang="en-US" altLang="zh-CN" sz="2800" dirty="0">
                <a:solidFill>
                  <a:schemeClr val="tx2"/>
                </a:solidFill>
              </a:rPr>
              <a:t>	</a:t>
            </a:r>
            <a:r>
              <a:rPr lang="en-US" altLang="zh-CN" sz="2800" dirty="0" err="1">
                <a:solidFill>
                  <a:schemeClr val="tx2"/>
                </a:solidFill>
              </a:rPr>
              <a:t>factN</a:t>
            </a:r>
            <a:r>
              <a:rPr lang="en-US" altLang="zh-CN" sz="2800" dirty="0">
                <a:solidFill>
                  <a:schemeClr val="tx2"/>
                </a:solidFill>
              </a:rPr>
              <a:t> = 1</a:t>
            </a:r>
          </a:p>
          <a:p>
            <a:pPr>
              <a:buFontTx/>
              <a:buNone/>
            </a:pPr>
            <a:r>
              <a:rPr lang="en-US" altLang="zh-CN" sz="2800" dirty="0">
                <a:solidFill>
                  <a:schemeClr val="tx2"/>
                </a:solidFill>
              </a:rPr>
              <a:t>	loop (i &lt;= n)</a:t>
            </a:r>
          </a:p>
          <a:p>
            <a:pPr>
              <a:buFontTx/>
              <a:buNone/>
            </a:pPr>
            <a:r>
              <a:rPr lang="en-US" altLang="zh-CN" sz="2800" dirty="0">
                <a:solidFill>
                  <a:schemeClr val="tx2"/>
                </a:solidFill>
              </a:rPr>
              <a:t>		</a:t>
            </a:r>
            <a:r>
              <a:rPr lang="en-US" altLang="zh-CN" sz="2800" dirty="0" err="1">
                <a:solidFill>
                  <a:schemeClr val="tx2"/>
                </a:solidFill>
              </a:rPr>
              <a:t>factN</a:t>
            </a:r>
            <a:r>
              <a:rPr lang="en-US" altLang="zh-CN" sz="2800" dirty="0">
                <a:solidFill>
                  <a:schemeClr val="tx2"/>
                </a:solidFill>
              </a:rPr>
              <a:t> = </a:t>
            </a:r>
            <a:r>
              <a:rPr lang="en-US" altLang="zh-CN" sz="2800" dirty="0" err="1">
                <a:solidFill>
                  <a:schemeClr val="tx2"/>
                </a:solidFill>
              </a:rPr>
              <a:t>factN</a:t>
            </a:r>
            <a:r>
              <a:rPr lang="en-US" altLang="zh-CN" sz="2800" dirty="0">
                <a:solidFill>
                  <a:schemeClr val="tx2"/>
                </a:solidFill>
              </a:rPr>
              <a:t> * i</a:t>
            </a:r>
          </a:p>
          <a:p>
            <a:pPr>
              <a:buFontTx/>
              <a:buNone/>
            </a:pPr>
            <a:r>
              <a:rPr lang="en-US" altLang="zh-CN" sz="2800" dirty="0">
                <a:solidFill>
                  <a:schemeClr val="tx2"/>
                </a:solidFill>
              </a:rPr>
              <a:t>		i = i + 1</a:t>
            </a:r>
          </a:p>
          <a:p>
            <a:pPr>
              <a:buFontTx/>
              <a:buNone/>
            </a:pPr>
            <a:r>
              <a:rPr lang="en-US" altLang="zh-CN" sz="2800" dirty="0">
                <a:solidFill>
                  <a:schemeClr val="tx2"/>
                </a:solidFill>
              </a:rPr>
              <a:t>	end loop</a:t>
            </a:r>
          </a:p>
          <a:p>
            <a:pPr>
              <a:buFontTx/>
              <a:buNone/>
            </a:pPr>
            <a:r>
              <a:rPr lang="en-US" altLang="zh-CN" sz="2800" dirty="0">
                <a:solidFill>
                  <a:schemeClr val="tx2"/>
                </a:solidFill>
              </a:rPr>
              <a:t>	return </a:t>
            </a:r>
            <a:r>
              <a:rPr lang="en-US" altLang="zh-CN" sz="2800" dirty="0" err="1">
                <a:solidFill>
                  <a:schemeClr val="tx2"/>
                </a:solidFill>
              </a:rPr>
              <a:t>factN</a:t>
            </a:r>
            <a:endParaRPr lang="en-US" altLang="zh-CN" sz="2800" dirty="0">
              <a:solidFill>
                <a:schemeClr val="tx2"/>
              </a:solidFill>
            </a:endParaRPr>
          </a:p>
          <a:p>
            <a:pPr>
              <a:buFontTx/>
              <a:buNone/>
            </a:pPr>
            <a:r>
              <a:rPr lang="en-US" altLang="zh-CN" sz="2800" dirty="0">
                <a:solidFill>
                  <a:schemeClr val="tx2"/>
                </a:solidFill>
              </a:rPr>
              <a:t>}</a:t>
            </a:r>
          </a:p>
        </p:txBody>
      </p:sp>
      <p:sp>
        <p:nvSpPr>
          <p:cNvPr id="115716" name="Rectangle 4"/>
          <p:cNvSpPr>
            <a:spLocks noChangeArrowheads="1"/>
          </p:cNvSpPr>
          <p:nvPr/>
        </p:nvSpPr>
        <p:spPr bwMode="auto">
          <a:xfrm>
            <a:off x="4038600" y="2057400"/>
            <a:ext cx="4800600" cy="4114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r>
              <a:rPr kumimoji="0" lang="en-US" altLang="zh-CN" sz="3200">
                <a:latin typeface="Tahoma" pitchFamily="34" charset="0"/>
              </a:rPr>
              <a:t>	The iterative solution is very straightforward.  We simply loop through all the integers between 1 and n and multiply them together.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CN"/>
              <a:t>Recursive Algorithm</a:t>
            </a:r>
          </a:p>
        </p:txBody>
      </p:sp>
      <p:sp>
        <p:nvSpPr>
          <p:cNvPr id="116739" name="Rectangle 3"/>
          <p:cNvSpPr>
            <a:spLocks noGrp="1" noChangeArrowheads="1"/>
          </p:cNvSpPr>
          <p:nvPr>
            <p:ph type="body" idx="1"/>
          </p:nvPr>
        </p:nvSpPr>
        <p:spPr>
          <a:xfrm>
            <a:off x="228600" y="2057400"/>
            <a:ext cx="5257800" cy="4114800"/>
          </a:xfrm>
        </p:spPr>
        <p:txBody>
          <a:bodyPr/>
          <a:lstStyle/>
          <a:p>
            <a:pPr>
              <a:buFontTx/>
              <a:buNone/>
            </a:pPr>
            <a:r>
              <a:rPr lang="en-US" altLang="zh-CN" dirty="0">
                <a:solidFill>
                  <a:schemeClr val="tx2"/>
                </a:solidFill>
              </a:rPr>
              <a:t>factorial(n) {</a:t>
            </a:r>
          </a:p>
          <a:p>
            <a:pPr>
              <a:buFontTx/>
              <a:buNone/>
            </a:pPr>
            <a:r>
              <a:rPr lang="en-US" altLang="zh-CN" dirty="0">
                <a:solidFill>
                  <a:schemeClr val="tx2"/>
                </a:solidFill>
              </a:rPr>
              <a:t>	if (n = 0)</a:t>
            </a:r>
            <a:br>
              <a:rPr lang="en-US" altLang="zh-CN" dirty="0">
                <a:solidFill>
                  <a:schemeClr val="tx2"/>
                </a:solidFill>
              </a:rPr>
            </a:br>
            <a:r>
              <a:rPr lang="en-US" altLang="zh-CN" dirty="0">
                <a:solidFill>
                  <a:schemeClr val="tx2"/>
                </a:solidFill>
              </a:rPr>
              <a:t>	return 1</a:t>
            </a:r>
          </a:p>
          <a:p>
            <a:pPr>
              <a:buFontTx/>
              <a:buNone/>
            </a:pPr>
            <a:r>
              <a:rPr lang="en-US" altLang="zh-CN" dirty="0">
                <a:solidFill>
                  <a:schemeClr val="tx2"/>
                </a:solidFill>
              </a:rPr>
              <a:t>	else</a:t>
            </a:r>
          </a:p>
          <a:p>
            <a:pPr>
              <a:buFontTx/>
              <a:buNone/>
            </a:pPr>
            <a:r>
              <a:rPr lang="en-US" altLang="zh-CN" dirty="0">
                <a:solidFill>
                  <a:schemeClr val="tx2"/>
                </a:solidFill>
              </a:rPr>
              <a:t>		return n*factorial(n-1)</a:t>
            </a:r>
          </a:p>
          <a:p>
            <a:pPr>
              <a:buFontTx/>
              <a:buNone/>
            </a:pPr>
            <a:r>
              <a:rPr lang="en-US" altLang="zh-CN" dirty="0">
                <a:solidFill>
                  <a:schemeClr val="tx2"/>
                </a:solidFill>
              </a:rPr>
              <a:t>	end if</a:t>
            </a:r>
          </a:p>
          <a:p>
            <a:pPr>
              <a:buFontTx/>
              <a:buNone/>
            </a:pPr>
            <a:r>
              <a:rPr lang="en-US" altLang="zh-CN" dirty="0">
                <a:solidFill>
                  <a:schemeClr val="tx2"/>
                </a:solidFill>
              </a:rPr>
              <a:t>}</a:t>
            </a:r>
          </a:p>
        </p:txBody>
      </p:sp>
      <p:sp>
        <p:nvSpPr>
          <p:cNvPr id="116740" name="Rectangle 4"/>
          <p:cNvSpPr>
            <a:spLocks noChangeArrowheads="1"/>
          </p:cNvSpPr>
          <p:nvPr/>
        </p:nvSpPr>
        <p:spPr bwMode="auto">
          <a:xfrm>
            <a:off x="3733800" y="1752600"/>
            <a:ext cx="5410200" cy="4114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r>
              <a:rPr kumimoji="0" lang="en-US" altLang="zh-CN" sz="3200" dirty="0">
                <a:latin typeface="Tahoma" pitchFamily="34" charset="0"/>
              </a:rPr>
              <a:t>	Note how much simpler the code for the recursive version of the algorithm is as compared with the iterative version </a:t>
            </a:r>
            <a:r>
              <a:rPr kumimoji="0" lang="en-US" altLang="zh-CN" sz="3200" dirty="0">
                <a:latin typeface="Tahoma" pitchFamily="34" charset="0"/>
                <a:sym typeface="Wingdings" pitchFamily="2" charset="2"/>
              </a:rPr>
              <a:t></a:t>
            </a:r>
          </a:p>
          <a:p>
            <a:pPr marL="342900" indent="-342900">
              <a:spcBef>
                <a:spcPct val="20000"/>
              </a:spcBef>
              <a:buClr>
                <a:schemeClr val="folHlink"/>
              </a:buClr>
              <a:buSzPct val="60000"/>
              <a:buFont typeface="Wingdings" pitchFamily="2" charset="2"/>
              <a:buNone/>
            </a:pPr>
            <a:endParaRPr kumimoji="0" lang="en-US" altLang="zh-CN" sz="3200" dirty="0">
              <a:latin typeface="Tahoma" pitchFamily="34" charset="0"/>
            </a:endParaRPr>
          </a:p>
          <a:p>
            <a:pPr marL="342900" indent="-342900">
              <a:spcBef>
                <a:spcPct val="20000"/>
              </a:spcBef>
              <a:buClr>
                <a:schemeClr val="folHlink"/>
              </a:buClr>
              <a:buSzPct val="60000"/>
              <a:buFont typeface="Wingdings" pitchFamily="2" charset="2"/>
              <a:buNone/>
            </a:pPr>
            <a:r>
              <a:rPr kumimoji="0" lang="en-US" altLang="zh-CN" sz="3200" dirty="0">
                <a:latin typeface="Tahoma" pitchFamily="34" charset="0"/>
              </a:rPr>
              <a:t>	we have eliminated the loop and implemented the algorithm with 1 ‘if’ statement.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descr="C:\Documents and Settings\Administrator.LEE\Desktop\0.bmp"/>
          <p:cNvPicPr>
            <a:picLocks noChangeAspect="1" noChangeArrowheads="1"/>
          </p:cNvPicPr>
          <p:nvPr/>
        </p:nvPicPr>
        <p:blipFill>
          <a:blip r:embed="rId2"/>
          <a:srcRect/>
          <a:stretch>
            <a:fillRect/>
          </a:stretch>
        </p:blipFill>
        <p:spPr bwMode="auto">
          <a:xfrm>
            <a:off x="609600" y="685800"/>
            <a:ext cx="8305800" cy="531018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How recursion works</a:t>
            </a:r>
            <a:endParaRPr lang="en-US" dirty="0"/>
          </a:p>
        </p:txBody>
      </p:sp>
      <p:sp>
        <p:nvSpPr>
          <p:cNvPr id="3" name="Content Placeholder 2"/>
          <p:cNvSpPr>
            <a:spLocks noGrp="1"/>
          </p:cNvSpPr>
          <p:nvPr>
            <p:ph idx="1"/>
          </p:nvPr>
        </p:nvSpPr>
        <p:spPr>
          <a:xfrm>
            <a:off x="457200" y="838200"/>
            <a:ext cx="8229600" cy="5791200"/>
          </a:xfrm>
        </p:spPr>
        <p:txBody>
          <a:bodyPr>
            <a:normAutofit fontScale="92500" lnSpcReduction="10000"/>
          </a:bodyPr>
          <a:lstStyle/>
          <a:p>
            <a:r>
              <a:rPr lang="en-US" altLang="zh-CN" dirty="0" smtClean="0"/>
              <a:t>To truly understand how recursion works we need to first explore how any function call works.</a:t>
            </a:r>
          </a:p>
          <a:p>
            <a:r>
              <a:rPr lang="en-US" altLang="zh-CN" dirty="0" smtClean="0"/>
              <a:t>When a program calls a subroutine (function) the current function must suspend its processing.</a:t>
            </a:r>
          </a:p>
          <a:p>
            <a:pPr>
              <a:lnSpc>
                <a:spcPct val="90000"/>
              </a:lnSpc>
            </a:pPr>
            <a:r>
              <a:rPr lang="en-US" altLang="zh-CN" dirty="0" smtClean="0"/>
              <a:t>The called function then takes over control of the program. When the function is finished, it needs to return to the function that called it.</a:t>
            </a:r>
          </a:p>
          <a:p>
            <a:pPr>
              <a:lnSpc>
                <a:spcPct val="90000"/>
              </a:lnSpc>
            </a:pPr>
            <a:r>
              <a:rPr lang="en-US" altLang="zh-CN" dirty="0" smtClean="0"/>
              <a:t>The calling function then </a:t>
            </a:r>
            <a:r>
              <a:rPr lang="en-US" altLang="zh-CN" dirty="0" smtClean="0">
                <a:latin typeface="Tahoma"/>
              </a:rPr>
              <a:t>‘</a:t>
            </a:r>
            <a:r>
              <a:rPr lang="en-US" altLang="zh-CN" dirty="0" smtClean="0"/>
              <a:t>wakes up</a:t>
            </a:r>
            <a:r>
              <a:rPr lang="en-US" altLang="zh-CN" dirty="0" smtClean="0">
                <a:latin typeface="Tahoma"/>
              </a:rPr>
              <a:t>’</a:t>
            </a:r>
            <a:r>
              <a:rPr lang="en-US" altLang="zh-CN" dirty="0" smtClean="0"/>
              <a:t> and continues processing.</a:t>
            </a:r>
          </a:p>
          <a:p>
            <a:pPr>
              <a:lnSpc>
                <a:spcPct val="90000"/>
              </a:lnSpc>
            </a:pPr>
            <a:r>
              <a:rPr lang="en-US" altLang="zh-CN" dirty="0" smtClean="0"/>
              <a:t>One important point in this interaction is that, unless changed through call-by-reference, all local data in the calling module must remain unchanged.</a:t>
            </a:r>
          </a:p>
          <a:p>
            <a:endParaRPr lang="en-US" altLang="zh-CN"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92500"/>
          </a:bodyPr>
          <a:lstStyle/>
          <a:p>
            <a:r>
              <a:rPr lang="en-US" altLang="zh-CN" dirty="0" smtClean="0"/>
              <a:t>Therefore, when a function is called, some information needs to be saved in order to return the calling module back to its original state (i.e., the state it was in before the call).</a:t>
            </a:r>
          </a:p>
          <a:p>
            <a:r>
              <a:rPr lang="en-US" altLang="zh-CN" dirty="0" smtClean="0"/>
              <a:t>We need to save information such as the local variables and the spot in the code to return to after the called function is finished</a:t>
            </a:r>
          </a:p>
          <a:p>
            <a:pPr>
              <a:lnSpc>
                <a:spcPct val="90000"/>
              </a:lnSpc>
            </a:pPr>
            <a:r>
              <a:rPr lang="en-US" altLang="zh-CN" dirty="0" smtClean="0"/>
              <a:t>To do this we use a stack.</a:t>
            </a:r>
          </a:p>
          <a:p>
            <a:pPr>
              <a:lnSpc>
                <a:spcPct val="90000"/>
              </a:lnSpc>
            </a:pPr>
            <a:r>
              <a:rPr lang="en-US" altLang="zh-CN" dirty="0" smtClean="0"/>
              <a:t>Before a function is called, all relevant data is stored in a </a:t>
            </a:r>
            <a:r>
              <a:rPr lang="en-US" altLang="zh-CN" b="1" i="1" dirty="0" smtClean="0"/>
              <a:t>stackframe</a:t>
            </a:r>
            <a:r>
              <a:rPr lang="en-US" altLang="zh-CN" dirty="0" smtClean="0"/>
              <a:t>.</a:t>
            </a:r>
          </a:p>
          <a:p>
            <a:pPr>
              <a:lnSpc>
                <a:spcPct val="90000"/>
              </a:lnSpc>
            </a:pPr>
            <a:r>
              <a:rPr lang="en-US" altLang="zh-CN" dirty="0" smtClean="0"/>
              <a:t>This stackframe is then pushed onto the system stack.</a:t>
            </a:r>
          </a:p>
          <a:p>
            <a:pPr>
              <a:lnSpc>
                <a:spcPct val="90000"/>
              </a:lnSpc>
            </a:pPr>
            <a:r>
              <a:rPr lang="en-US" altLang="zh-CN" dirty="0" smtClean="0"/>
              <a:t>After the called function is finished, it simply pops the system stack to return to the original state.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By using a stack, we can have functions call other functions which can call other functions, etc.</a:t>
            </a:r>
          </a:p>
          <a:p>
            <a:r>
              <a:rPr lang="en-US" altLang="zh-CN" dirty="0" smtClean="0"/>
              <a:t>Because the stack is a first-in, last-out data structure, as the stackframes are popped, the data comes out in the correct order.</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715962"/>
          </a:xfrm>
        </p:spPr>
        <p:txBody>
          <a:bodyPr>
            <a:normAutofit fontScale="90000"/>
          </a:bodyPr>
          <a:lstStyle/>
          <a:p>
            <a:r>
              <a:rPr lang="en-US" dirty="0" smtClean="0"/>
              <a:t>Recursive and Non recursive algorithms</a:t>
            </a:r>
            <a:endParaRPr lang="en-US" dirty="0"/>
          </a:p>
        </p:txBody>
      </p:sp>
      <p:pic>
        <p:nvPicPr>
          <p:cNvPr id="4" name="Picture 2" descr="C:\Documents and Settings\Administrator.LEE\Desktop\0.bmp"/>
          <p:cNvPicPr>
            <a:picLocks noGrp="1" noChangeAspect="1" noChangeArrowheads="1"/>
          </p:cNvPicPr>
          <p:nvPr>
            <p:ph idx="1"/>
          </p:nvPr>
        </p:nvPicPr>
        <p:blipFill>
          <a:blip r:embed="rId2"/>
          <a:srcRect/>
          <a:stretch>
            <a:fillRect/>
          </a:stretch>
        </p:blipFill>
        <p:spPr bwMode="auto">
          <a:xfrm>
            <a:off x="228600" y="914400"/>
            <a:ext cx="8610600" cy="563879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pPr>
              <a:lnSpc>
                <a:spcPct val="90000"/>
              </a:lnSpc>
            </a:pPr>
            <a:r>
              <a:rPr lang="en-US" dirty="0" smtClean="0"/>
              <a:t>Two criteria are used to judge algorithms: </a:t>
            </a:r>
          </a:p>
          <a:p>
            <a:pPr>
              <a:lnSpc>
                <a:spcPct val="90000"/>
              </a:lnSpc>
              <a:buNone/>
            </a:pPr>
            <a:r>
              <a:rPr lang="en-US" dirty="0" smtClean="0"/>
              <a:t>    (i) time complexity (ii) space complexity.</a:t>
            </a:r>
          </a:p>
          <a:p>
            <a:pPr>
              <a:lnSpc>
                <a:spcPct val="90000"/>
              </a:lnSpc>
            </a:pPr>
            <a:r>
              <a:rPr lang="en-US" u="sng" dirty="0" smtClean="0"/>
              <a:t>Space Complexity</a:t>
            </a:r>
            <a:r>
              <a:rPr lang="en-US" dirty="0" smtClean="0"/>
              <a:t> of an algorithm is the amount of memory it needs to run to completion.</a:t>
            </a:r>
          </a:p>
          <a:p>
            <a:pPr>
              <a:lnSpc>
                <a:spcPct val="90000"/>
              </a:lnSpc>
            </a:pPr>
            <a:r>
              <a:rPr lang="en-US" u="sng" dirty="0" smtClean="0"/>
              <a:t>Time Complexity</a:t>
            </a:r>
            <a:r>
              <a:rPr lang="en-US" dirty="0" smtClean="0"/>
              <a:t> of an algorithm is the amount of CPU time it needs to run to completion.</a:t>
            </a:r>
          </a:p>
          <a:p>
            <a:pPr>
              <a:lnSpc>
                <a:spcPct val="90000"/>
              </a:lnSpc>
            </a:pPr>
            <a:r>
              <a:rPr lang="en-US" dirty="0" smtClean="0">
                <a:solidFill>
                  <a:srgbClr val="FF0000"/>
                </a:solidFill>
              </a:rPr>
              <a:t>Space Complexity</a:t>
            </a:r>
            <a:r>
              <a:rPr lang="en-US" dirty="0" smtClean="0"/>
              <a:t>:</a:t>
            </a:r>
          </a:p>
          <a:p>
            <a:pPr>
              <a:lnSpc>
                <a:spcPct val="90000"/>
              </a:lnSpc>
            </a:pPr>
            <a:r>
              <a:rPr lang="en-US" dirty="0" smtClean="0"/>
              <a:t>Memory space S(P) needed by a program P, consists of two components: </a:t>
            </a:r>
          </a:p>
          <a:p>
            <a:pPr lvl="1">
              <a:lnSpc>
                <a:spcPct val="90000"/>
              </a:lnSpc>
            </a:pPr>
            <a:r>
              <a:rPr lang="en-US" dirty="0" smtClean="0"/>
              <a:t>A </a:t>
            </a:r>
            <a:r>
              <a:rPr lang="en-US" dirty="0" smtClean="0">
                <a:solidFill>
                  <a:srgbClr val="FF0000"/>
                </a:solidFill>
              </a:rPr>
              <a:t>fixed part</a:t>
            </a:r>
            <a:r>
              <a:rPr lang="en-US" dirty="0" smtClean="0"/>
              <a:t>: needed for instruction space (byte code), simple variable space, constants space etc. </a:t>
            </a:r>
            <a:r>
              <a:rPr lang="en-US" dirty="0" smtClean="0">
                <a:sym typeface="Wingdings" pitchFamily="2" charset="2"/>
              </a:rPr>
              <a:t> </a:t>
            </a:r>
            <a:r>
              <a:rPr lang="en-US" dirty="0" smtClean="0"/>
              <a:t>c</a:t>
            </a:r>
          </a:p>
          <a:p>
            <a:pPr lvl="1">
              <a:lnSpc>
                <a:spcPct val="90000"/>
              </a:lnSpc>
            </a:pPr>
            <a:r>
              <a:rPr lang="en-US" dirty="0" smtClean="0"/>
              <a:t>A </a:t>
            </a:r>
            <a:r>
              <a:rPr lang="en-US" dirty="0" smtClean="0">
                <a:solidFill>
                  <a:srgbClr val="FF0000"/>
                </a:solidFill>
              </a:rPr>
              <a:t>variable part</a:t>
            </a:r>
            <a:r>
              <a:rPr lang="en-US" dirty="0" smtClean="0"/>
              <a:t>: dependent on a particular instance of input and output data. </a:t>
            </a:r>
            <a:r>
              <a:rPr lang="en-US" dirty="0" smtClean="0">
                <a:sym typeface="Wingdings" pitchFamily="2" charset="2"/>
              </a:rPr>
              <a:t> S</a:t>
            </a:r>
            <a:r>
              <a:rPr lang="en-US" baseline="-25000" dirty="0" smtClean="0">
                <a:sym typeface="Wingdings" pitchFamily="2" charset="2"/>
              </a:rPr>
              <a:t>p</a:t>
            </a:r>
            <a:r>
              <a:rPr lang="en-US" dirty="0" smtClean="0">
                <a:sym typeface="Wingdings" pitchFamily="2" charset="2"/>
              </a:rPr>
              <a:t>(instance)</a:t>
            </a:r>
            <a:endParaRPr lang="en-US" dirty="0" smtClean="0"/>
          </a:p>
          <a:p>
            <a:pPr>
              <a:lnSpc>
                <a:spcPct val="90000"/>
              </a:lnSpc>
            </a:pPr>
            <a:r>
              <a:rPr lang="en-US" dirty="0" smtClean="0"/>
              <a:t>S(P) = c + S</a:t>
            </a:r>
            <a:r>
              <a:rPr lang="en-US" baseline="-25000" dirty="0" smtClean="0"/>
              <a:t>p</a:t>
            </a:r>
            <a:r>
              <a:rPr lang="en-US" dirty="0" smtClean="0"/>
              <a:t>(instance characteristics)</a:t>
            </a:r>
            <a:endParaRPr lang="en-GB"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57200" y="304800"/>
            <a:ext cx="8229600" cy="5821363"/>
          </a:xfrm>
        </p:spPr>
        <p:txBody>
          <a:bodyPr/>
          <a:lstStyle/>
          <a:p>
            <a:pPr marL="609600" indent="-609600">
              <a:buNone/>
            </a:pPr>
            <a:r>
              <a:rPr lang="en-US" sz="2800" dirty="0" smtClean="0">
                <a:latin typeface="SimSun" pitchFamily="2" charset="-122"/>
              </a:rPr>
              <a:t>Space complexity example:</a:t>
            </a:r>
          </a:p>
          <a:p>
            <a:pPr marL="609600" indent="-609600">
              <a:buFontTx/>
              <a:buAutoNum type="arabicPeriod"/>
            </a:pPr>
            <a:r>
              <a:rPr lang="en-US" sz="2800" dirty="0" smtClean="0">
                <a:latin typeface="SimSun" pitchFamily="2" charset="-122"/>
              </a:rPr>
              <a:t>Algorithm </a:t>
            </a:r>
            <a:r>
              <a:rPr lang="en-US" sz="2800" dirty="0">
                <a:latin typeface="SimSun" pitchFamily="2" charset="-122"/>
              </a:rPr>
              <a:t>abc (a, b, c)</a:t>
            </a:r>
          </a:p>
          <a:p>
            <a:pPr marL="609600" indent="-609600">
              <a:buFontTx/>
              <a:buAutoNum type="arabicPeriod"/>
            </a:pPr>
            <a:r>
              <a:rPr lang="en-US" sz="2800" dirty="0">
                <a:latin typeface="SimSun" pitchFamily="2" charset="-122"/>
              </a:rPr>
              <a:t>{</a:t>
            </a:r>
          </a:p>
          <a:p>
            <a:pPr marL="609600" indent="-609600">
              <a:buFontTx/>
              <a:buAutoNum type="arabicPeriod"/>
            </a:pPr>
            <a:r>
              <a:rPr lang="en-US" sz="2800" dirty="0">
                <a:latin typeface="SimSun" pitchFamily="2" charset="-122"/>
              </a:rPr>
              <a:t>	return a+b+b*c+(a+b-c)/(a+b)+4.0;</a:t>
            </a:r>
          </a:p>
          <a:p>
            <a:pPr marL="609600" indent="-609600">
              <a:buFontTx/>
              <a:buAutoNum type="arabicPeriod"/>
            </a:pPr>
            <a:r>
              <a:rPr lang="en-US" sz="2800" dirty="0">
                <a:latin typeface="SimSun" pitchFamily="2" charset="-122"/>
              </a:rPr>
              <a:t>}</a:t>
            </a:r>
          </a:p>
          <a:p>
            <a:pPr marL="609600" indent="-609600">
              <a:buFontTx/>
              <a:buNone/>
            </a:pPr>
            <a:r>
              <a:rPr lang="en-US" dirty="0"/>
              <a:t>	</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For every instance 3 computer words required to store variables: a, b, and c. Therefore </a:t>
            </a:r>
          </a:p>
          <a:p>
            <a:r>
              <a:rPr lang="en-US" dirty="0" smtClean="0"/>
              <a:t>S</a:t>
            </a:r>
            <a:r>
              <a:rPr lang="en-US" baseline="-25000" dirty="0" smtClean="0"/>
              <a:t>p</a:t>
            </a:r>
            <a:r>
              <a:rPr lang="en-US" dirty="0" smtClean="0"/>
              <a:t>()= 3. S(P) = 3.</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228600" y="228600"/>
            <a:ext cx="8458200" cy="6400800"/>
          </a:xfrm>
        </p:spPr>
        <p:txBody>
          <a:bodyPr>
            <a:normAutofit/>
          </a:bodyPr>
          <a:lstStyle/>
          <a:p>
            <a:pPr marL="609600" indent="-609600">
              <a:buFontTx/>
              <a:buAutoNum type="arabicPeriod"/>
            </a:pPr>
            <a:r>
              <a:rPr lang="en-US" sz="2800" dirty="0">
                <a:latin typeface="SimSun" pitchFamily="2" charset="-122"/>
              </a:rPr>
              <a:t>Algorithm Sum(a</a:t>
            </a:r>
            <a:r>
              <a:rPr lang="en-US" sz="2800" dirty="0" smtClean="0">
                <a:latin typeface="SimSun" pitchFamily="2" charset="-122"/>
              </a:rPr>
              <a:t>[ ], </a:t>
            </a:r>
            <a:r>
              <a:rPr lang="en-US" sz="2800" dirty="0">
                <a:latin typeface="SimSun" pitchFamily="2" charset="-122"/>
              </a:rPr>
              <a:t>n)</a:t>
            </a:r>
          </a:p>
          <a:p>
            <a:pPr marL="609600" indent="-609600">
              <a:buFontTx/>
              <a:buAutoNum type="arabicPeriod"/>
            </a:pPr>
            <a:r>
              <a:rPr lang="en-US" sz="2800" dirty="0">
                <a:latin typeface="SimSun" pitchFamily="2" charset="-122"/>
              </a:rPr>
              <a:t>{</a:t>
            </a:r>
          </a:p>
          <a:p>
            <a:pPr marL="609600" indent="-609600">
              <a:buFontTx/>
              <a:buAutoNum type="arabicPeriod"/>
            </a:pPr>
            <a:r>
              <a:rPr lang="en-US" sz="2800" dirty="0">
                <a:latin typeface="SimSun" pitchFamily="2" charset="-122"/>
              </a:rPr>
              <a:t>    s:= 0.0;</a:t>
            </a:r>
          </a:p>
          <a:p>
            <a:pPr marL="609600" indent="-609600">
              <a:buFontTx/>
              <a:buAutoNum type="arabicPeriod"/>
            </a:pPr>
            <a:r>
              <a:rPr lang="en-US" sz="2800" dirty="0">
                <a:latin typeface="SimSun" pitchFamily="2" charset="-122"/>
              </a:rPr>
              <a:t>    for i = 1 to n do</a:t>
            </a:r>
          </a:p>
          <a:p>
            <a:pPr marL="609600" indent="-609600">
              <a:buFontTx/>
              <a:buAutoNum type="arabicPeriod"/>
            </a:pPr>
            <a:r>
              <a:rPr lang="en-US" sz="2800" dirty="0">
                <a:latin typeface="SimSun" pitchFamily="2" charset="-122"/>
              </a:rPr>
              <a:t>          s := s + a[</a:t>
            </a:r>
            <a:r>
              <a:rPr lang="en-US" sz="2800" dirty="0" err="1">
                <a:latin typeface="SimSun" pitchFamily="2" charset="-122"/>
              </a:rPr>
              <a:t>i</a:t>
            </a:r>
            <a:r>
              <a:rPr lang="en-US" sz="2800" dirty="0">
                <a:latin typeface="SimSun" pitchFamily="2" charset="-122"/>
              </a:rPr>
              <a:t>];</a:t>
            </a:r>
          </a:p>
          <a:p>
            <a:pPr marL="609600" indent="-609600">
              <a:buFontTx/>
              <a:buAutoNum type="arabicPeriod"/>
            </a:pPr>
            <a:r>
              <a:rPr lang="en-US" sz="2800" dirty="0">
                <a:latin typeface="SimSun" pitchFamily="2" charset="-122"/>
              </a:rPr>
              <a:t>    return s;</a:t>
            </a:r>
          </a:p>
          <a:p>
            <a:pPr marL="609600" indent="-609600">
              <a:buFontTx/>
              <a:buAutoNum type="arabicPeriod"/>
            </a:pPr>
            <a:r>
              <a:rPr lang="en-US" sz="2800" dirty="0" smtClean="0">
                <a:latin typeface="SimSun" pitchFamily="2" charset="-122"/>
              </a:rPr>
              <a:t>}</a:t>
            </a:r>
          </a:p>
          <a:p>
            <a:pPr marL="609600" indent="-609600">
              <a:buFontTx/>
              <a:buAutoNum type="arabicPeriod"/>
            </a:pPr>
            <a:endParaRPr lang="en-US" sz="2800" dirty="0">
              <a:latin typeface="SimSun"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Every instance needs to store array </a:t>
            </a:r>
            <a:r>
              <a:rPr lang="en-US" dirty="0" smtClean="0">
                <a:latin typeface="SimSun" pitchFamily="2" charset="-122"/>
              </a:rPr>
              <a:t>a[]</a:t>
            </a:r>
            <a:r>
              <a:rPr lang="en-US" dirty="0" smtClean="0"/>
              <a:t> &amp; </a:t>
            </a:r>
            <a:r>
              <a:rPr lang="en-US" dirty="0" smtClean="0">
                <a:latin typeface="SimSun" pitchFamily="2" charset="-122"/>
              </a:rPr>
              <a:t>n</a:t>
            </a:r>
            <a:r>
              <a:rPr lang="en-US" dirty="0" smtClean="0"/>
              <a:t>. </a:t>
            </a:r>
          </a:p>
          <a:p>
            <a:pPr lvl="1"/>
            <a:r>
              <a:rPr lang="en-US" dirty="0" smtClean="0"/>
              <a:t>Space needed to store </a:t>
            </a:r>
            <a:r>
              <a:rPr lang="en-US" dirty="0" smtClean="0">
                <a:latin typeface="SimSun" pitchFamily="2" charset="-122"/>
              </a:rPr>
              <a:t>n</a:t>
            </a:r>
            <a:r>
              <a:rPr lang="en-US" dirty="0" smtClean="0"/>
              <a:t> = 1 word. </a:t>
            </a:r>
          </a:p>
          <a:p>
            <a:pPr lvl="1"/>
            <a:r>
              <a:rPr lang="en-US" dirty="0" smtClean="0"/>
              <a:t>Space needed to store </a:t>
            </a:r>
            <a:r>
              <a:rPr lang="en-US" dirty="0" smtClean="0">
                <a:latin typeface="SimSun" pitchFamily="2" charset="-122"/>
              </a:rPr>
              <a:t>a[ ]</a:t>
            </a:r>
            <a:r>
              <a:rPr lang="en-US" dirty="0" smtClean="0"/>
              <a:t> = n floating point 					words (or at least n words)</a:t>
            </a:r>
          </a:p>
          <a:p>
            <a:pPr lvl="1"/>
            <a:r>
              <a:rPr lang="en-US" dirty="0" smtClean="0"/>
              <a:t>Space needed to store </a:t>
            </a:r>
            <a:r>
              <a:rPr lang="en-US" dirty="0" smtClean="0">
                <a:latin typeface="SimSun" pitchFamily="2" charset="-122"/>
              </a:rPr>
              <a:t>i</a:t>
            </a:r>
            <a:r>
              <a:rPr lang="en-US" dirty="0" smtClean="0"/>
              <a:t> and </a:t>
            </a:r>
            <a:r>
              <a:rPr lang="en-US" dirty="0" smtClean="0">
                <a:latin typeface="SimSun" pitchFamily="2" charset="-122"/>
              </a:rPr>
              <a:t>s</a:t>
            </a:r>
            <a:r>
              <a:rPr lang="en-US" dirty="0" smtClean="0"/>
              <a:t> = 2 words</a:t>
            </a:r>
          </a:p>
          <a:p>
            <a:r>
              <a:rPr lang="en-US" dirty="0" smtClean="0"/>
              <a:t>S</a:t>
            </a:r>
            <a:r>
              <a:rPr lang="en-US" baseline="-25000" dirty="0" smtClean="0"/>
              <a:t>p</a:t>
            </a:r>
            <a:r>
              <a:rPr lang="en-US" dirty="0" smtClean="0"/>
              <a:t>(n) = (n + 3). Hence S(P) = (n + 3).</a:t>
            </a:r>
            <a:endParaRPr lang="en-GB"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Space Complexity</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dirty="0" smtClean="0"/>
              <a:t>Space complexity is a measure of the amount of working storage an algorithm needs. That means how much memory, in the worst case, is needed at any point in the algorithm. </a:t>
            </a:r>
          </a:p>
          <a:p>
            <a:pPr>
              <a:buNone/>
            </a:pPr>
            <a:r>
              <a:rPr lang="en-US" dirty="0" err="1" smtClean="0"/>
              <a:t>int</a:t>
            </a:r>
            <a:r>
              <a:rPr lang="en-US" dirty="0" smtClean="0"/>
              <a:t> sum(</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z) </a:t>
            </a:r>
          </a:p>
          <a:p>
            <a:pPr>
              <a:buNone/>
            </a:pPr>
            <a:r>
              <a:rPr lang="en-US" dirty="0" smtClean="0"/>
              <a:t>{ </a:t>
            </a:r>
            <a:r>
              <a:rPr lang="en-US" dirty="0" err="1" smtClean="0"/>
              <a:t>int</a:t>
            </a:r>
            <a:r>
              <a:rPr lang="en-US" dirty="0" smtClean="0"/>
              <a:t> r = x + y + z; </a:t>
            </a:r>
          </a:p>
          <a:p>
            <a:pPr>
              <a:buNone/>
            </a:pPr>
            <a:r>
              <a:rPr lang="en-US" dirty="0" smtClean="0"/>
              <a:t>return r; }.</a:t>
            </a:r>
          </a:p>
          <a:p>
            <a:pPr>
              <a:buNone/>
            </a:pPr>
            <a:r>
              <a:rPr lang="en-US" dirty="0" smtClean="0"/>
              <a:t>requires 3 units of space for the parameters and 1 for the local variable, and this never changes, so this is O(1).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Time Complexity</a:t>
            </a:r>
            <a:endParaRPr lang="en-US" dirty="0"/>
          </a:p>
        </p:txBody>
      </p:sp>
      <p:sp>
        <p:nvSpPr>
          <p:cNvPr id="3" name="Content Placeholder 2"/>
          <p:cNvSpPr>
            <a:spLocks noGrp="1"/>
          </p:cNvSpPr>
          <p:nvPr>
            <p:ph idx="1"/>
          </p:nvPr>
        </p:nvSpPr>
        <p:spPr>
          <a:xfrm>
            <a:off x="457200" y="762000"/>
            <a:ext cx="8229600" cy="5867400"/>
          </a:xfrm>
        </p:spPr>
        <p:txBody>
          <a:bodyPr>
            <a:normAutofit fontScale="92500" lnSpcReduction="10000"/>
          </a:bodyPr>
          <a:lstStyle/>
          <a:p>
            <a:r>
              <a:rPr lang="en-US" dirty="0" smtClean="0"/>
              <a:t>Time required T(P) to run a program P also consists of two components:</a:t>
            </a:r>
          </a:p>
          <a:p>
            <a:pPr lvl="1"/>
            <a:r>
              <a:rPr lang="en-US" dirty="0" smtClean="0">
                <a:solidFill>
                  <a:srgbClr val="FF0000"/>
                </a:solidFill>
              </a:rPr>
              <a:t>A fixed part:</a:t>
            </a:r>
            <a:r>
              <a:rPr lang="en-US" dirty="0" smtClean="0"/>
              <a:t> compile time which is independent of the problem instance </a:t>
            </a:r>
            <a:r>
              <a:rPr lang="en-US" dirty="0" smtClean="0">
                <a:sym typeface="Wingdings" pitchFamily="2" charset="2"/>
              </a:rPr>
              <a:t> c.</a:t>
            </a:r>
            <a:endParaRPr lang="en-US" dirty="0" smtClean="0"/>
          </a:p>
          <a:p>
            <a:pPr lvl="1"/>
            <a:r>
              <a:rPr lang="en-US" dirty="0" smtClean="0">
                <a:solidFill>
                  <a:srgbClr val="FF0000"/>
                </a:solidFill>
              </a:rPr>
              <a:t>A variable part: </a:t>
            </a:r>
            <a:r>
              <a:rPr lang="en-US" dirty="0" smtClean="0"/>
              <a:t>run time which depends on the problem instance </a:t>
            </a:r>
            <a:r>
              <a:rPr lang="en-US" dirty="0" smtClean="0">
                <a:sym typeface="Wingdings" pitchFamily="2" charset="2"/>
              </a:rPr>
              <a:t> </a:t>
            </a:r>
            <a:r>
              <a:rPr lang="en-US" dirty="0" err="1" smtClean="0">
                <a:sym typeface="Wingdings" pitchFamily="2" charset="2"/>
              </a:rPr>
              <a:t>t</a:t>
            </a:r>
            <a:r>
              <a:rPr lang="en-US" baseline="-25000" dirty="0" err="1" smtClean="0">
                <a:sym typeface="Wingdings" pitchFamily="2" charset="2"/>
              </a:rPr>
              <a:t>p</a:t>
            </a:r>
            <a:r>
              <a:rPr lang="en-US" dirty="0" smtClean="0">
                <a:sym typeface="Wingdings" pitchFamily="2" charset="2"/>
              </a:rPr>
              <a:t>(instance)</a:t>
            </a:r>
          </a:p>
          <a:p>
            <a:r>
              <a:rPr lang="en-US" dirty="0" smtClean="0"/>
              <a:t>T(P) = c + </a:t>
            </a:r>
            <a:r>
              <a:rPr lang="en-US" dirty="0" err="1" smtClean="0"/>
              <a:t>t</a:t>
            </a:r>
            <a:r>
              <a:rPr lang="en-US" baseline="-25000" dirty="0" err="1" smtClean="0"/>
              <a:t>p</a:t>
            </a:r>
            <a:r>
              <a:rPr lang="en-US" dirty="0" smtClean="0"/>
              <a:t>(instance characteristic)</a:t>
            </a:r>
          </a:p>
          <a:p>
            <a:r>
              <a:rPr lang="en-US" dirty="0" smtClean="0"/>
              <a:t>How to measure T(P)? </a:t>
            </a:r>
          </a:p>
          <a:p>
            <a:pPr lvl="1"/>
            <a:r>
              <a:rPr lang="en-US" dirty="0" smtClean="0"/>
              <a:t>Measure experimentally, using a “stop watch” </a:t>
            </a:r>
          </a:p>
          <a:p>
            <a:pPr lvl="1">
              <a:buFontTx/>
              <a:buNone/>
            </a:pPr>
            <a:r>
              <a:rPr lang="en-US" dirty="0" smtClean="0">
                <a:sym typeface="Wingdings" pitchFamily="2" charset="2"/>
              </a:rPr>
              <a:t>			 T(P) obtained in secs, msecs</a:t>
            </a:r>
            <a:r>
              <a:rPr lang="en-US" dirty="0" smtClean="0"/>
              <a:t>.</a:t>
            </a:r>
          </a:p>
          <a:p>
            <a:pPr lvl="1"/>
            <a:r>
              <a:rPr lang="en-US" dirty="0" smtClean="0"/>
              <a:t>Count program steps </a:t>
            </a:r>
            <a:r>
              <a:rPr lang="en-US" dirty="0" smtClean="0">
                <a:sym typeface="Wingdings" pitchFamily="2" charset="2"/>
              </a:rPr>
              <a:t> T(P) obtained as a </a:t>
            </a:r>
            <a:r>
              <a:rPr lang="en-US" u="sng" dirty="0" smtClean="0"/>
              <a:t>step count.</a:t>
            </a:r>
          </a:p>
          <a:p>
            <a:r>
              <a:rPr lang="en-US" dirty="0" smtClean="0"/>
              <a:t>Fixed part is usually ignored; only the variable part </a:t>
            </a:r>
            <a:r>
              <a:rPr lang="en-US" dirty="0" err="1" smtClean="0"/>
              <a:t>t</a:t>
            </a:r>
            <a:r>
              <a:rPr lang="en-US" baseline="-25000" dirty="0" err="1" smtClean="0"/>
              <a:t>p</a:t>
            </a:r>
            <a:r>
              <a:rPr lang="en-US" dirty="0" smtClean="0"/>
              <a:t>() is measured.</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r>
              <a:rPr lang="en-US" dirty="0" smtClean="0"/>
              <a:t>What is a </a:t>
            </a:r>
            <a:r>
              <a:rPr lang="en-US" u="sng" dirty="0" smtClean="0"/>
              <a:t>program step</a:t>
            </a:r>
            <a:r>
              <a:rPr lang="en-US" dirty="0" smtClean="0"/>
              <a:t>?</a:t>
            </a:r>
          </a:p>
          <a:p>
            <a:pPr lvl="1"/>
            <a:r>
              <a:rPr lang="en-US" dirty="0" smtClean="0"/>
              <a:t>a+b+b*c+(a+b)/(a-b) </a:t>
            </a:r>
            <a:r>
              <a:rPr lang="en-US" dirty="0" smtClean="0">
                <a:sym typeface="Wingdings" pitchFamily="2" charset="2"/>
              </a:rPr>
              <a:t> one step; </a:t>
            </a:r>
          </a:p>
          <a:p>
            <a:pPr lvl="1"/>
            <a:r>
              <a:rPr lang="en-US" dirty="0" smtClean="0">
                <a:sym typeface="Wingdings" pitchFamily="2" charset="2"/>
              </a:rPr>
              <a:t>comments  zero steps;</a:t>
            </a:r>
          </a:p>
          <a:p>
            <a:pPr lvl="1"/>
            <a:r>
              <a:rPr lang="en-US" dirty="0" smtClean="0">
                <a:latin typeface="SimSun" pitchFamily="2" charset="-122"/>
                <a:sym typeface="Wingdings" pitchFamily="2" charset="2"/>
              </a:rPr>
              <a:t>while (&lt;</a:t>
            </a:r>
            <a:r>
              <a:rPr lang="en-US" dirty="0" err="1" smtClean="0">
                <a:latin typeface="SimSun" pitchFamily="2" charset="-122"/>
                <a:sym typeface="Wingdings" pitchFamily="2" charset="2"/>
              </a:rPr>
              <a:t>expr</a:t>
            </a:r>
            <a:r>
              <a:rPr lang="en-US" dirty="0" smtClean="0">
                <a:latin typeface="SimSun" pitchFamily="2" charset="-122"/>
                <a:sym typeface="Wingdings" pitchFamily="2" charset="2"/>
              </a:rPr>
              <a:t>&gt;) do </a:t>
            </a:r>
            <a:r>
              <a:rPr lang="en-US" dirty="0" smtClean="0">
                <a:sym typeface="Wingdings" pitchFamily="2" charset="2"/>
              </a:rPr>
              <a:t> step count equal to the number of times &lt;</a:t>
            </a:r>
            <a:r>
              <a:rPr lang="en-US" dirty="0" err="1" smtClean="0">
                <a:sym typeface="Wingdings" pitchFamily="2" charset="2"/>
              </a:rPr>
              <a:t>expr</a:t>
            </a:r>
            <a:r>
              <a:rPr lang="en-US" dirty="0" smtClean="0">
                <a:sym typeface="Wingdings" pitchFamily="2" charset="2"/>
              </a:rPr>
              <a:t>&gt; is executed.</a:t>
            </a:r>
          </a:p>
          <a:p>
            <a:pPr lvl="1"/>
            <a:r>
              <a:rPr lang="en-US" dirty="0" smtClean="0">
                <a:latin typeface="SimSun" pitchFamily="2" charset="-122"/>
                <a:sym typeface="Wingdings" pitchFamily="2" charset="2"/>
              </a:rPr>
              <a:t>for i=&lt;</a:t>
            </a:r>
            <a:r>
              <a:rPr lang="en-US" dirty="0" err="1" smtClean="0">
                <a:latin typeface="SimSun" pitchFamily="2" charset="-122"/>
                <a:sym typeface="Wingdings" pitchFamily="2" charset="2"/>
              </a:rPr>
              <a:t>expr</a:t>
            </a:r>
            <a:r>
              <a:rPr lang="en-US" dirty="0" smtClean="0">
                <a:latin typeface="SimSun" pitchFamily="2" charset="-122"/>
                <a:sym typeface="Wingdings" pitchFamily="2" charset="2"/>
              </a:rPr>
              <a:t>&gt; to &lt;expr1&gt; do</a:t>
            </a:r>
            <a:r>
              <a:rPr lang="en-US" dirty="0" smtClean="0">
                <a:sym typeface="Wingdings" pitchFamily="2" charset="2"/>
              </a:rPr>
              <a:t>  step count equal to number of times &lt;expr1&gt; is checked.</a:t>
            </a:r>
            <a:endParaRPr lang="en-US" dirty="0" smtClean="0">
              <a:latin typeface="SimSun" pitchFamily="2" charset="-122"/>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3"/>
          <p:cNvGraphicFramePr>
            <a:graphicFrameLocks noGrp="1"/>
          </p:cNvGraphicFramePr>
          <p:nvPr/>
        </p:nvGraphicFramePr>
        <p:xfrm>
          <a:off x="228600" y="-41910"/>
          <a:ext cx="8686800" cy="5985510"/>
        </p:xfrm>
        <a:graphic>
          <a:graphicData uri="http://schemas.openxmlformats.org/drawingml/2006/table">
            <a:tbl>
              <a:tblPr/>
              <a:tblGrid>
                <a:gridCol w="620486"/>
                <a:gridCol w="4875245"/>
                <a:gridCol w="797768"/>
                <a:gridCol w="1152330"/>
                <a:gridCol w="1240971"/>
              </a:tblGrid>
              <a:tr h="781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dirty="0" smtClean="0">
                        <a:ln>
                          <a:noFill/>
                        </a:ln>
                        <a:solidFill>
                          <a:schemeClr val="tx1"/>
                        </a:solidFill>
                        <a:effectLst/>
                        <a:latin typeface="SimSun" pitchFamily="2" charset="-122"/>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SimSun" pitchFamily="2" charset="-122"/>
                          <a:cs typeface="Times New Roman" charset="0"/>
                        </a:rPr>
                        <a:t>Statements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SimSun" pitchFamily="2" charset="-122"/>
                          <a:cs typeface="Times New Roman" charset="0"/>
                        </a:rPr>
                        <a:t>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SimSun" pitchFamily="2" charset="-122"/>
                          <a:cs typeface="Times New Roman" charset="0"/>
                        </a:rPr>
                        <a:t>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SimSun" pitchFamily="2" charset="-122"/>
                          <a:cs typeface="Times New Roman"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Algorithm Sum(a[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   S = 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   for </a:t>
                      </a:r>
                      <a:r>
                        <a:rPr kumimoji="0" lang="en-US" sz="2800" b="0" i="0" u="none" strike="noStrike" cap="none" normalizeH="0" baseline="0" dirty="0" err="1" smtClean="0">
                          <a:ln>
                            <a:noFill/>
                          </a:ln>
                          <a:solidFill>
                            <a:schemeClr val="tx1"/>
                          </a:solidFill>
                          <a:effectLst/>
                          <a:latin typeface="SimSun" pitchFamily="2" charset="-122"/>
                          <a:cs typeface="Times New Roman" charset="0"/>
                        </a:rPr>
                        <a:t>i</a:t>
                      </a:r>
                      <a:r>
                        <a:rPr kumimoji="0" lang="en-US" sz="2800" b="0" i="0" u="none" strike="noStrike" cap="none" normalizeH="0" baseline="0" dirty="0" smtClean="0">
                          <a:ln>
                            <a:noFill/>
                          </a:ln>
                          <a:solidFill>
                            <a:schemeClr val="tx1"/>
                          </a:solidFill>
                          <a:effectLst/>
                          <a:latin typeface="SimSun" pitchFamily="2" charset="-122"/>
                          <a:cs typeface="Times New Roman" charset="0"/>
                        </a:rPr>
                        <a:t>=1 to n 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n+1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     s = </a:t>
                      </a:r>
                      <a:r>
                        <a:rPr kumimoji="0" lang="en-US" sz="2800" b="0" i="0" u="none" strike="noStrike" cap="none" normalizeH="0" baseline="0" dirty="0" err="1" smtClean="0">
                          <a:ln>
                            <a:noFill/>
                          </a:ln>
                          <a:solidFill>
                            <a:schemeClr val="tx1"/>
                          </a:solidFill>
                          <a:effectLst/>
                          <a:latin typeface="SimSun" pitchFamily="2" charset="-122"/>
                          <a:cs typeface="Times New Roman" charset="0"/>
                        </a:rPr>
                        <a:t>s+a</a:t>
                      </a:r>
                      <a:r>
                        <a:rPr kumimoji="0" lang="en-US" sz="2800" b="0" i="0" u="none" strike="noStrike" cap="none" normalizeH="0" baseline="0" dirty="0" smtClean="0">
                          <a:ln>
                            <a:noFill/>
                          </a:ln>
                          <a:solidFill>
                            <a:schemeClr val="tx1"/>
                          </a:solidFill>
                          <a:effectLst/>
                          <a:latin typeface="SimSun" pitchFamily="2" charset="-122"/>
                          <a:cs typeface="Times New Roman" charset="0"/>
                        </a:rPr>
                        <a:t>[</a:t>
                      </a:r>
                      <a:r>
                        <a:rPr kumimoji="0" lang="en-US" sz="2800" b="0" i="0" u="none" strike="noStrike" cap="none" normalizeH="0" baseline="0" dirty="0" err="1" smtClean="0">
                          <a:ln>
                            <a:noFill/>
                          </a:ln>
                          <a:solidFill>
                            <a:schemeClr val="tx1"/>
                          </a:solidFill>
                          <a:effectLst/>
                          <a:latin typeface="SimSun" pitchFamily="2" charset="-122"/>
                          <a:cs typeface="Times New Roman" charset="0"/>
                        </a:rPr>
                        <a:t>i</a:t>
                      </a:r>
                      <a:r>
                        <a:rPr kumimoji="0" lang="en-US" sz="2800" b="0" i="0" u="none" strike="noStrike" cap="none" normalizeH="0" baseline="0" dirty="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   return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138"/>
          <p:cNvGraphicFramePr>
            <a:graphicFrameLocks noGrp="1"/>
          </p:cNvGraphicFramePr>
          <p:nvPr/>
        </p:nvGraphicFramePr>
        <p:xfrm>
          <a:off x="7924800" y="6172200"/>
          <a:ext cx="914400" cy="457200"/>
        </p:xfrm>
        <a:graphic>
          <a:graphicData uri="http://schemas.openxmlformats.org/drawingml/2006/table">
            <a:tbl>
              <a:tblPr/>
              <a:tblGrid>
                <a:gridCol w="914400"/>
              </a:tblGrid>
              <a:tr h="15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cs typeface="Times New Roman" charset="0"/>
                        </a:rPr>
                        <a:t>2n+3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79"/>
          <p:cNvGraphicFramePr>
            <a:graphicFrameLocks noGrp="1"/>
          </p:cNvGraphicFramePr>
          <p:nvPr/>
        </p:nvGraphicFramePr>
        <p:xfrm>
          <a:off x="380999" y="304799"/>
          <a:ext cx="8458201" cy="5791202"/>
        </p:xfrm>
        <a:graphic>
          <a:graphicData uri="http://schemas.openxmlformats.org/drawingml/2006/table">
            <a:tbl>
              <a:tblPr/>
              <a:tblGrid>
                <a:gridCol w="604157"/>
                <a:gridCol w="4746949"/>
                <a:gridCol w="690465"/>
                <a:gridCol w="1208315"/>
                <a:gridCol w="1208315"/>
              </a:tblGrid>
              <a:tr h="7104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dirty="0" smtClean="0">
                        <a:ln>
                          <a:noFill/>
                        </a:ln>
                        <a:solidFill>
                          <a:schemeClr val="tx1"/>
                        </a:solidFill>
                        <a:effectLst/>
                        <a:latin typeface="SimSun" pitchFamily="2" charset="-122"/>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SimSun" pitchFamily="2" charset="-122"/>
                          <a:cs typeface="Times New Roman" charset="0"/>
                        </a:rPr>
                        <a:t>Statements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SimSun" pitchFamily="2" charset="-122"/>
                          <a:cs typeface="Times New Roman" charset="0"/>
                        </a:rPr>
                        <a:t>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SimSun" pitchFamily="2" charset="-122"/>
                          <a:cs typeface="Times New Roman" charset="0"/>
                        </a:rPr>
                        <a:t>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SimSun" pitchFamily="2" charset="-122"/>
                          <a:cs typeface="Times New Roman"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04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Algorithm Sum(a[ ],</a:t>
                      </a:r>
                      <a:r>
                        <a:rPr kumimoji="0" lang="en-US" sz="2800" b="0" i="0" u="none" strike="noStrike" cap="none" normalizeH="0" baseline="0" dirty="0" err="1" smtClean="0">
                          <a:ln>
                            <a:noFill/>
                          </a:ln>
                          <a:solidFill>
                            <a:schemeClr val="tx1"/>
                          </a:solidFill>
                          <a:effectLst/>
                          <a:latin typeface="SimSun" pitchFamily="2" charset="-122"/>
                          <a:cs typeface="Times New Roman" charset="0"/>
                        </a:rPr>
                        <a:t>n,m</a:t>
                      </a:r>
                      <a:r>
                        <a:rPr kumimoji="0" lang="en-US" sz="2800" b="0" i="0" u="none" strike="noStrike" cap="none" normalizeH="0" baseline="0" dirty="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04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04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   for </a:t>
                      </a:r>
                      <a:r>
                        <a:rPr kumimoji="0" lang="en-US" sz="2800" b="0" i="0" u="none" strike="noStrike" cap="none" normalizeH="0" baseline="0" dirty="0" err="1" smtClean="0">
                          <a:ln>
                            <a:noFill/>
                          </a:ln>
                          <a:solidFill>
                            <a:schemeClr val="tx1"/>
                          </a:solidFill>
                          <a:effectLst/>
                          <a:latin typeface="SimSun" pitchFamily="2" charset="-122"/>
                          <a:cs typeface="Times New Roman" charset="0"/>
                        </a:rPr>
                        <a:t>i</a:t>
                      </a:r>
                      <a:r>
                        <a:rPr kumimoji="0" lang="en-US" sz="2800" b="0" i="0" u="none" strike="noStrike" cap="none" normalizeH="0" baseline="0" dirty="0" smtClean="0">
                          <a:ln>
                            <a:noFill/>
                          </a:ln>
                          <a:solidFill>
                            <a:schemeClr val="tx1"/>
                          </a:solidFill>
                          <a:effectLst/>
                          <a:latin typeface="SimSun" pitchFamily="2" charset="-122"/>
                          <a:cs typeface="Times New Roman" charset="0"/>
                        </a:rPr>
                        <a:t>=1 to n 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SimSun" pitchFamily="2" charset="-122"/>
                          <a:cs typeface="Times New Roman"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n+1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8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     for j=1 to m 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SimSun" pitchFamily="2" charset="-122"/>
                          <a:cs typeface="Times New Roman" charset="0"/>
                        </a:rPr>
                        <a:t>n(m+1)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n(m+1)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04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       s = </a:t>
                      </a:r>
                      <a:r>
                        <a:rPr kumimoji="0" lang="en-US" sz="2800" b="0" i="0" u="none" strike="noStrike" cap="none" normalizeH="0" baseline="0" dirty="0" err="1" smtClean="0">
                          <a:ln>
                            <a:noFill/>
                          </a:ln>
                          <a:solidFill>
                            <a:schemeClr val="tx1"/>
                          </a:solidFill>
                          <a:effectLst/>
                          <a:latin typeface="SimSun" pitchFamily="2" charset="-122"/>
                          <a:cs typeface="Times New Roman" charset="0"/>
                        </a:rPr>
                        <a:t>s+a</a:t>
                      </a:r>
                      <a:r>
                        <a:rPr kumimoji="0" lang="en-US" sz="2800" b="0" i="0" u="none" strike="noStrike" cap="none" normalizeH="0" baseline="0" dirty="0" smtClean="0">
                          <a:ln>
                            <a:noFill/>
                          </a:ln>
                          <a:solidFill>
                            <a:schemeClr val="tx1"/>
                          </a:solidFill>
                          <a:effectLst/>
                          <a:latin typeface="SimSun" pitchFamily="2" charset="-122"/>
                          <a:cs typeface="Times New Roman" charset="0"/>
                        </a:rPr>
                        <a:t>[</a:t>
                      </a:r>
                      <a:r>
                        <a:rPr kumimoji="0" lang="en-US" sz="2800" b="0" i="0" u="none" strike="noStrike" cap="none" normalizeH="0" baseline="0" dirty="0" err="1" smtClean="0">
                          <a:ln>
                            <a:noFill/>
                          </a:ln>
                          <a:solidFill>
                            <a:schemeClr val="tx1"/>
                          </a:solidFill>
                          <a:effectLst/>
                          <a:latin typeface="SimSun" pitchFamily="2" charset="-122"/>
                          <a:cs typeface="Times New Roman" charset="0"/>
                        </a:rPr>
                        <a:t>i</a:t>
                      </a:r>
                      <a:r>
                        <a:rPr kumimoji="0" lang="en-US" sz="2800" b="0" i="0" u="none" strike="noStrike" cap="none" normalizeH="0" baseline="0" dirty="0" smtClean="0">
                          <a:ln>
                            <a:noFill/>
                          </a:ln>
                          <a:solidFill>
                            <a:schemeClr val="tx1"/>
                          </a:solidFill>
                          <a:effectLst/>
                          <a:latin typeface="SimSun" pitchFamily="2" charset="-122"/>
                          <a:cs typeface="Times New Roman"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SimSun" pitchFamily="2" charset="-122"/>
                          <a:cs typeface="Times New Roman" charset="0"/>
                        </a:rPr>
                        <a:t>nm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SimSun" pitchFamily="2" charset="-122"/>
                          <a:cs typeface="Times New Roman" charset="0"/>
                        </a:rPr>
                        <a:t>nm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04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   return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04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SimSun" pitchFamily="2" charset="-122"/>
                          <a:cs typeface="Times New Roman"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SimSun" pitchFamily="2" charset="-122"/>
                          <a:cs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SimSun" pitchFamily="2" charset="-122"/>
                          <a:cs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87"/>
          <p:cNvGraphicFramePr>
            <a:graphicFrameLocks noGrp="1"/>
          </p:cNvGraphicFramePr>
          <p:nvPr/>
        </p:nvGraphicFramePr>
        <p:xfrm>
          <a:off x="7162800" y="6172200"/>
          <a:ext cx="1676400" cy="457200"/>
        </p:xfrm>
        <a:graphic>
          <a:graphicData uri="http://schemas.openxmlformats.org/drawingml/2006/table">
            <a:tbl>
              <a:tblPr/>
              <a:tblGrid>
                <a:gridCol w="1676400"/>
              </a:tblGrid>
              <a:tr h="15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cs typeface="Times New Roman" charset="0"/>
                        </a:rPr>
                        <a:t>2nm+2n+2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152400" y="2017713"/>
            <a:ext cx="8802688" cy="4114800"/>
          </a:xfrm>
        </p:spPr>
        <p:txBody>
          <a:bodyPr/>
          <a:lstStyle/>
          <a:p>
            <a:endParaRPr lang="en-US" altLang="zh-CN" dirty="0"/>
          </a:p>
          <a:p>
            <a:r>
              <a:rPr lang="en-US" altLang="zh-CN" dirty="0"/>
              <a:t>In general, we can define the factorial function in the following way:</a:t>
            </a:r>
            <a:br>
              <a:rPr lang="en-US" altLang="zh-CN" dirty="0"/>
            </a:br>
            <a:endParaRPr lang="en-US" altLang="zh-CN" dirty="0"/>
          </a:p>
          <a:p>
            <a:pPr>
              <a:buFontTx/>
              <a:buNone/>
            </a:pPr>
            <a:r>
              <a:rPr lang="en-US" altLang="zh-CN" dirty="0"/>
              <a:t>	</a:t>
            </a:r>
          </a:p>
        </p:txBody>
      </p:sp>
      <p:pic>
        <p:nvPicPr>
          <p:cNvPr id="104452" name="Picture 4"/>
          <p:cNvPicPr>
            <a:picLocks noChangeAspect="1" noChangeArrowheads="1"/>
          </p:cNvPicPr>
          <p:nvPr/>
        </p:nvPicPr>
        <p:blipFill>
          <a:blip r:embed="rId2"/>
          <a:srcRect/>
          <a:stretch>
            <a:fillRect/>
          </a:stretch>
        </p:blipFill>
        <p:spPr bwMode="auto">
          <a:xfrm>
            <a:off x="304800" y="3657600"/>
            <a:ext cx="8656638" cy="1147763"/>
          </a:xfrm>
          <a:prstGeom prst="rect">
            <a:avLst/>
          </a:prstGeom>
          <a:noFill/>
          <a:ln w="9525">
            <a:noFill/>
            <a:miter lim="800000"/>
            <a:headEnd/>
            <a:tailEnd/>
          </a:ln>
          <a:effectLst/>
        </p:spPr>
      </p:pic>
      <p:pic>
        <p:nvPicPr>
          <p:cNvPr id="104453" name="Picture 5" descr="C:\Documents and Settings\Administrator.LEE\Desktop\0.bmp"/>
          <p:cNvPicPr>
            <a:picLocks noChangeAspect="1" noChangeArrowheads="1"/>
          </p:cNvPicPr>
          <p:nvPr/>
        </p:nvPicPr>
        <p:blipFill>
          <a:blip r:embed="rId3"/>
          <a:srcRect/>
          <a:stretch>
            <a:fillRect/>
          </a:stretch>
        </p:blipFill>
        <p:spPr bwMode="auto">
          <a:xfrm>
            <a:off x="0" y="0"/>
            <a:ext cx="4038600" cy="2667000"/>
          </a:xfrm>
          <a:prstGeom prst="rect">
            <a:avLst/>
          </a:prstGeom>
          <a:noFill/>
        </p:spPr>
      </p:pic>
      <p:pic>
        <p:nvPicPr>
          <p:cNvPr id="104454" name="Picture 6" descr="C:\Documents and Settings\Administrator.LEE\Desktop\0.bmp"/>
          <p:cNvPicPr>
            <a:picLocks noChangeAspect="1" noChangeArrowheads="1"/>
          </p:cNvPicPr>
          <p:nvPr/>
        </p:nvPicPr>
        <p:blipFill>
          <a:blip r:embed="rId4"/>
          <a:srcRect/>
          <a:stretch>
            <a:fillRect/>
          </a:stretch>
        </p:blipFill>
        <p:spPr bwMode="auto">
          <a:xfrm>
            <a:off x="0" y="4876800"/>
            <a:ext cx="4876800" cy="1981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a:lnSpc>
                <a:spcPct val="90000"/>
              </a:lnSpc>
            </a:pPr>
            <a:r>
              <a:rPr lang="en-US" dirty="0" smtClean="0"/>
              <a:t>Example: f(n) = 10n</a:t>
            </a:r>
            <a:r>
              <a:rPr lang="en-US" baseline="30000" dirty="0" smtClean="0"/>
              <a:t>2</a:t>
            </a:r>
            <a:r>
              <a:rPr lang="en-US" dirty="0" smtClean="0"/>
              <a:t>+4n+2 </a:t>
            </a:r>
          </a:p>
          <a:p>
            <a:pPr>
              <a:lnSpc>
                <a:spcPct val="90000"/>
              </a:lnSpc>
              <a:buNone/>
            </a:pPr>
            <a:r>
              <a:rPr lang="en-US" dirty="0" smtClean="0"/>
              <a:t>    is O(n</a:t>
            </a:r>
            <a:r>
              <a:rPr lang="en-US" baseline="30000" dirty="0" smtClean="0"/>
              <a:t>2</a:t>
            </a:r>
            <a:r>
              <a:rPr lang="en-US" dirty="0" smtClean="0"/>
              <a:t>) because 10n</a:t>
            </a:r>
            <a:r>
              <a:rPr lang="en-US" baseline="30000" dirty="0" smtClean="0"/>
              <a:t>2</a:t>
            </a:r>
            <a:r>
              <a:rPr lang="en-US" dirty="0" smtClean="0"/>
              <a:t>+4n+2 &lt;= 11n</a:t>
            </a:r>
            <a:r>
              <a:rPr lang="en-US" baseline="30000" dirty="0" smtClean="0"/>
              <a:t>2</a:t>
            </a:r>
            <a:r>
              <a:rPr lang="en-US" dirty="0" smtClean="0"/>
              <a:t> </a:t>
            </a:r>
          </a:p>
          <a:p>
            <a:pPr>
              <a:lnSpc>
                <a:spcPct val="90000"/>
              </a:lnSpc>
              <a:buNone/>
            </a:pPr>
            <a:r>
              <a:rPr lang="en-US" dirty="0" smtClean="0"/>
              <a:t>    for all n &gt;=5.</a:t>
            </a:r>
          </a:p>
          <a:p>
            <a:pPr>
              <a:lnSpc>
                <a:spcPct val="90000"/>
              </a:lnSpc>
            </a:pPr>
            <a:r>
              <a:rPr lang="en-US" dirty="0" smtClean="0"/>
              <a:t>Example: f(n) = 6*2</a:t>
            </a:r>
            <a:r>
              <a:rPr lang="en-US" baseline="30000" dirty="0" smtClean="0"/>
              <a:t>n</a:t>
            </a:r>
            <a:r>
              <a:rPr lang="en-US" dirty="0" smtClean="0"/>
              <a:t>+n</a:t>
            </a:r>
            <a:r>
              <a:rPr lang="en-US" baseline="30000" dirty="0" smtClean="0"/>
              <a:t>2</a:t>
            </a:r>
            <a:r>
              <a:rPr lang="en-US" dirty="0" smtClean="0"/>
              <a:t> is O(2</a:t>
            </a:r>
            <a:r>
              <a:rPr lang="en-US" baseline="30000" dirty="0" smtClean="0"/>
              <a:t>n</a:t>
            </a:r>
            <a:r>
              <a:rPr lang="en-US" dirty="0" smtClean="0"/>
              <a:t>)  </a:t>
            </a:r>
          </a:p>
          <a:p>
            <a:pPr>
              <a:lnSpc>
                <a:spcPct val="90000"/>
              </a:lnSpc>
              <a:buNone/>
            </a:pPr>
            <a:r>
              <a:rPr lang="en-US" dirty="0" smtClean="0"/>
              <a:t>    because 6*2</a:t>
            </a:r>
            <a:r>
              <a:rPr lang="en-US" baseline="30000" dirty="0" smtClean="0"/>
              <a:t>n</a:t>
            </a:r>
            <a:r>
              <a:rPr lang="en-US" dirty="0" smtClean="0"/>
              <a:t>+n</a:t>
            </a:r>
            <a:r>
              <a:rPr lang="en-US" baseline="30000" dirty="0" smtClean="0"/>
              <a:t>2</a:t>
            </a:r>
            <a:r>
              <a:rPr lang="en-US" dirty="0" smtClean="0"/>
              <a:t> &lt;=7*2</a:t>
            </a:r>
            <a:r>
              <a:rPr lang="en-US" baseline="30000" dirty="0" smtClean="0"/>
              <a:t>n</a:t>
            </a:r>
            <a:r>
              <a:rPr lang="en-US" dirty="0" smtClean="0"/>
              <a:t> for all n&gt;=4.</a:t>
            </a:r>
          </a:p>
          <a:p>
            <a:pPr>
              <a:lnSpc>
                <a:spcPct val="90000"/>
              </a:lnSpc>
            </a:pPr>
            <a:r>
              <a:rPr lang="en-US" dirty="0" smtClean="0"/>
              <a:t>Algorithms can be: O(1) </a:t>
            </a:r>
            <a:r>
              <a:rPr lang="en-US" dirty="0" smtClean="0">
                <a:sym typeface="Wingdings" pitchFamily="2" charset="2"/>
              </a:rPr>
              <a:t> constant; </a:t>
            </a:r>
          </a:p>
          <a:p>
            <a:pPr>
              <a:lnSpc>
                <a:spcPct val="90000"/>
              </a:lnSpc>
            </a:pPr>
            <a:r>
              <a:rPr lang="en-US" dirty="0" smtClean="0">
                <a:sym typeface="Wingdings" pitchFamily="2" charset="2"/>
              </a:rPr>
              <a:t>O(log n)  logarithmic; </a:t>
            </a:r>
          </a:p>
          <a:p>
            <a:pPr>
              <a:lnSpc>
                <a:spcPct val="90000"/>
              </a:lnSpc>
            </a:pPr>
            <a:r>
              <a:rPr lang="en-US" dirty="0" smtClean="0">
                <a:sym typeface="Wingdings" pitchFamily="2" charset="2"/>
              </a:rPr>
              <a:t>O(</a:t>
            </a:r>
            <a:r>
              <a:rPr lang="en-US" dirty="0" err="1" smtClean="0">
                <a:sym typeface="Wingdings" pitchFamily="2" charset="2"/>
              </a:rPr>
              <a:t>nlogn</a:t>
            </a:r>
            <a:r>
              <a:rPr lang="en-US" dirty="0" smtClean="0">
                <a:sym typeface="Wingdings" pitchFamily="2" charset="2"/>
              </a:rPr>
              <a:t>); O(n) linear; </a:t>
            </a:r>
          </a:p>
          <a:p>
            <a:pPr>
              <a:lnSpc>
                <a:spcPct val="90000"/>
              </a:lnSpc>
            </a:pPr>
            <a:r>
              <a:rPr lang="en-US" dirty="0" smtClean="0">
                <a:sym typeface="Wingdings" pitchFamily="2" charset="2"/>
              </a:rPr>
              <a:t>O(n</a:t>
            </a:r>
            <a:r>
              <a:rPr lang="en-US" baseline="30000" dirty="0" smtClean="0">
                <a:sym typeface="Wingdings" pitchFamily="2" charset="2"/>
              </a:rPr>
              <a:t>2</a:t>
            </a:r>
            <a:r>
              <a:rPr lang="en-US" dirty="0" smtClean="0">
                <a:sym typeface="Wingdings" pitchFamily="2" charset="2"/>
              </a:rPr>
              <a:t>)  quadratic; </a:t>
            </a:r>
          </a:p>
          <a:p>
            <a:pPr>
              <a:lnSpc>
                <a:spcPct val="90000"/>
              </a:lnSpc>
            </a:pPr>
            <a:r>
              <a:rPr lang="en-US" dirty="0" smtClean="0">
                <a:sym typeface="Wingdings" pitchFamily="2" charset="2"/>
              </a:rPr>
              <a:t>O(n</a:t>
            </a:r>
            <a:r>
              <a:rPr lang="en-US" baseline="30000" dirty="0" smtClean="0">
                <a:sym typeface="Wingdings" pitchFamily="2" charset="2"/>
              </a:rPr>
              <a:t>3</a:t>
            </a:r>
            <a:r>
              <a:rPr lang="en-US" dirty="0" smtClean="0">
                <a:sym typeface="Wingdings" pitchFamily="2" charset="2"/>
              </a:rPr>
              <a:t>)  cubic; </a:t>
            </a:r>
          </a:p>
          <a:p>
            <a:pPr>
              <a:lnSpc>
                <a:spcPct val="90000"/>
              </a:lnSpc>
            </a:pPr>
            <a:r>
              <a:rPr lang="en-US" dirty="0" smtClean="0">
                <a:sym typeface="Wingdings" pitchFamily="2" charset="2"/>
              </a:rPr>
              <a:t>O(2</a:t>
            </a:r>
            <a:r>
              <a:rPr lang="en-US" baseline="30000" dirty="0" smtClean="0">
                <a:sym typeface="Wingdings" pitchFamily="2" charset="2"/>
              </a:rPr>
              <a:t>n</a:t>
            </a:r>
            <a:r>
              <a:rPr lang="en-US" dirty="0" smtClean="0">
                <a:sym typeface="Wingdings" pitchFamily="2" charset="2"/>
              </a:rPr>
              <a:t>)  exponential.</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results</a:t>
            </a:r>
            <a:endParaRPr lang="en-US" dirty="0"/>
          </a:p>
        </p:txBody>
      </p:sp>
      <p:sp>
        <p:nvSpPr>
          <p:cNvPr id="3" name="Content Placeholder 2"/>
          <p:cNvSpPr>
            <a:spLocks noGrp="1"/>
          </p:cNvSpPr>
          <p:nvPr>
            <p:ph idx="1"/>
          </p:nvPr>
        </p:nvSpPr>
        <p:spPr>
          <a:xfrm>
            <a:off x="228600" y="1219200"/>
            <a:ext cx="8686800" cy="5334000"/>
          </a:xfrm>
        </p:spPr>
        <p:txBody>
          <a:bodyPr/>
          <a:lstStyle/>
          <a:p>
            <a:pPr>
              <a:buFontTx/>
              <a:buNone/>
            </a:pPr>
            <a:r>
              <a:rPr lang="en-US" dirty="0" smtClean="0"/>
              <a:t>Sum of two functions: If  </a:t>
            </a:r>
            <a:r>
              <a:rPr lang="en-US" i="1" dirty="0" smtClean="0"/>
              <a:t>f(n) = f</a:t>
            </a:r>
            <a:r>
              <a:rPr lang="en-US" i="1" baseline="-25000" dirty="0" smtClean="0"/>
              <a:t>1</a:t>
            </a:r>
            <a:r>
              <a:rPr lang="en-US" i="1" dirty="0" smtClean="0"/>
              <a:t>(n) + f</a:t>
            </a:r>
            <a:r>
              <a:rPr lang="en-US" i="1" baseline="-25000" dirty="0" smtClean="0"/>
              <a:t>2</a:t>
            </a:r>
            <a:r>
              <a:rPr lang="en-US" i="1" dirty="0" smtClean="0"/>
              <a:t>(n),  </a:t>
            </a:r>
            <a:r>
              <a:rPr lang="en-US" dirty="0" smtClean="0"/>
              <a:t>and </a:t>
            </a:r>
            <a:r>
              <a:rPr lang="en-US" i="1" dirty="0" smtClean="0"/>
              <a:t>f</a:t>
            </a:r>
            <a:r>
              <a:rPr lang="en-US" i="1" baseline="-25000" dirty="0" smtClean="0"/>
              <a:t>1</a:t>
            </a:r>
            <a:r>
              <a:rPr lang="en-US" i="1" dirty="0" smtClean="0"/>
              <a:t>(n) </a:t>
            </a:r>
            <a:r>
              <a:rPr lang="en-US" dirty="0" smtClean="0"/>
              <a:t>is</a:t>
            </a:r>
            <a:r>
              <a:rPr lang="en-US" i="1" dirty="0" smtClean="0"/>
              <a:t> O(g</a:t>
            </a:r>
            <a:r>
              <a:rPr lang="en-US" i="1" baseline="-25000" dirty="0" smtClean="0"/>
              <a:t>1</a:t>
            </a:r>
            <a:r>
              <a:rPr lang="en-US" i="1" dirty="0" smtClean="0"/>
              <a:t>(n))</a:t>
            </a:r>
            <a:r>
              <a:rPr lang="en-US" dirty="0" smtClean="0"/>
              <a:t> and</a:t>
            </a:r>
            <a:r>
              <a:rPr lang="en-US" i="1" dirty="0" smtClean="0"/>
              <a:t> f</a:t>
            </a:r>
            <a:r>
              <a:rPr lang="en-US" i="1" baseline="-25000" dirty="0" smtClean="0"/>
              <a:t>2</a:t>
            </a:r>
            <a:r>
              <a:rPr lang="en-US" i="1" dirty="0" smtClean="0"/>
              <a:t>(n) </a:t>
            </a:r>
            <a:r>
              <a:rPr lang="en-US" dirty="0" smtClean="0"/>
              <a:t>is</a:t>
            </a:r>
            <a:r>
              <a:rPr lang="en-US" i="1" dirty="0" smtClean="0"/>
              <a:t> O(g</a:t>
            </a:r>
            <a:r>
              <a:rPr lang="en-US" i="1" baseline="-25000" dirty="0" smtClean="0"/>
              <a:t>2</a:t>
            </a:r>
            <a:r>
              <a:rPr lang="en-US" i="1" dirty="0" smtClean="0"/>
              <a:t>(n)), </a:t>
            </a:r>
            <a:r>
              <a:rPr lang="en-US" dirty="0" smtClean="0"/>
              <a:t>then</a:t>
            </a:r>
            <a:r>
              <a:rPr lang="en-US" i="1" dirty="0" smtClean="0"/>
              <a:t> f(n) =  O(max(|g</a:t>
            </a:r>
            <a:r>
              <a:rPr lang="en-US" i="1" baseline="-25000" dirty="0" smtClean="0"/>
              <a:t>1</a:t>
            </a:r>
            <a:r>
              <a:rPr lang="en-US" i="1" dirty="0" smtClean="0"/>
              <a:t>(n)|, </a:t>
            </a:r>
            <a:r>
              <a:rPr lang="en-US" dirty="0" smtClean="0"/>
              <a:t>|</a:t>
            </a:r>
            <a:r>
              <a:rPr lang="en-US" i="1" dirty="0" smtClean="0"/>
              <a:t>g</a:t>
            </a:r>
            <a:r>
              <a:rPr lang="en-US" i="1" baseline="-25000" dirty="0" smtClean="0"/>
              <a:t>2</a:t>
            </a:r>
            <a:r>
              <a:rPr lang="en-US" i="1" dirty="0" smtClean="0"/>
              <a:t>(n)</a:t>
            </a:r>
            <a:r>
              <a:rPr lang="en-US" dirty="0" smtClean="0"/>
              <a:t>|</a:t>
            </a:r>
            <a:r>
              <a:rPr lang="en-US" i="1" dirty="0" smtClean="0"/>
              <a:t>)).</a:t>
            </a:r>
          </a:p>
          <a:p>
            <a:pPr>
              <a:buFontTx/>
              <a:buNone/>
            </a:pPr>
            <a:endParaRPr lang="en-US" i="1" dirty="0" smtClean="0"/>
          </a:p>
          <a:p>
            <a:pPr>
              <a:buFontTx/>
              <a:buNone/>
            </a:pPr>
            <a:r>
              <a:rPr lang="en-US" dirty="0" smtClean="0"/>
              <a:t>Product of two functions: If  </a:t>
            </a:r>
            <a:r>
              <a:rPr lang="en-US" i="1" dirty="0" smtClean="0"/>
              <a:t>f(n) = f</a:t>
            </a:r>
            <a:r>
              <a:rPr lang="en-US" i="1" baseline="-25000" dirty="0" smtClean="0"/>
              <a:t>1</a:t>
            </a:r>
            <a:r>
              <a:rPr lang="en-US" i="1" dirty="0" smtClean="0"/>
              <a:t>(n)* f</a:t>
            </a:r>
            <a:r>
              <a:rPr lang="en-US" i="1" baseline="-25000" dirty="0" smtClean="0"/>
              <a:t>2</a:t>
            </a:r>
            <a:r>
              <a:rPr lang="en-US" i="1" dirty="0" smtClean="0"/>
              <a:t>(n),  </a:t>
            </a:r>
            <a:r>
              <a:rPr lang="en-US" dirty="0" smtClean="0"/>
              <a:t>and </a:t>
            </a:r>
            <a:r>
              <a:rPr lang="en-US" i="1" dirty="0" smtClean="0"/>
              <a:t>f</a:t>
            </a:r>
            <a:r>
              <a:rPr lang="en-US" i="1" baseline="-25000" dirty="0" smtClean="0"/>
              <a:t>1</a:t>
            </a:r>
            <a:r>
              <a:rPr lang="en-US" i="1" dirty="0" smtClean="0"/>
              <a:t>(n) </a:t>
            </a:r>
            <a:r>
              <a:rPr lang="en-US" dirty="0" smtClean="0"/>
              <a:t>is</a:t>
            </a:r>
            <a:r>
              <a:rPr lang="en-US" i="1" dirty="0" smtClean="0"/>
              <a:t> O(g</a:t>
            </a:r>
            <a:r>
              <a:rPr lang="en-US" i="1" baseline="-25000" dirty="0" smtClean="0"/>
              <a:t>1</a:t>
            </a:r>
            <a:r>
              <a:rPr lang="en-US" i="1" dirty="0" smtClean="0"/>
              <a:t>(n))</a:t>
            </a:r>
            <a:r>
              <a:rPr lang="en-US" dirty="0" smtClean="0"/>
              <a:t> and</a:t>
            </a:r>
            <a:r>
              <a:rPr lang="en-US" i="1" dirty="0" smtClean="0"/>
              <a:t> f</a:t>
            </a:r>
            <a:r>
              <a:rPr lang="en-US" i="1" baseline="-25000" dirty="0" smtClean="0"/>
              <a:t>2</a:t>
            </a:r>
            <a:r>
              <a:rPr lang="en-US" i="1" dirty="0" smtClean="0"/>
              <a:t>(n) </a:t>
            </a:r>
            <a:r>
              <a:rPr lang="en-US" dirty="0" smtClean="0"/>
              <a:t>is</a:t>
            </a:r>
            <a:r>
              <a:rPr lang="en-US" i="1" dirty="0" smtClean="0"/>
              <a:t> O(g</a:t>
            </a:r>
            <a:r>
              <a:rPr lang="en-US" i="1" baseline="-25000" dirty="0" smtClean="0"/>
              <a:t>2</a:t>
            </a:r>
            <a:r>
              <a:rPr lang="en-US" i="1" dirty="0" smtClean="0"/>
              <a:t>(n)), </a:t>
            </a:r>
            <a:r>
              <a:rPr lang="en-US" dirty="0" smtClean="0"/>
              <a:t>then</a:t>
            </a:r>
            <a:r>
              <a:rPr lang="en-US" i="1" dirty="0" smtClean="0"/>
              <a:t> f(n) =  O(g</a:t>
            </a:r>
            <a:r>
              <a:rPr lang="en-US" i="1" baseline="-25000" dirty="0" smtClean="0"/>
              <a:t>1</a:t>
            </a:r>
            <a:r>
              <a:rPr lang="en-US" i="1" dirty="0" smtClean="0"/>
              <a:t>(n)* g</a:t>
            </a:r>
            <a:r>
              <a:rPr lang="en-US" i="1" baseline="-25000" dirty="0" smtClean="0"/>
              <a:t>2</a:t>
            </a:r>
            <a:r>
              <a:rPr lang="en-US" i="1" dirty="0" smtClean="0"/>
              <a:t>(n)).</a:t>
            </a:r>
            <a:endParaRPr lang="en-GB" i="1"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00800"/>
          </a:xfrm>
        </p:spPr>
        <p:txBody>
          <a:bodyPr/>
          <a:lstStyle/>
          <a:p>
            <a:pPr>
              <a:buNone/>
            </a:pPr>
            <a:r>
              <a:rPr lang="pt-BR" dirty="0" smtClean="0"/>
              <a:t>int sum(int a[], int n)</a:t>
            </a:r>
          </a:p>
          <a:p>
            <a:pPr>
              <a:buNone/>
            </a:pPr>
            <a:r>
              <a:rPr lang="pt-BR" dirty="0" smtClean="0"/>
              <a:t> { int r = 0; </a:t>
            </a:r>
          </a:p>
          <a:p>
            <a:pPr>
              <a:buNone/>
            </a:pPr>
            <a:r>
              <a:rPr lang="pt-BR" dirty="0" smtClean="0"/>
              <a:t>for (int i = 0; i &lt; n; ++i) </a:t>
            </a:r>
          </a:p>
          <a:p>
            <a:pPr>
              <a:buNone/>
            </a:pPr>
            <a:r>
              <a:rPr lang="pt-BR" dirty="0" smtClean="0"/>
              <a:t>{ r += a[i]; } </a:t>
            </a:r>
          </a:p>
          <a:p>
            <a:pPr>
              <a:buNone/>
            </a:pPr>
            <a:r>
              <a:rPr lang="pt-BR" dirty="0" smtClean="0"/>
              <a:t>return r; }</a:t>
            </a:r>
          </a:p>
          <a:p>
            <a:pPr>
              <a:buNone/>
            </a:pPr>
            <a:r>
              <a:rPr lang="en-US" dirty="0" smtClean="0"/>
              <a:t>requires N units for a, plus space for n, r and i, so it's O(N).</a:t>
            </a:r>
            <a:endParaRPr lang="pt-BR"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763000" cy="5791200"/>
          </a:xfrm>
        </p:spPr>
        <p:txBody>
          <a:bodyPr>
            <a:normAutofit/>
          </a:bodyPr>
          <a:lstStyle/>
          <a:p>
            <a:r>
              <a:rPr lang="en-US" dirty="0" smtClean="0"/>
              <a:t>Asymptotic analysis is to have a measure of efficiency of algorithms that doesn’t depend on machine specific constants, and doesn’t require algorithms to be implemented and time taken by programs to be compared. </a:t>
            </a:r>
          </a:p>
          <a:p>
            <a:r>
              <a:rPr lang="en-US" dirty="0" smtClean="0"/>
              <a:t>Asymptotic notations are mathematical tools to represent time complexity of algorithms for asymptotic analysis. </a:t>
            </a:r>
          </a:p>
          <a:p>
            <a:r>
              <a:rPr lang="en-US" dirty="0" smtClean="0"/>
              <a:t>The following 3 asymptotic notations are mostly used to represent time complexity of algorithms.</a:t>
            </a:r>
          </a:p>
          <a:p>
            <a:pPr>
              <a:buNone/>
            </a:pPr>
            <a:endParaRPr lang="en-US" dirty="0"/>
          </a:p>
        </p:txBody>
      </p:sp>
      <p:sp>
        <p:nvSpPr>
          <p:cNvPr id="4" name="TextBox 3"/>
          <p:cNvSpPr txBox="1"/>
          <p:nvPr/>
        </p:nvSpPr>
        <p:spPr>
          <a:xfrm>
            <a:off x="1143000" y="228600"/>
            <a:ext cx="5638800" cy="646331"/>
          </a:xfrm>
          <a:prstGeom prst="rect">
            <a:avLst/>
          </a:prstGeom>
          <a:noFill/>
        </p:spPr>
        <p:txBody>
          <a:bodyPr wrap="square" rtlCol="0">
            <a:spAutoFit/>
          </a:bodyPr>
          <a:lstStyle/>
          <a:p>
            <a:pPr algn="ctr"/>
            <a:r>
              <a:rPr lang="en-US" sz="3600" b="1" dirty="0" smtClean="0"/>
              <a:t>    Asymptotic Notation</a:t>
            </a:r>
            <a:endParaRPr lang="en-US" sz="36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a:buNone/>
            </a:pPr>
            <a:r>
              <a:rPr lang="en-US" b="1" dirty="0" smtClean="0"/>
              <a:t>Θ Notation:</a:t>
            </a:r>
            <a:r>
              <a:rPr lang="en-US" dirty="0" smtClean="0"/>
              <a:t> </a:t>
            </a:r>
          </a:p>
          <a:p>
            <a:r>
              <a:rPr lang="en-US" dirty="0" smtClean="0"/>
              <a:t>The theta notation bounds a functions from </a:t>
            </a:r>
            <a:r>
              <a:rPr lang="en-US" dirty="0" smtClean="0">
                <a:solidFill>
                  <a:srgbClr val="FF0000"/>
                </a:solidFill>
              </a:rPr>
              <a:t>above and below</a:t>
            </a:r>
            <a:r>
              <a:rPr lang="en-US" dirty="0" smtClean="0"/>
              <a:t>, so it defines exact asymptotic behavior.</a:t>
            </a:r>
            <a:br>
              <a:rPr lang="en-US" dirty="0" smtClean="0"/>
            </a:br>
            <a:r>
              <a:rPr lang="en-US" dirty="0" smtClean="0"/>
              <a:t>A simple way to get Theta notation of an expression is to </a:t>
            </a:r>
            <a:r>
              <a:rPr lang="en-US" dirty="0" smtClean="0">
                <a:solidFill>
                  <a:srgbClr val="FF0000"/>
                </a:solidFill>
              </a:rPr>
              <a:t>drop low order terms </a:t>
            </a:r>
            <a:r>
              <a:rPr lang="en-US" dirty="0" smtClean="0"/>
              <a:t>and </a:t>
            </a:r>
            <a:r>
              <a:rPr lang="en-US" dirty="0" smtClean="0">
                <a:solidFill>
                  <a:srgbClr val="FF0000"/>
                </a:solidFill>
              </a:rPr>
              <a:t>ignore leading constants.</a:t>
            </a:r>
            <a:r>
              <a:rPr lang="en-US" dirty="0" smtClean="0"/>
              <a:t> </a:t>
            </a:r>
          </a:p>
          <a:p>
            <a:r>
              <a:rPr lang="en-US" dirty="0" smtClean="0"/>
              <a:t>For example, consider the following expression.</a:t>
            </a:r>
            <a:br>
              <a:rPr lang="en-US" dirty="0" smtClean="0"/>
            </a:br>
            <a:r>
              <a:rPr lang="en-US" dirty="0" smtClean="0"/>
              <a:t>3n</a:t>
            </a:r>
            <a:r>
              <a:rPr lang="en-US" baseline="30000" dirty="0" smtClean="0"/>
              <a:t>3</a:t>
            </a:r>
            <a:r>
              <a:rPr lang="en-US" dirty="0" smtClean="0"/>
              <a:t> + 6n</a:t>
            </a:r>
            <a:r>
              <a:rPr lang="en-US" baseline="30000" dirty="0" smtClean="0"/>
              <a:t>2</a:t>
            </a:r>
            <a:r>
              <a:rPr lang="en-US" dirty="0" smtClean="0"/>
              <a:t> + 6000 = Θ(n</a:t>
            </a:r>
            <a:r>
              <a:rPr lang="en-US" baseline="30000" dirty="0" smtClean="0"/>
              <a:t>3</a:t>
            </a:r>
            <a:r>
              <a:rPr lang="en-US" dirty="0" smtClean="0"/>
              <a:t>)</a:t>
            </a:r>
            <a:br>
              <a:rPr lang="en-US" dirty="0" smtClean="0"/>
            </a:br>
            <a:r>
              <a:rPr lang="en-US" dirty="0" smtClean="0"/>
              <a:t>Dropping lower order terms is always fine because there will always be a n0 after which Θ(n</a:t>
            </a:r>
            <a:r>
              <a:rPr lang="en-US" baseline="30000" dirty="0" smtClean="0"/>
              <a:t>3</a:t>
            </a:r>
            <a:r>
              <a:rPr lang="en-US" dirty="0" smtClean="0"/>
              <a:t>) beats Θ(n</a:t>
            </a:r>
            <a:r>
              <a:rPr lang="en-US" baseline="30000" dirty="0" smtClean="0"/>
              <a:t>2</a:t>
            </a:r>
            <a:r>
              <a:rPr lang="en-US" dirty="0" smtClean="0"/>
              <a:t>) irrespective of the constants involved.</a:t>
            </a:r>
            <a:br>
              <a:rPr lang="en-US" dirty="0" smtClean="0"/>
            </a:br>
            <a:r>
              <a:rPr lang="en-US" dirty="0" smtClean="0"/>
              <a:t>For a given function g(n), we denote Θ(g(n)) is following set of functions.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1gjlxt8vb0knt.cloudfront.net/wp-content/uploads/thetanotation.png"/>
          <p:cNvPicPr>
            <a:picLocks noChangeAspect="1" noChangeArrowheads="1"/>
          </p:cNvPicPr>
          <p:nvPr/>
        </p:nvPicPr>
        <p:blipFill>
          <a:blip r:embed="rId2"/>
          <a:srcRect/>
          <a:stretch>
            <a:fillRect/>
          </a:stretch>
        </p:blipFill>
        <p:spPr bwMode="auto">
          <a:xfrm>
            <a:off x="457200" y="838200"/>
            <a:ext cx="8077200" cy="54864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r>
              <a:rPr lang="en-US" dirty="0" smtClean="0"/>
              <a:t>Θ(g(n)) = {   f(n): there exist positive constants c1, 				c2 and n</a:t>
            </a:r>
            <a:r>
              <a:rPr lang="en-US" baseline="-25000" dirty="0" smtClean="0"/>
              <a:t>0</a:t>
            </a:r>
            <a:r>
              <a:rPr lang="en-US" dirty="0" smtClean="0"/>
              <a:t> </a:t>
            </a:r>
          </a:p>
          <a:p>
            <a:pPr>
              <a:buNone/>
            </a:pPr>
            <a:r>
              <a:rPr lang="en-US" dirty="0" smtClean="0"/>
              <a:t>     		such that 0 &lt;= c1*g(n) &lt;= f(n) &lt;= c2*g(n) </a:t>
            </a:r>
          </a:p>
          <a:p>
            <a:pPr>
              <a:buNone/>
            </a:pPr>
            <a:r>
              <a:rPr lang="en-US" dirty="0" smtClean="0"/>
              <a:t>			 for all n &gt;= n0</a:t>
            </a:r>
          </a:p>
          <a:p>
            <a:pPr>
              <a:buNone/>
            </a:pPr>
            <a:r>
              <a:rPr lang="en-US" dirty="0" smtClean="0"/>
              <a:t>			} </a:t>
            </a:r>
          </a:p>
          <a:p>
            <a:r>
              <a:rPr lang="en-US" dirty="0" smtClean="0"/>
              <a:t>The above definition means, if f(n) is theta of g(n), then the value f(n) is always between c1*g(n) and c2*g(n) for large values of n (n &gt;=n0). The definition of theta also requires that f(n) must be non-negative for values of n greater than n</a:t>
            </a:r>
            <a:r>
              <a:rPr lang="en-US" baseline="-25000" dirty="0" smtClean="0"/>
              <a:t>0</a:t>
            </a:r>
            <a:r>
              <a:rPr lang="en-US" dirty="0" smtClean="0"/>
              <a: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553200"/>
          </a:xfrm>
        </p:spPr>
        <p:txBody>
          <a:bodyPr>
            <a:normAutofit fontScale="77500" lnSpcReduction="20000"/>
          </a:bodyPr>
          <a:lstStyle/>
          <a:p>
            <a:pPr fontAlgn="base">
              <a:buNone/>
            </a:pPr>
            <a:r>
              <a:rPr lang="en-US" b="1" dirty="0" smtClean="0"/>
              <a:t>  Big O Notation:</a:t>
            </a:r>
            <a:r>
              <a:rPr lang="en-US" dirty="0" smtClean="0"/>
              <a:t> </a:t>
            </a:r>
          </a:p>
          <a:p>
            <a:pPr fontAlgn="base"/>
            <a:r>
              <a:rPr lang="en-US" dirty="0" smtClean="0"/>
              <a:t>The Big O notation defines an upper bound of an algorithm, it bounds a function only from above. </a:t>
            </a:r>
          </a:p>
          <a:p>
            <a:pPr fontAlgn="base"/>
            <a:r>
              <a:rPr lang="en-US" dirty="0" smtClean="0"/>
              <a:t>Big O of a function gives us ‘rate of growth’ of the step count function </a:t>
            </a:r>
            <a:r>
              <a:rPr lang="en-US" i="1" dirty="0" smtClean="0"/>
              <a:t>f(n)</a:t>
            </a:r>
            <a:r>
              <a:rPr lang="en-US" dirty="0" smtClean="0"/>
              <a:t>, in terms of a simple function </a:t>
            </a:r>
            <a:r>
              <a:rPr lang="en-US" i="1" dirty="0" smtClean="0"/>
              <a:t>g(n)</a:t>
            </a:r>
            <a:r>
              <a:rPr lang="en-US" dirty="0" smtClean="0"/>
              <a:t>, which is</a:t>
            </a:r>
            <a:r>
              <a:rPr lang="en-US" dirty="0" smtClean="0">
                <a:sym typeface="Wingdings" pitchFamily="2" charset="2"/>
              </a:rPr>
              <a:t> easy to compare.</a:t>
            </a:r>
            <a:r>
              <a:rPr lang="en-US" dirty="0" smtClean="0"/>
              <a:t> </a:t>
            </a:r>
          </a:p>
          <a:p>
            <a:pPr fontAlgn="base"/>
            <a:r>
              <a:rPr lang="en-US" dirty="0" smtClean="0">
                <a:solidFill>
                  <a:srgbClr val="FF0000"/>
                </a:solidFill>
              </a:rPr>
              <a:t>For example : </a:t>
            </a:r>
            <a:r>
              <a:rPr lang="en-US" dirty="0" smtClean="0"/>
              <a:t>Consider the case of Insertion Sort. It takes linear time in best case and quadratic time in worst case. We can safely say that the time complexity of Insertion sort is O(n</a:t>
            </a:r>
            <a:r>
              <a:rPr lang="en-US" baseline="30000" dirty="0" smtClean="0"/>
              <a:t>2</a:t>
            </a:r>
            <a:r>
              <a:rPr lang="en-US" dirty="0" smtClean="0"/>
              <a:t>). Note that O(n</a:t>
            </a:r>
            <a:r>
              <a:rPr lang="en-US" baseline="30000" dirty="0" smtClean="0"/>
              <a:t>2</a:t>
            </a:r>
            <a:r>
              <a:rPr lang="en-US" dirty="0" smtClean="0"/>
              <a:t>) also covers linear time.</a:t>
            </a:r>
          </a:p>
          <a:p>
            <a:pPr fontAlgn="base"/>
            <a:r>
              <a:rPr lang="en-US" dirty="0" smtClean="0"/>
              <a:t>If we use Θ notation to represent time complexity of Insertion sort, we have to use two statements for best and worst cases:</a:t>
            </a:r>
            <a:br>
              <a:rPr lang="en-US" dirty="0" smtClean="0"/>
            </a:br>
            <a:r>
              <a:rPr lang="en-US" dirty="0" smtClean="0"/>
              <a:t>1. The worst case time complexity of Insertion Sort is Θ(n</a:t>
            </a:r>
            <a:r>
              <a:rPr lang="en-US" baseline="30000" dirty="0" smtClean="0"/>
              <a:t>2</a:t>
            </a:r>
            <a:r>
              <a:rPr lang="en-US" dirty="0" smtClean="0"/>
              <a:t>).</a:t>
            </a:r>
            <a:br>
              <a:rPr lang="en-US" dirty="0" smtClean="0"/>
            </a:br>
            <a:r>
              <a:rPr lang="en-US" dirty="0" smtClean="0"/>
              <a:t>2. The best case time complexity of Insertion Sort is Θ(n).</a:t>
            </a:r>
          </a:p>
          <a:p>
            <a:pPr fontAlgn="base"/>
            <a:r>
              <a:rPr lang="en-US" dirty="0" smtClean="0"/>
              <a:t>The Big O notation is useful when we only have upper bound on time complexity of an algorithm. Many times we easily find an upper bound by simply looking at the algorithm.</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http://d1gjlxt8vb0knt.cloudfront.net/wp-content/uploads/BigO.png"/>
          <p:cNvPicPr>
            <a:picLocks noChangeAspect="1" noChangeArrowheads="1"/>
          </p:cNvPicPr>
          <p:nvPr/>
        </p:nvPicPr>
        <p:blipFill>
          <a:blip r:embed="rId2"/>
          <a:srcRect/>
          <a:stretch>
            <a:fillRect/>
          </a:stretch>
        </p:blipFill>
        <p:spPr bwMode="auto">
          <a:xfrm>
            <a:off x="533400" y="914400"/>
            <a:ext cx="8229600" cy="48768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lstStyle/>
          <a:p>
            <a:r>
              <a:rPr lang="en-US" dirty="0" smtClean="0"/>
              <a:t>O(g(n)) = { f(n): there exist positive constants c 			and n</a:t>
            </a:r>
            <a:r>
              <a:rPr lang="en-US" baseline="-25000" dirty="0" smtClean="0"/>
              <a:t>0</a:t>
            </a:r>
            <a:r>
              <a:rPr lang="en-US" dirty="0" smtClean="0"/>
              <a:t> such that 0 &lt;= f(n) &lt;= c*g(n) </a:t>
            </a:r>
          </a:p>
          <a:p>
            <a:pPr>
              <a:buNone/>
            </a:pPr>
            <a:r>
              <a:rPr lang="en-US" dirty="0" smtClean="0"/>
              <a:t>			for all n &gt;= n0</a:t>
            </a:r>
          </a:p>
          <a:p>
            <a:pPr>
              <a:buNone/>
            </a:pPr>
            <a:r>
              <a:rPr lang="en-US" dirty="0" smtClean="0"/>
              <a:t>			} </a:t>
            </a:r>
          </a:p>
          <a:p>
            <a:r>
              <a:rPr lang="en-US" dirty="0" smtClean="0"/>
              <a:t>Example: f(n) = 3n+2 is O(n) because 3n+2 &lt;= 4n for all n &gt;= 2. c = 4, n</a:t>
            </a:r>
            <a:r>
              <a:rPr lang="en-US" baseline="-25000" dirty="0" smtClean="0"/>
              <a:t>0</a:t>
            </a:r>
            <a:r>
              <a:rPr lang="en-US" dirty="0" smtClean="0"/>
              <a:t> = 2. Here g(n) = n. </a:t>
            </a:r>
          </a:p>
          <a:p>
            <a:r>
              <a:rPr lang="en-US" dirty="0" smtClean="0"/>
              <a:t>F(n) = 3n + 3 = O (n) as 3n+3 &lt;= 4n for all n&gt;=3.</a:t>
            </a:r>
          </a:p>
          <a:p>
            <a:r>
              <a:rPr lang="en-US" dirty="0" smtClean="0"/>
              <a:t>F(n) = 100n + 6 = O(n) as 100n + 6 &lt;=101n for all n&gt;=6.</a:t>
            </a:r>
          </a:p>
          <a:p>
            <a:r>
              <a:rPr lang="en-US" dirty="0" smtClean="0"/>
              <a:t>F(n) = 10n^2+4n+2 &lt;=11n^2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Iterative Definition</a:t>
            </a:r>
            <a:endParaRPr lang="en-US" dirty="0"/>
          </a:p>
        </p:txBody>
      </p:sp>
      <p:sp>
        <p:nvSpPr>
          <p:cNvPr id="3" name="Content Placeholder 2"/>
          <p:cNvSpPr>
            <a:spLocks noGrp="1"/>
          </p:cNvSpPr>
          <p:nvPr>
            <p:ph idx="1"/>
          </p:nvPr>
        </p:nvSpPr>
        <p:spPr/>
        <p:txBody>
          <a:bodyPr/>
          <a:lstStyle/>
          <a:p>
            <a:r>
              <a:rPr lang="en-US" altLang="zh-CN" dirty="0" smtClean="0"/>
              <a:t>This is an </a:t>
            </a:r>
            <a:r>
              <a:rPr lang="en-US" altLang="zh-CN" b="1" i="1" dirty="0" smtClean="0"/>
              <a:t>iterative</a:t>
            </a:r>
            <a:r>
              <a:rPr lang="en-US" altLang="zh-CN" i="1" dirty="0" smtClean="0"/>
              <a:t> </a:t>
            </a:r>
            <a:r>
              <a:rPr lang="en-US" altLang="zh-CN" dirty="0" smtClean="0"/>
              <a:t>definition of the factorial function.</a:t>
            </a:r>
          </a:p>
          <a:p>
            <a:r>
              <a:rPr lang="en-US" altLang="zh-CN" u="sng" dirty="0" smtClean="0"/>
              <a:t>It is iterative because the definition only contains the algorithm parameters and not the algorithm itself.</a:t>
            </a:r>
          </a:p>
          <a:p>
            <a:r>
              <a:rPr lang="en-US" altLang="zh-CN" dirty="0" smtClean="0"/>
              <a:t>This will be easier to see after defining the recursive implementation.</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55000" lnSpcReduction="20000"/>
          </a:bodyPr>
          <a:lstStyle/>
          <a:p>
            <a:r>
              <a:rPr lang="en-US" sz="4200" dirty="0" smtClean="0"/>
              <a:t>Suppose f(n) = 5n and g(n) = n. • To show that f = O(g), we have to show the existence of a constant C as given earlier. Clearly 5 is such a constant so f(n) = 5 * g(n). • We could choose a larger C such as 6, because the definition states that f(n) must be less than or equal to CS 4407, Algorithms , University College Cork,, Gregory M. Provan C * g(n), but we usually try and find the smallest one. Therefore, a constant C exists (we only need one) and f = O(g).</a:t>
            </a:r>
          </a:p>
          <a:p>
            <a:r>
              <a:rPr lang="en-US" sz="4200" dirty="0" smtClean="0"/>
              <a:t>In the previous timing analysis, we ended up with T(n) = 4n + 5, and we concluded intuitively that T(n) = O(n) because the running time grows linearly as n grows. Now, however, we can prove it mathematically: To show that f(n) = 4n + 5 = O(n), we need to produce a constant C such that: f(n) &lt;= C * n for all n. If we try C = 4, this doesn't work because 4n + 5 is not less than 4n. We need C to be at least 9 to cover all n. If n = 1, C has to be 9, but C can be smaller CS 4407, Algorithms , University College Cork,, Gregory M. Provan for greater values of n (if n = 100, C can be 5). Since the chosen C must work for all n, we must use 9: 4n + 5 &lt;= 4n + 5n = 9n Since we have produced a constant C that works for all n, we can conclude: T(4n + 5) = O(n)</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705600"/>
          </a:xfrm>
        </p:spPr>
        <p:txBody>
          <a:bodyPr/>
          <a:lstStyle/>
          <a:p>
            <a:endParaRPr lang="en-US" dirty="0"/>
          </a:p>
        </p:txBody>
      </p:sp>
      <p:sp>
        <p:nvSpPr>
          <p:cNvPr id="4" name="Rectangle 3"/>
          <p:cNvSpPr/>
          <p:nvPr/>
        </p:nvSpPr>
        <p:spPr>
          <a:xfrm>
            <a:off x="457200" y="609600"/>
            <a:ext cx="8382000" cy="5847755"/>
          </a:xfrm>
          <a:prstGeom prst="rect">
            <a:avLst/>
          </a:prstGeom>
        </p:spPr>
        <p:txBody>
          <a:bodyPr wrap="square">
            <a:spAutoFit/>
          </a:bodyPr>
          <a:lstStyle/>
          <a:p>
            <a:r>
              <a:rPr lang="en-US" sz="2200" dirty="0" smtClean="0"/>
              <a:t>Say f(n) = n2: We will prove that f(n) ≠ O(n). • To do this, we must show that there cannot exist a constant C that satisfies the big-Oh definition. We will prove this by contradiction. Suppose there is a constant C that works; then, by the definition of big-Oh: n2 ≤ C * n for all n. • Suppose n is any positive real number greater than C, CS 4407, Algorithms , University College Cork,, Gregory M. Provan then: n * n &gt; C * n, or n2 &gt; C * n. So there exists a real number n such that n2 &gt; C * n. This contradicts the supposition, so the supposition is false. There is no C that can work for all n: f(n) ≠ O(n) when f(n) = n2</a:t>
            </a:r>
          </a:p>
          <a:p>
            <a:r>
              <a:rPr lang="en-US" sz="2200" dirty="0" smtClean="0"/>
              <a:t>Suppose f(n) = n2 + 3n - 1. We want to show that f(n) = O(n2). f(n) = n2 + 3n - 1 &lt; n2 + 3n (subtraction makes things smaller so drop it) &lt;= n2 + 3n2 (since n &lt;= n2 for all integers n) = 4n2 Therefore, if C = 4, we have shown that f(n) = O(n2). Notice that all we are doing is finding a simple function that is an upper bound on the original function. Because of this, we could also say that CS 4407, Algorithms , University College Cork,, Gregory M. Provan This would be a much weaker description, but it is still valid. f(n) = O(n3) since (n3) is an upper bound on n2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fontAlgn="base"/>
            <a:r>
              <a:rPr lang="en-US" b="1" dirty="0" smtClean="0"/>
              <a:t>Ω Notation:</a:t>
            </a:r>
            <a:r>
              <a:rPr lang="en-US" dirty="0" smtClean="0"/>
              <a:t> Just as Big O notation provides an asymptotic upper bound on a function, Ω notation provides an asymptotic lower bound.</a:t>
            </a:r>
          </a:p>
          <a:p>
            <a:pPr fontAlgn="base"/>
            <a:r>
              <a:rPr lang="en-US" dirty="0" smtClean="0"/>
              <a:t>Ω Notation : can be useful when we have lower bound on time complexity of an algorithm.</a:t>
            </a:r>
          </a:p>
          <a:p>
            <a:pPr fontAlgn="base"/>
            <a:r>
              <a:rPr lang="en-US" dirty="0" smtClean="0"/>
              <a:t> The </a:t>
            </a:r>
            <a:r>
              <a:rPr lang="en-US" dirty="0" smtClean="0">
                <a:hlinkClick r:id="rId2"/>
              </a:rPr>
              <a:t>best case performance of an algorithm is generally not useful</a:t>
            </a:r>
            <a:r>
              <a:rPr lang="en-US" dirty="0" smtClean="0"/>
              <a:t>, the Omega notation is the least used notation among all three.</a:t>
            </a:r>
          </a:p>
          <a:p>
            <a:pPr fontAlgn="base"/>
            <a:r>
              <a:rPr lang="en-US" dirty="0" smtClean="0"/>
              <a:t>For a given function g(n), we denote by Ω(g(n)) the set of functions.</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lstStyle/>
          <a:p>
            <a:r>
              <a:rPr lang="el-GR" dirty="0" smtClean="0"/>
              <a:t>Ω (</a:t>
            </a:r>
            <a:r>
              <a:rPr lang="en-US" dirty="0" smtClean="0"/>
              <a:t>g(n)) = { f(n) :  there exist positive constants c 		    and n</a:t>
            </a:r>
            <a:r>
              <a:rPr lang="en-US" baseline="-25000" dirty="0" smtClean="0"/>
              <a:t>0</a:t>
            </a:r>
            <a:r>
              <a:rPr lang="en-US" dirty="0" smtClean="0"/>
              <a:t> such that 0 &lt;= c*g(n) &lt;= f(n)  </a:t>
            </a:r>
          </a:p>
          <a:p>
            <a:pPr>
              <a:buNone/>
            </a:pPr>
            <a:r>
              <a:rPr lang="en-US" dirty="0" smtClean="0"/>
              <a:t>			    for all n &gt;= n0</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85000" lnSpcReduction="10000"/>
          </a:bodyPr>
          <a:lstStyle/>
          <a:p>
            <a:r>
              <a:rPr lang="en-US" b="1" dirty="0" smtClean="0"/>
              <a:t>Definition (Theta)</a:t>
            </a:r>
            <a:r>
              <a:rPr lang="en-US" dirty="0" smtClean="0"/>
              <a:t>   :  Consider a function </a:t>
            </a:r>
            <a:r>
              <a:rPr lang="en-US" i="1" dirty="0" smtClean="0"/>
              <a:t>f</a:t>
            </a:r>
            <a:r>
              <a:rPr lang="en-US" dirty="0" smtClean="0"/>
              <a:t>(</a:t>
            </a:r>
            <a:r>
              <a:rPr lang="en-US" i="1" dirty="0" smtClean="0"/>
              <a:t>n</a:t>
            </a:r>
            <a:r>
              <a:rPr lang="en-US" dirty="0" smtClean="0"/>
              <a:t>) which is non-negative for all integers . We say that ``</a:t>
            </a:r>
            <a:r>
              <a:rPr lang="en-US" i="1" dirty="0" smtClean="0"/>
              <a:t>f</a:t>
            </a:r>
            <a:r>
              <a:rPr lang="en-US" dirty="0" smtClean="0"/>
              <a:t>(</a:t>
            </a:r>
            <a:r>
              <a:rPr lang="en-US" i="1" dirty="0" smtClean="0"/>
              <a:t>n</a:t>
            </a:r>
            <a:r>
              <a:rPr lang="en-US" dirty="0" smtClean="0"/>
              <a:t>) is theta </a:t>
            </a:r>
            <a:r>
              <a:rPr lang="en-US" i="1" dirty="0" smtClean="0"/>
              <a:t>g</a:t>
            </a:r>
            <a:r>
              <a:rPr lang="en-US" dirty="0" smtClean="0"/>
              <a:t>(</a:t>
            </a:r>
            <a:r>
              <a:rPr lang="en-US" i="1" dirty="0" smtClean="0"/>
              <a:t>n</a:t>
            </a:r>
            <a:r>
              <a:rPr lang="en-US" dirty="0" smtClean="0"/>
              <a:t>),'' which we write , if and only if </a:t>
            </a:r>
            <a:r>
              <a:rPr lang="en-US" i="1" dirty="0" smtClean="0"/>
              <a:t>f</a:t>
            </a:r>
            <a:r>
              <a:rPr lang="en-US" dirty="0" smtClean="0"/>
              <a:t>(</a:t>
            </a:r>
            <a:r>
              <a:rPr lang="en-US" i="1" dirty="0" smtClean="0"/>
              <a:t>n</a:t>
            </a:r>
            <a:r>
              <a:rPr lang="en-US" dirty="0" smtClean="0"/>
              <a:t>) is </a:t>
            </a:r>
            <a:r>
              <a:rPr lang="en-US" i="1" dirty="0" smtClean="0"/>
              <a:t>O</a:t>
            </a:r>
            <a:r>
              <a:rPr lang="en-US" dirty="0" smtClean="0"/>
              <a:t>(</a:t>
            </a:r>
            <a:r>
              <a:rPr lang="en-US" i="1" dirty="0" smtClean="0"/>
              <a:t>g</a:t>
            </a:r>
            <a:r>
              <a:rPr lang="en-US" dirty="0" smtClean="0"/>
              <a:t>(</a:t>
            </a:r>
            <a:r>
              <a:rPr lang="en-US" i="1" dirty="0" smtClean="0"/>
              <a:t>n</a:t>
            </a:r>
            <a:r>
              <a:rPr lang="en-US" dirty="0" smtClean="0"/>
              <a:t>)) </a:t>
            </a:r>
            <a:r>
              <a:rPr lang="en-US" i="1" dirty="0" smtClean="0"/>
              <a:t>and</a:t>
            </a:r>
            <a:r>
              <a:rPr lang="en-US" dirty="0" smtClean="0"/>
              <a:t> </a:t>
            </a:r>
            <a:r>
              <a:rPr lang="en-US" i="1" dirty="0" smtClean="0"/>
              <a:t>f</a:t>
            </a:r>
            <a:r>
              <a:rPr lang="en-US" dirty="0" smtClean="0"/>
              <a:t>(</a:t>
            </a:r>
            <a:r>
              <a:rPr lang="en-US" i="1" dirty="0" smtClean="0"/>
              <a:t>n</a:t>
            </a:r>
            <a:r>
              <a:rPr lang="en-US" dirty="0" smtClean="0"/>
              <a:t>) is .</a:t>
            </a:r>
          </a:p>
          <a:p>
            <a:r>
              <a:rPr lang="en-US" b="1" dirty="0" smtClean="0"/>
              <a:t>Definition (Little Oh)</a:t>
            </a:r>
            <a:r>
              <a:rPr lang="en-US" dirty="0" smtClean="0"/>
              <a:t>  : Consider a function </a:t>
            </a:r>
            <a:r>
              <a:rPr lang="en-US" i="1" dirty="0" smtClean="0"/>
              <a:t>f</a:t>
            </a:r>
            <a:r>
              <a:rPr lang="en-US" dirty="0" smtClean="0"/>
              <a:t>(</a:t>
            </a:r>
            <a:r>
              <a:rPr lang="en-US" i="1" dirty="0" smtClean="0"/>
              <a:t>n</a:t>
            </a:r>
            <a:r>
              <a:rPr lang="en-US" dirty="0" smtClean="0"/>
              <a:t>) which is non-negative for all integers. We say that ``</a:t>
            </a:r>
            <a:r>
              <a:rPr lang="en-US" i="1" dirty="0" smtClean="0"/>
              <a:t>f</a:t>
            </a:r>
            <a:r>
              <a:rPr lang="en-US" dirty="0" smtClean="0"/>
              <a:t>(</a:t>
            </a:r>
            <a:r>
              <a:rPr lang="en-US" i="1" dirty="0" smtClean="0"/>
              <a:t>n</a:t>
            </a:r>
            <a:r>
              <a:rPr lang="en-US" dirty="0" smtClean="0"/>
              <a:t>) is little oh </a:t>
            </a:r>
            <a:r>
              <a:rPr lang="en-US" i="1" dirty="0" smtClean="0"/>
              <a:t>g</a:t>
            </a:r>
            <a:r>
              <a:rPr lang="en-US" dirty="0" smtClean="0"/>
              <a:t>(</a:t>
            </a:r>
            <a:r>
              <a:rPr lang="en-US" i="1" dirty="0" smtClean="0"/>
              <a:t>n</a:t>
            </a:r>
            <a:r>
              <a:rPr lang="en-US" dirty="0" smtClean="0"/>
              <a:t>),'' which we write </a:t>
            </a:r>
            <a:r>
              <a:rPr lang="en-US" i="1" dirty="0" smtClean="0"/>
              <a:t>f</a:t>
            </a:r>
            <a:r>
              <a:rPr lang="en-US" dirty="0" smtClean="0"/>
              <a:t>(</a:t>
            </a:r>
            <a:r>
              <a:rPr lang="en-US" i="1" dirty="0" smtClean="0"/>
              <a:t>n</a:t>
            </a:r>
            <a:r>
              <a:rPr lang="en-US" dirty="0" smtClean="0"/>
              <a:t>)=</a:t>
            </a:r>
            <a:r>
              <a:rPr lang="en-US" i="1" dirty="0" smtClean="0"/>
              <a:t>o</a:t>
            </a:r>
            <a:r>
              <a:rPr lang="en-US" dirty="0" smtClean="0"/>
              <a:t>(</a:t>
            </a:r>
            <a:r>
              <a:rPr lang="en-US" i="1" dirty="0" smtClean="0"/>
              <a:t>g</a:t>
            </a:r>
            <a:r>
              <a:rPr lang="en-US" dirty="0" smtClean="0"/>
              <a:t>(</a:t>
            </a:r>
            <a:r>
              <a:rPr lang="en-US" i="1" dirty="0" smtClean="0"/>
              <a:t>n</a:t>
            </a:r>
            <a:r>
              <a:rPr lang="en-US" dirty="0" smtClean="0"/>
              <a:t>)), if and only if </a:t>
            </a:r>
            <a:r>
              <a:rPr lang="en-US" i="1" dirty="0" smtClean="0"/>
              <a:t>f</a:t>
            </a:r>
            <a:r>
              <a:rPr lang="en-US" dirty="0" smtClean="0"/>
              <a:t>(</a:t>
            </a:r>
            <a:r>
              <a:rPr lang="en-US" i="1" dirty="0" smtClean="0"/>
              <a:t>n</a:t>
            </a:r>
            <a:r>
              <a:rPr lang="en-US" dirty="0" smtClean="0"/>
              <a:t>) is </a:t>
            </a:r>
            <a:r>
              <a:rPr lang="en-US" i="1" dirty="0" smtClean="0"/>
              <a:t>O</a:t>
            </a:r>
            <a:r>
              <a:rPr lang="en-US" dirty="0" smtClean="0"/>
              <a:t>(</a:t>
            </a:r>
            <a:r>
              <a:rPr lang="en-US" i="1" dirty="0" smtClean="0"/>
              <a:t>g</a:t>
            </a:r>
            <a:r>
              <a:rPr lang="en-US" dirty="0" smtClean="0"/>
              <a:t>(</a:t>
            </a:r>
            <a:r>
              <a:rPr lang="en-US" i="1" dirty="0" smtClean="0"/>
              <a:t>n</a:t>
            </a:r>
            <a:r>
              <a:rPr lang="en-US" dirty="0" smtClean="0"/>
              <a:t>)) but </a:t>
            </a:r>
            <a:r>
              <a:rPr lang="en-US" i="1" dirty="0" smtClean="0"/>
              <a:t>f</a:t>
            </a:r>
            <a:r>
              <a:rPr lang="en-US" dirty="0" smtClean="0"/>
              <a:t>(</a:t>
            </a:r>
            <a:r>
              <a:rPr lang="en-US" i="1" dirty="0" smtClean="0"/>
              <a:t>n</a:t>
            </a:r>
            <a:r>
              <a:rPr lang="en-US" dirty="0" smtClean="0"/>
              <a:t>) is </a:t>
            </a:r>
            <a:r>
              <a:rPr lang="en-US" i="1" dirty="0" smtClean="0"/>
              <a:t>not</a:t>
            </a:r>
            <a:r>
              <a:rPr lang="en-US" dirty="0" smtClean="0"/>
              <a:t>. </a:t>
            </a:r>
          </a:p>
          <a:p>
            <a:r>
              <a:rPr lang="en-US" dirty="0" smtClean="0"/>
              <a:t>Little oh notation represents a kind of </a:t>
            </a:r>
            <a:r>
              <a:rPr lang="en-US" i="1" dirty="0" smtClean="0"/>
              <a:t>loose asymptotic bound</a:t>
            </a:r>
            <a:r>
              <a:rPr lang="en-US" dirty="0" smtClean="0"/>
              <a:t>  in the sense that if we are given that </a:t>
            </a:r>
            <a:r>
              <a:rPr lang="en-US" i="1" dirty="0" smtClean="0"/>
              <a:t>f</a:t>
            </a:r>
            <a:r>
              <a:rPr lang="en-US" dirty="0" smtClean="0"/>
              <a:t>(</a:t>
            </a:r>
            <a:r>
              <a:rPr lang="en-US" i="1" dirty="0" smtClean="0"/>
              <a:t>n</a:t>
            </a:r>
            <a:r>
              <a:rPr lang="en-US" dirty="0" smtClean="0"/>
              <a:t>)=</a:t>
            </a:r>
            <a:r>
              <a:rPr lang="en-US" i="1" dirty="0" smtClean="0"/>
              <a:t>o</a:t>
            </a:r>
            <a:r>
              <a:rPr lang="en-US" dirty="0" smtClean="0"/>
              <a:t>(</a:t>
            </a:r>
            <a:r>
              <a:rPr lang="en-US" i="1" dirty="0" smtClean="0"/>
              <a:t>g</a:t>
            </a:r>
            <a:r>
              <a:rPr lang="en-US" dirty="0" smtClean="0"/>
              <a:t>(</a:t>
            </a:r>
            <a:r>
              <a:rPr lang="en-US" i="1" dirty="0" smtClean="0"/>
              <a:t>n</a:t>
            </a:r>
            <a:r>
              <a:rPr lang="en-US" dirty="0" smtClean="0"/>
              <a:t>)), then we know that </a:t>
            </a:r>
            <a:r>
              <a:rPr lang="en-US" i="1" dirty="0" smtClean="0"/>
              <a:t>g</a:t>
            </a:r>
            <a:r>
              <a:rPr lang="en-US" dirty="0" smtClean="0"/>
              <a:t>(</a:t>
            </a:r>
            <a:r>
              <a:rPr lang="en-US" i="1" dirty="0" smtClean="0"/>
              <a:t>n</a:t>
            </a:r>
            <a:r>
              <a:rPr lang="en-US" dirty="0" smtClean="0"/>
              <a:t>) is an asymptotic upper bound since </a:t>
            </a:r>
            <a:r>
              <a:rPr lang="en-US" i="1" dirty="0" smtClean="0"/>
              <a:t>f</a:t>
            </a:r>
            <a:r>
              <a:rPr lang="en-US" dirty="0" smtClean="0"/>
              <a:t>(</a:t>
            </a:r>
            <a:r>
              <a:rPr lang="en-US" i="1" dirty="0" smtClean="0"/>
              <a:t>n</a:t>
            </a:r>
            <a:r>
              <a:rPr lang="en-US" dirty="0" smtClean="0"/>
              <a:t>)=</a:t>
            </a:r>
            <a:r>
              <a:rPr lang="en-US" i="1" dirty="0" smtClean="0"/>
              <a:t>O</a:t>
            </a:r>
            <a:r>
              <a:rPr lang="en-US" dirty="0" smtClean="0"/>
              <a:t>(</a:t>
            </a:r>
            <a:r>
              <a:rPr lang="en-US" i="1" dirty="0" smtClean="0"/>
              <a:t>g</a:t>
            </a:r>
            <a:r>
              <a:rPr lang="en-US" dirty="0" smtClean="0"/>
              <a:t>(</a:t>
            </a:r>
            <a:r>
              <a:rPr lang="en-US" i="1" dirty="0" smtClean="0"/>
              <a:t>n</a:t>
            </a:r>
            <a:r>
              <a:rPr lang="en-US" dirty="0" smtClean="0"/>
              <a:t>)), but </a:t>
            </a:r>
            <a:r>
              <a:rPr lang="en-US" i="1" dirty="0" smtClean="0"/>
              <a:t>g</a:t>
            </a:r>
            <a:r>
              <a:rPr lang="en-US" dirty="0" smtClean="0"/>
              <a:t>(</a:t>
            </a:r>
            <a:r>
              <a:rPr lang="en-US" i="1" dirty="0" smtClean="0"/>
              <a:t>n</a:t>
            </a:r>
            <a:r>
              <a:rPr lang="en-US" dirty="0" smtClean="0"/>
              <a:t>) is </a:t>
            </a:r>
            <a:r>
              <a:rPr lang="en-US" i="1" dirty="0" smtClean="0"/>
              <a:t>not</a:t>
            </a:r>
            <a:r>
              <a:rPr lang="en-US" dirty="0" smtClean="0"/>
              <a:t> an asymptotic lower bound since </a:t>
            </a:r>
            <a:r>
              <a:rPr lang="en-US" i="1" dirty="0" smtClean="0"/>
              <a:t>f</a:t>
            </a:r>
            <a:r>
              <a:rPr lang="en-US" dirty="0" smtClean="0"/>
              <a:t>(</a:t>
            </a:r>
            <a:r>
              <a:rPr lang="en-US" i="1" dirty="0" smtClean="0"/>
              <a:t>n</a:t>
            </a:r>
            <a:r>
              <a:rPr lang="en-US" dirty="0" smtClean="0"/>
              <a:t>)=</a:t>
            </a:r>
            <a:r>
              <a:rPr lang="en-US" i="1" dirty="0" smtClean="0"/>
              <a:t>O</a:t>
            </a:r>
            <a:r>
              <a:rPr lang="en-US" dirty="0" smtClean="0"/>
              <a:t>(</a:t>
            </a:r>
            <a:r>
              <a:rPr lang="en-US" i="1" dirty="0" smtClean="0"/>
              <a:t>g</a:t>
            </a:r>
            <a:r>
              <a:rPr lang="en-US" dirty="0" smtClean="0"/>
              <a:t>(</a:t>
            </a:r>
            <a:r>
              <a:rPr lang="en-US" i="1" dirty="0" smtClean="0"/>
              <a:t>n</a:t>
            </a:r>
            <a:r>
              <a:rPr lang="en-US" dirty="0" smtClean="0"/>
              <a:t>)) and  implies that.</a:t>
            </a:r>
          </a:p>
          <a:p>
            <a:r>
              <a:rPr lang="en-US" dirty="0" smtClean="0"/>
              <a:t>For example, consider the function </a:t>
            </a:r>
            <a:r>
              <a:rPr lang="en-US" i="1" dirty="0" smtClean="0"/>
              <a:t>f</a:t>
            </a:r>
            <a:r>
              <a:rPr lang="en-US" dirty="0" smtClean="0"/>
              <a:t>(</a:t>
            </a:r>
            <a:r>
              <a:rPr lang="en-US" i="1" dirty="0" smtClean="0"/>
              <a:t>n</a:t>
            </a:r>
            <a:r>
              <a:rPr lang="en-US" dirty="0" smtClean="0"/>
              <a:t>)=</a:t>
            </a:r>
            <a:r>
              <a:rPr lang="en-US" i="1" dirty="0" smtClean="0"/>
              <a:t>n</a:t>
            </a:r>
            <a:r>
              <a:rPr lang="en-US" dirty="0" smtClean="0"/>
              <a:t>+1. </a:t>
            </a:r>
          </a:p>
          <a:p>
            <a:r>
              <a:rPr lang="en-US" dirty="0" smtClean="0"/>
              <a:t>what </a:t>
            </a:r>
            <a:r>
              <a:rPr lang="en-US" i="1" dirty="0" smtClean="0"/>
              <a:t>c</a:t>
            </a:r>
            <a:r>
              <a:rPr lang="en-US" dirty="0" smtClean="0"/>
              <a:t> we choose, for large enough </a:t>
            </a:r>
            <a:r>
              <a:rPr lang="en-US" i="1" dirty="0" smtClean="0"/>
              <a:t>n</a:t>
            </a:r>
            <a:r>
              <a:rPr lang="en-US" dirty="0" smtClean="0"/>
              <a:t>, . Thus, we may write .</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dirty="0" smtClean="0"/>
              <a:t>Suppose f(n) = 5n and g(n) = n. • To show that f = O(g), we have to show the existence of a constant C as given earlier. Clearly 5 is such a constant so f(n) = 5 * g(n). • We could choose a larger C such as 6, because the definition states that f(n) must be less than or equal to </a:t>
            </a:r>
          </a:p>
          <a:p>
            <a:pPr>
              <a:buNone/>
            </a:pPr>
            <a:r>
              <a:rPr lang="en-US" dirty="0" smtClean="0"/>
              <a:t>    C * g(n), but we usually try and find the smallest one. Therefore, a constant C exists (we only need one) and f = O(g).</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orking of Insertion sort algorithm in programming to sort elements of an array."/>
          <p:cNvPicPr>
            <a:picLocks noChangeAspect="1" noChangeArrowheads="1"/>
          </p:cNvPicPr>
          <p:nvPr/>
        </p:nvPicPr>
        <p:blipFill>
          <a:blip r:embed="rId2"/>
          <a:srcRect/>
          <a:stretch>
            <a:fillRect/>
          </a:stretch>
        </p:blipFill>
        <p:spPr bwMode="auto">
          <a:xfrm>
            <a:off x="304800" y="228600"/>
            <a:ext cx="8534400" cy="64008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533400"/>
          </a:xfrm>
        </p:spPr>
        <p:txBody>
          <a:bodyPr>
            <a:normAutofit fontScale="90000"/>
          </a:bodyPr>
          <a:lstStyle/>
          <a:p>
            <a:r>
              <a:rPr lang="en-US" dirty="0" smtClean="0"/>
              <a:t>Insertion Sort</a:t>
            </a:r>
            <a:endParaRPr lang="en-US" dirty="0"/>
          </a:p>
        </p:txBody>
      </p:sp>
      <p:sp>
        <p:nvSpPr>
          <p:cNvPr id="3" name="Content Placeholder 2"/>
          <p:cNvSpPr>
            <a:spLocks noGrp="1"/>
          </p:cNvSpPr>
          <p:nvPr>
            <p:ph idx="1"/>
          </p:nvPr>
        </p:nvSpPr>
        <p:spPr>
          <a:xfrm>
            <a:off x="228600" y="609600"/>
            <a:ext cx="8686800" cy="6019800"/>
          </a:xfrm>
        </p:spPr>
        <p:txBody>
          <a:bodyPr>
            <a:normAutofit/>
          </a:bodyPr>
          <a:lstStyle/>
          <a:p>
            <a:pPr>
              <a:buNone/>
            </a:pPr>
            <a:r>
              <a:rPr lang="en-US" dirty="0" smtClean="0"/>
              <a:t>for(i=1; i&lt;n ; i++) </a:t>
            </a:r>
          </a:p>
          <a:p>
            <a:pPr>
              <a:buNone/>
            </a:pPr>
            <a:r>
              <a:rPr lang="en-US" dirty="0" smtClean="0"/>
              <a:t>{ 	temp = data[</a:t>
            </a:r>
            <a:r>
              <a:rPr lang="en-US" dirty="0" err="1" smtClean="0"/>
              <a:t>i</a:t>
            </a:r>
            <a:r>
              <a:rPr lang="en-US" dirty="0" smtClean="0"/>
              <a:t>]; </a:t>
            </a:r>
          </a:p>
          <a:p>
            <a:pPr>
              <a:buNone/>
            </a:pPr>
            <a:r>
              <a:rPr lang="en-US" dirty="0" smtClean="0"/>
              <a:t>	j=i-1; </a:t>
            </a:r>
          </a:p>
          <a:p>
            <a:pPr>
              <a:buNone/>
            </a:pPr>
            <a:r>
              <a:rPr lang="en-US" dirty="0" smtClean="0"/>
              <a:t>	while(temp&lt;data[j] &amp;&amp; j&gt;=0) </a:t>
            </a:r>
          </a:p>
          <a:p>
            <a:pPr>
              <a:buNone/>
            </a:pPr>
            <a:r>
              <a:rPr lang="en-US" dirty="0" smtClean="0"/>
              <a:t>	{data[j+1] = data[j]; --j; } </a:t>
            </a:r>
          </a:p>
          <a:p>
            <a:pPr>
              <a:buNone/>
            </a:pPr>
            <a:r>
              <a:rPr lang="en-US" dirty="0" smtClean="0"/>
              <a:t>	data[j+1]=temp; } </a:t>
            </a:r>
          </a:p>
          <a:p>
            <a:pPr>
              <a:buNone/>
            </a:pPr>
            <a:r>
              <a:rPr lang="en-US" dirty="0" smtClean="0"/>
              <a:t>	printf("In ascending order: ");</a:t>
            </a:r>
          </a:p>
          <a:p>
            <a:pPr>
              <a:buNone/>
            </a:pPr>
            <a:r>
              <a:rPr lang="en-US" dirty="0" smtClean="0"/>
              <a:t> 	for(i=0; i&lt;n; i++) </a:t>
            </a:r>
          </a:p>
          <a:p>
            <a:pPr>
              <a:buNone/>
            </a:pPr>
            <a:r>
              <a:rPr lang="en-US" dirty="0" smtClean="0"/>
              <a:t>	printf("%d\t",data[</a:t>
            </a:r>
            <a:r>
              <a:rPr lang="en-US" dirty="0" err="1" smtClean="0"/>
              <a:t>i</a:t>
            </a:r>
            <a:r>
              <a:rPr lang="en-US" dirty="0" smtClean="0"/>
              <a:t>]); </a:t>
            </a:r>
          </a:p>
          <a:p>
            <a:pPr>
              <a:buNone/>
            </a:pPr>
            <a:r>
              <a:rPr lang="en-US" dirty="0" smtClean="0"/>
              <a:t>	return 0;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a:stretch>
            <a:fillRect/>
          </a:stretch>
        </p:blipFill>
        <p:spPr bwMode="auto">
          <a:xfrm>
            <a:off x="228600" y="381000"/>
            <a:ext cx="86106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fontScale="92500" lnSpcReduction="10000"/>
          </a:bodyPr>
          <a:lstStyle/>
          <a:p>
            <a:pPr>
              <a:buNone/>
            </a:pPr>
            <a:r>
              <a:rPr lang="en-US" dirty="0" smtClean="0"/>
              <a:t>Time Complexity of insertion sort : </a:t>
            </a:r>
          </a:p>
          <a:p>
            <a:pPr>
              <a:buNone/>
            </a:pPr>
            <a:r>
              <a:rPr lang="en-US" dirty="0" smtClean="0"/>
              <a:t>If we take a closer look at the insertion sort code, we can notice that every iteration of while loop reduces one inversion. The while loop executes only if i &gt; j and </a:t>
            </a:r>
            <a:r>
              <a:rPr lang="en-US" dirty="0" err="1" smtClean="0"/>
              <a:t>arr</a:t>
            </a:r>
            <a:r>
              <a:rPr lang="en-US" dirty="0" smtClean="0"/>
              <a:t>[i] &lt; </a:t>
            </a:r>
            <a:r>
              <a:rPr lang="en-US" dirty="0" err="1" smtClean="0"/>
              <a:t>arr</a:t>
            </a:r>
            <a:r>
              <a:rPr lang="en-US" dirty="0" smtClean="0"/>
              <a:t>[j]. Therefore total number of while loop iterations (For all values of i) is same as number of inversions. Therefore overall time complexity of the insertion sort is O(n + f(n)) where f(n) is inversion count. If the inversion count is O(n), then the time complexity of insertion sort is O(n). In worst case, there can be n*(n-1)/2 inversions. The worst case occurs when the array is sorted in reverse order. So the worst case time complexity of insertion sort is </a:t>
            </a:r>
            <a:r>
              <a:rPr lang="en-US" b="1" dirty="0" smtClean="0"/>
              <a:t>O(n</a:t>
            </a:r>
            <a:r>
              <a:rPr lang="en-US" b="1" baseline="30000" dirty="0" smtClean="0"/>
              <a:t>2</a:t>
            </a:r>
            <a:r>
              <a:rPr lang="en-US" b="1" dirty="0" smtClean="0"/>
              <a:t>).</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dirty="0"/>
              <a:t>Recursive Definition</a:t>
            </a:r>
          </a:p>
        </p:txBody>
      </p:sp>
      <p:sp>
        <p:nvSpPr>
          <p:cNvPr id="106499" name="Rectangle 3"/>
          <p:cNvSpPr>
            <a:spLocks noGrp="1" noChangeArrowheads="1"/>
          </p:cNvSpPr>
          <p:nvPr>
            <p:ph type="body" idx="1"/>
          </p:nvPr>
        </p:nvSpPr>
        <p:spPr/>
        <p:txBody>
          <a:bodyPr/>
          <a:lstStyle/>
          <a:p>
            <a:r>
              <a:rPr lang="en-US" altLang="zh-CN"/>
              <a:t>We can also define the factorial function in the following way:</a:t>
            </a:r>
            <a:br>
              <a:rPr lang="en-US" altLang="zh-CN"/>
            </a:br>
            <a:r>
              <a:rPr lang="en-US" altLang="zh-CN"/>
              <a:t/>
            </a:r>
            <a:br>
              <a:rPr lang="en-US" altLang="zh-CN"/>
            </a:br>
            <a:endParaRPr lang="en-US" altLang="zh-CN"/>
          </a:p>
        </p:txBody>
      </p:sp>
      <p:pic>
        <p:nvPicPr>
          <p:cNvPr id="106500" name="Picture 4"/>
          <p:cNvPicPr>
            <a:picLocks noChangeAspect="1" noChangeArrowheads="1"/>
          </p:cNvPicPr>
          <p:nvPr/>
        </p:nvPicPr>
        <p:blipFill>
          <a:blip r:embed="rId2"/>
          <a:srcRect/>
          <a:stretch>
            <a:fillRect/>
          </a:stretch>
        </p:blipFill>
        <p:spPr bwMode="auto">
          <a:xfrm>
            <a:off x="533400" y="3962400"/>
            <a:ext cx="8062913" cy="120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381000" y="381000"/>
            <a:ext cx="82296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85800"/>
          </a:xfrm>
        </p:spPr>
        <p:txBody>
          <a:bodyPr>
            <a:normAutofit fontScale="90000"/>
          </a:bodyPr>
          <a:lstStyle/>
          <a:p>
            <a:r>
              <a:rPr lang="en-US" dirty="0" smtClean="0"/>
              <a:t> Heaps &amp; Heap Sort </a:t>
            </a:r>
            <a:endParaRPr lang="en-US" dirty="0"/>
          </a:p>
        </p:txBody>
      </p:sp>
      <p:pic>
        <p:nvPicPr>
          <p:cNvPr id="61442" name="Picture 2"/>
          <p:cNvPicPr>
            <a:picLocks noGrp="1" noChangeAspect="1" noChangeArrowheads="1"/>
          </p:cNvPicPr>
          <p:nvPr>
            <p:ph idx="1"/>
          </p:nvPr>
        </p:nvPicPr>
        <p:blipFill>
          <a:blip r:embed="rId2"/>
          <a:srcRect/>
          <a:stretch>
            <a:fillRect/>
          </a:stretch>
        </p:blipFill>
        <p:spPr bwMode="auto">
          <a:xfrm>
            <a:off x="152400" y="990600"/>
            <a:ext cx="8763000" cy="1447800"/>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a:srcRect/>
          <a:stretch>
            <a:fillRect/>
          </a:stretch>
        </p:blipFill>
        <p:spPr bwMode="auto">
          <a:xfrm>
            <a:off x="228600" y="2119313"/>
            <a:ext cx="8534400" cy="4510087"/>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Grp="1" noChangeAspect="1" noChangeArrowheads="1"/>
          </p:cNvPicPr>
          <p:nvPr>
            <p:ph idx="1"/>
          </p:nvPr>
        </p:nvPicPr>
        <p:blipFill>
          <a:blip r:embed="rId2"/>
          <a:srcRect/>
          <a:stretch>
            <a:fillRect/>
          </a:stretch>
        </p:blipFill>
        <p:spPr bwMode="auto">
          <a:xfrm>
            <a:off x="381000" y="609600"/>
            <a:ext cx="8153399" cy="57912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Grp="1" noChangeAspect="1" noChangeArrowheads="1"/>
          </p:cNvPicPr>
          <p:nvPr>
            <p:ph idx="1"/>
          </p:nvPr>
        </p:nvPicPr>
        <p:blipFill>
          <a:blip r:embed="rId2"/>
          <a:srcRect/>
          <a:stretch>
            <a:fillRect/>
          </a:stretch>
        </p:blipFill>
        <p:spPr bwMode="auto">
          <a:xfrm>
            <a:off x="152400" y="0"/>
            <a:ext cx="8686800" cy="68580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a:srcRect/>
          <a:stretch>
            <a:fillRect/>
          </a:stretch>
        </p:blipFill>
        <p:spPr bwMode="auto">
          <a:xfrm>
            <a:off x="381000" y="228600"/>
            <a:ext cx="8305800" cy="6248399"/>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Grp="1" noChangeAspect="1" noChangeArrowheads="1"/>
          </p:cNvPicPr>
          <p:nvPr>
            <p:ph idx="1"/>
          </p:nvPr>
        </p:nvPicPr>
        <p:blipFill>
          <a:blip r:embed="rId2"/>
          <a:srcRect/>
          <a:stretch>
            <a:fillRect/>
          </a:stretch>
        </p:blipFill>
        <p:spPr bwMode="auto">
          <a:xfrm>
            <a:off x="381000" y="685800"/>
            <a:ext cx="8229600" cy="50292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Grp="1" noChangeAspect="1" noChangeArrowheads="1"/>
          </p:cNvPicPr>
          <p:nvPr>
            <p:ph idx="1"/>
          </p:nvPr>
        </p:nvPicPr>
        <p:blipFill>
          <a:blip r:embed="rId2"/>
          <a:srcRect/>
          <a:stretch>
            <a:fillRect/>
          </a:stretch>
        </p:blipFill>
        <p:spPr bwMode="auto">
          <a:xfrm>
            <a:off x="457200" y="228600"/>
            <a:ext cx="7772400" cy="44196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Grp="1" noChangeAspect="1" noChangeArrowheads="1"/>
          </p:cNvPicPr>
          <p:nvPr>
            <p:ph idx="1"/>
          </p:nvPr>
        </p:nvPicPr>
        <p:blipFill>
          <a:blip r:embed="rId2"/>
          <a:srcRect/>
          <a:stretch>
            <a:fillRect/>
          </a:stretch>
        </p:blipFill>
        <p:spPr bwMode="auto">
          <a:xfrm>
            <a:off x="228600" y="304800"/>
            <a:ext cx="8534400" cy="61721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52400" y="457200"/>
            <a:ext cx="7772400" cy="1143000"/>
          </a:xfrm>
        </p:spPr>
        <p:txBody>
          <a:bodyPr/>
          <a:lstStyle/>
          <a:p>
            <a:r>
              <a:rPr lang="en-US" altLang="zh-CN" dirty="0"/>
              <a:t>Iterative vs. Recursive</a:t>
            </a:r>
          </a:p>
        </p:txBody>
      </p:sp>
      <p:sp>
        <p:nvSpPr>
          <p:cNvPr id="107523" name="Rectangle 3"/>
          <p:cNvSpPr>
            <a:spLocks noGrp="1" noChangeArrowheads="1"/>
          </p:cNvSpPr>
          <p:nvPr>
            <p:ph type="body" idx="1"/>
          </p:nvPr>
        </p:nvSpPr>
        <p:spPr>
          <a:xfrm>
            <a:off x="228600" y="1524001"/>
            <a:ext cx="8915400" cy="5334000"/>
          </a:xfrm>
        </p:spPr>
        <p:txBody>
          <a:bodyPr/>
          <a:lstStyle/>
          <a:p>
            <a:pPr>
              <a:lnSpc>
                <a:spcPct val="90000"/>
              </a:lnSpc>
            </a:pPr>
            <a:r>
              <a:rPr lang="en-US" altLang="zh-CN" sz="2800" b="1" dirty="0"/>
              <a:t>Iterative        </a:t>
            </a:r>
            <a:r>
              <a:rPr lang="en-US" altLang="zh-CN" sz="2800" dirty="0"/>
              <a:t>1				                     if n=0</a:t>
            </a:r>
            <a:endParaRPr lang="en-US" altLang="zh-CN" sz="2800" b="1" dirty="0"/>
          </a:p>
          <a:p>
            <a:pPr>
              <a:lnSpc>
                <a:spcPct val="90000"/>
              </a:lnSpc>
              <a:buFontTx/>
              <a:buNone/>
            </a:pPr>
            <a:r>
              <a:rPr lang="en-US" altLang="zh-CN" sz="2800" dirty="0"/>
              <a:t>factorial(n) = 	</a:t>
            </a:r>
          </a:p>
          <a:p>
            <a:pPr>
              <a:lnSpc>
                <a:spcPct val="90000"/>
              </a:lnSpc>
              <a:buFontTx/>
              <a:buNone/>
            </a:pPr>
            <a:r>
              <a:rPr lang="en-US" altLang="zh-CN" sz="2800" dirty="0"/>
              <a:t>                         n x (n-1) x (n-2) x </a:t>
            </a:r>
            <a:r>
              <a:rPr lang="en-US" altLang="zh-CN" sz="2800" dirty="0">
                <a:latin typeface="Tahoma"/>
              </a:rPr>
              <a:t>…</a:t>
            </a:r>
            <a:r>
              <a:rPr lang="en-US" altLang="zh-CN" sz="2800" dirty="0"/>
              <a:t> x 2 x 1		if n&gt;0</a:t>
            </a:r>
          </a:p>
          <a:p>
            <a:pPr>
              <a:lnSpc>
                <a:spcPct val="90000"/>
              </a:lnSpc>
              <a:buFontTx/>
              <a:buNone/>
            </a:pPr>
            <a:endParaRPr lang="en-US" altLang="zh-CN" sz="2800" dirty="0"/>
          </a:p>
          <a:p>
            <a:pPr>
              <a:lnSpc>
                <a:spcPct val="90000"/>
              </a:lnSpc>
            </a:pPr>
            <a:r>
              <a:rPr lang="en-US" altLang="zh-CN" sz="2800" b="1" dirty="0"/>
              <a:t>Recursive</a:t>
            </a:r>
            <a:r>
              <a:rPr lang="en-US" altLang="zh-CN" sz="2800" dirty="0"/>
              <a:t/>
            </a:r>
            <a:br>
              <a:rPr lang="en-US" altLang="zh-CN" sz="2800" dirty="0"/>
            </a:br>
            <a:r>
              <a:rPr lang="en-US" altLang="zh-CN" sz="2800" dirty="0"/>
              <a:t/>
            </a:r>
            <a:br>
              <a:rPr lang="en-US" altLang="zh-CN" sz="2800" dirty="0"/>
            </a:br>
            <a:r>
              <a:rPr lang="en-US" altLang="zh-CN" sz="2800" dirty="0"/>
              <a:t>factorial(n) = </a:t>
            </a:r>
          </a:p>
          <a:p>
            <a:pPr>
              <a:lnSpc>
                <a:spcPct val="90000"/>
              </a:lnSpc>
              <a:buFontTx/>
              <a:buNone/>
            </a:pPr>
            <a:r>
              <a:rPr lang="en-US" altLang="zh-CN" sz="2800" dirty="0"/>
              <a:t>			1			if n=0	</a:t>
            </a:r>
            <a:br>
              <a:rPr lang="en-US" altLang="zh-CN" sz="2800" dirty="0"/>
            </a:br>
            <a:r>
              <a:rPr lang="en-US" altLang="zh-CN" sz="2800" dirty="0"/>
              <a:t>	n x factorial(n-1)		if n&gt;0</a:t>
            </a:r>
          </a:p>
          <a:p>
            <a:pPr>
              <a:lnSpc>
                <a:spcPct val="90000"/>
              </a:lnSpc>
              <a:buFontTx/>
              <a:buNone/>
            </a:pPr>
            <a:r>
              <a:rPr lang="en-US" altLang="zh-CN" sz="2800" dirty="0"/>
              <a:t/>
            </a:r>
            <a:br>
              <a:rPr lang="en-US" altLang="zh-CN" sz="2800" dirty="0"/>
            </a:br>
            <a:endParaRPr lang="en-US" altLang="zh-CN" sz="2800" dirty="0"/>
          </a:p>
        </p:txBody>
      </p:sp>
      <p:sp>
        <p:nvSpPr>
          <p:cNvPr id="107524" name="AutoShape 4"/>
          <p:cNvSpPr>
            <a:spLocks/>
          </p:cNvSpPr>
          <p:nvPr/>
        </p:nvSpPr>
        <p:spPr bwMode="auto">
          <a:xfrm>
            <a:off x="2362200" y="1524000"/>
            <a:ext cx="76200" cy="914400"/>
          </a:xfrm>
          <a:prstGeom prst="leftBracket">
            <a:avLst>
              <a:gd name="adj" fmla="val 100000"/>
            </a:avLst>
          </a:prstGeom>
          <a:noFill/>
          <a:ln w="9525">
            <a:solidFill>
              <a:schemeClr val="tx1"/>
            </a:solidFill>
            <a:miter lim="800000"/>
            <a:headEnd/>
            <a:tailEnd/>
          </a:ln>
          <a:effectLst/>
        </p:spPr>
        <p:txBody>
          <a:bodyPr wrap="none" anchor="ctr"/>
          <a:lstStyle/>
          <a:p>
            <a:endParaRPr lang="en-US"/>
          </a:p>
        </p:txBody>
      </p:sp>
      <p:sp>
        <p:nvSpPr>
          <p:cNvPr id="107525" name="AutoShape 5"/>
          <p:cNvSpPr>
            <a:spLocks/>
          </p:cNvSpPr>
          <p:nvPr/>
        </p:nvSpPr>
        <p:spPr bwMode="auto">
          <a:xfrm>
            <a:off x="1143000" y="4724400"/>
            <a:ext cx="76200" cy="914400"/>
          </a:xfrm>
          <a:prstGeom prst="leftBracket">
            <a:avLst>
              <a:gd name="adj" fmla="val 100000"/>
            </a:avLst>
          </a:prstGeom>
          <a:noFill/>
          <a:ln w="9525">
            <a:solidFill>
              <a:schemeClr val="tx1"/>
            </a:solidFill>
            <a:miter lim="800000"/>
            <a:headEnd/>
            <a:tailEnd/>
          </a:ln>
          <a:effectLst/>
        </p:spPr>
        <p:txBody>
          <a:bodyPr wrap="none" anchor="ctr"/>
          <a:lstStyle/>
          <a:p>
            <a:endParaRPr lang="en-US"/>
          </a:p>
        </p:txBody>
      </p:sp>
      <p:sp>
        <p:nvSpPr>
          <p:cNvPr id="107526" name="AutoShape 6"/>
          <p:cNvSpPr>
            <a:spLocks/>
          </p:cNvSpPr>
          <p:nvPr/>
        </p:nvSpPr>
        <p:spPr bwMode="auto">
          <a:xfrm>
            <a:off x="6248400" y="1752600"/>
            <a:ext cx="152400" cy="914400"/>
          </a:xfrm>
          <a:prstGeom prst="rightBrace">
            <a:avLst>
              <a:gd name="adj1" fmla="val 50000"/>
              <a:gd name="adj2" fmla="val 50000"/>
            </a:avLst>
          </a:prstGeom>
          <a:noFill/>
          <a:ln w="9525">
            <a:solidFill>
              <a:schemeClr val="tx1"/>
            </a:solidFill>
            <a:miter lim="800000"/>
            <a:headEnd/>
            <a:tailEnd/>
          </a:ln>
          <a:effectLst/>
        </p:spPr>
        <p:txBody>
          <a:bodyPr wrap="none" anchor="ctr"/>
          <a:lstStyle/>
          <a:p>
            <a:endParaRPr lang="en-US"/>
          </a:p>
        </p:txBody>
      </p:sp>
      <p:sp>
        <p:nvSpPr>
          <p:cNvPr id="107527" name="AutoShape 7"/>
          <p:cNvSpPr>
            <a:spLocks/>
          </p:cNvSpPr>
          <p:nvPr/>
        </p:nvSpPr>
        <p:spPr bwMode="auto">
          <a:xfrm>
            <a:off x="5715000" y="4572000"/>
            <a:ext cx="152400" cy="914400"/>
          </a:xfrm>
          <a:prstGeom prst="rightBrace">
            <a:avLst>
              <a:gd name="adj1" fmla="val 50000"/>
              <a:gd name="adj2" fmla="val 50000"/>
            </a:avLst>
          </a:prstGeom>
          <a:noFill/>
          <a:ln w="9525">
            <a:solidFill>
              <a:schemeClr val="tx1"/>
            </a:solidFill>
            <a:miter lim="800000"/>
            <a:headEnd/>
            <a:tailEnd/>
          </a:ln>
          <a:effectLst/>
        </p:spPr>
        <p:txBody>
          <a:bodyPr wrap="none" anchor="ctr"/>
          <a:lstStyle/>
          <a:p>
            <a:endParaRPr lang="en-US"/>
          </a:p>
        </p:txBody>
      </p:sp>
      <p:sp>
        <p:nvSpPr>
          <p:cNvPr id="107528" name="Text Box 8"/>
          <p:cNvSpPr txBox="1">
            <a:spLocks noChangeArrowheads="1"/>
          </p:cNvSpPr>
          <p:nvPr/>
        </p:nvSpPr>
        <p:spPr bwMode="auto">
          <a:xfrm>
            <a:off x="3810000" y="3886200"/>
            <a:ext cx="2743200" cy="466725"/>
          </a:xfrm>
          <a:prstGeom prst="rect">
            <a:avLst/>
          </a:prstGeom>
          <a:solidFill>
            <a:schemeClr val="accent1"/>
          </a:solidFill>
          <a:ln w="9525">
            <a:solidFill>
              <a:schemeClr val="tx1"/>
            </a:solidFill>
            <a:miter lim="800000"/>
            <a:headEnd/>
            <a:tailEnd/>
          </a:ln>
          <a:effectLst/>
        </p:spPr>
        <p:txBody>
          <a:bodyPr wrap="none">
            <a:spAutoFit/>
          </a:bodyPr>
          <a:lstStyle/>
          <a:p>
            <a:r>
              <a:rPr kumimoji="0" lang="en-US" altLang="zh-CN" dirty="0">
                <a:latin typeface="Tahoma" pitchFamily="34" charset="0"/>
              </a:rPr>
              <a:t>Function calls itself</a:t>
            </a:r>
          </a:p>
        </p:txBody>
      </p:sp>
      <p:sp>
        <p:nvSpPr>
          <p:cNvPr id="107529" name="Text Box 9"/>
          <p:cNvSpPr txBox="1">
            <a:spLocks noChangeArrowheads="1"/>
          </p:cNvSpPr>
          <p:nvPr/>
        </p:nvSpPr>
        <p:spPr bwMode="auto">
          <a:xfrm>
            <a:off x="6386513" y="1143000"/>
            <a:ext cx="2757487" cy="831850"/>
          </a:xfrm>
          <a:prstGeom prst="rect">
            <a:avLst/>
          </a:prstGeom>
          <a:solidFill>
            <a:schemeClr val="accent1"/>
          </a:solidFill>
          <a:ln w="9525">
            <a:solidFill>
              <a:schemeClr val="tx1"/>
            </a:solidFill>
            <a:miter lim="800000"/>
            <a:headEnd/>
            <a:tailEnd/>
          </a:ln>
          <a:effectLst/>
        </p:spPr>
        <p:txBody>
          <a:bodyPr wrap="none">
            <a:spAutoFit/>
          </a:bodyPr>
          <a:lstStyle/>
          <a:p>
            <a:r>
              <a:rPr kumimoji="0" lang="en-US" altLang="zh-CN">
                <a:latin typeface="Tahoma" pitchFamily="34" charset="0"/>
              </a:rPr>
              <a:t>Function does NOT</a:t>
            </a:r>
            <a:br>
              <a:rPr kumimoji="0" lang="en-US" altLang="zh-CN">
                <a:latin typeface="Tahoma" pitchFamily="34" charset="0"/>
              </a:rPr>
            </a:br>
            <a:r>
              <a:rPr kumimoji="0" lang="en-US" altLang="zh-CN">
                <a:latin typeface="Tahoma" pitchFamily="34" charset="0"/>
              </a:rPr>
              <a:t>calls itself</a:t>
            </a:r>
          </a:p>
        </p:txBody>
      </p:sp>
      <p:sp>
        <p:nvSpPr>
          <p:cNvPr id="107530" name="Line 10"/>
          <p:cNvSpPr>
            <a:spLocks noChangeShapeType="1"/>
          </p:cNvSpPr>
          <p:nvPr/>
        </p:nvSpPr>
        <p:spPr bwMode="auto">
          <a:xfrm flipH="1">
            <a:off x="3657600" y="4114800"/>
            <a:ext cx="1828800" cy="1295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7531" name="Line 11"/>
          <p:cNvSpPr>
            <a:spLocks noChangeShapeType="1"/>
          </p:cNvSpPr>
          <p:nvPr/>
        </p:nvSpPr>
        <p:spPr bwMode="auto">
          <a:xfrm flipH="1">
            <a:off x="6019800" y="1600200"/>
            <a:ext cx="990600" cy="914400"/>
          </a:xfrm>
          <a:prstGeom prst="line">
            <a:avLst/>
          </a:prstGeom>
          <a:noFill/>
          <a:ln w="9525">
            <a:solidFill>
              <a:schemeClr val="tx1"/>
            </a:solidFill>
            <a:miter lim="800000"/>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descr="C:\Documents and Settings\Administrator.LEE\Desktop\0.bmp"/>
          <p:cNvPicPr>
            <a:picLocks noChangeAspect="1" noChangeArrowheads="1"/>
          </p:cNvPicPr>
          <p:nvPr/>
        </p:nvPicPr>
        <p:blipFill>
          <a:blip r:embed="rId2"/>
          <a:srcRect/>
          <a:stretch>
            <a:fillRect/>
          </a:stretch>
        </p:blipFill>
        <p:spPr bwMode="auto">
          <a:xfrm>
            <a:off x="457200" y="0"/>
            <a:ext cx="7924800" cy="4906963"/>
          </a:xfrm>
          <a:prstGeom prst="rect">
            <a:avLst/>
          </a:prstGeom>
          <a:noFill/>
        </p:spPr>
      </p:pic>
      <p:pic>
        <p:nvPicPr>
          <p:cNvPr id="141315" name="Picture 3" descr="C:\Documents and Settings\Administrator.LEE\Desktop\0.bmp"/>
          <p:cNvPicPr>
            <a:picLocks noChangeAspect="1" noChangeArrowheads="1"/>
          </p:cNvPicPr>
          <p:nvPr/>
        </p:nvPicPr>
        <p:blipFill>
          <a:blip r:embed="rId3"/>
          <a:srcRect/>
          <a:stretch>
            <a:fillRect/>
          </a:stretch>
        </p:blipFill>
        <p:spPr bwMode="auto">
          <a:xfrm>
            <a:off x="457200" y="4754563"/>
            <a:ext cx="8686800" cy="210343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t>Recursion</a:t>
            </a:r>
          </a:p>
        </p:txBody>
      </p:sp>
      <p:sp>
        <p:nvSpPr>
          <p:cNvPr id="108547" name="Rectangle 3"/>
          <p:cNvSpPr>
            <a:spLocks noGrp="1" noChangeArrowheads="1"/>
          </p:cNvSpPr>
          <p:nvPr>
            <p:ph type="body" idx="1"/>
          </p:nvPr>
        </p:nvSpPr>
        <p:spPr>
          <a:xfrm>
            <a:off x="1066800" y="1295400"/>
            <a:ext cx="7772400" cy="4114800"/>
          </a:xfrm>
        </p:spPr>
        <p:txBody>
          <a:bodyPr/>
          <a:lstStyle/>
          <a:p>
            <a:r>
              <a:rPr lang="en-US" altLang="zh-CN" dirty="0"/>
              <a:t>To see how the recursion works, let</a:t>
            </a:r>
            <a:r>
              <a:rPr lang="en-US" altLang="zh-CN" dirty="0">
                <a:latin typeface="Tahoma"/>
              </a:rPr>
              <a:t>’</a:t>
            </a:r>
            <a:r>
              <a:rPr lang="en-US" altLang="zh-CN" dirty="0"/>
              <a:t>s break down the factorial function to solve factorial(3)</a:t>
            </a:r>
          </a:p>
        </p:txBody>
      </p:sp>
      <p:pic>
        <p:nvPicPr>
          <p:cNvPr id="108548" name="Picture 4"/>
          <p:cNvPicPr>
            <a:picLocks noChangeAspect="1" noChangeArrowheads="1"/>
          </p:cNvPicPr>
          <p:nvPr/>
        </p:nvPicPr>
        <p:blipFill>
          <a:blip r:embed="rId2"/>
          <a:srcRect/>
          <a:stretch>
            <a:fillRect/>
          </a:stretch>
        </p:blipFill>
        <p:spPr bwMode="auto">
          <a:xfrm>
            <a:off x="533400" y="3124200"/>
            <a:ext cx="8108950" cy="339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81000" y="228600"/>
            <a:ext cx="8229600" cy="685800"/>
          </a:xfrm>
        </p:spPr>
        <p:txBody>
          <a:bodyPr>
            <a:normAutofit fontScale="90000"/>
          </a:bodyPr>
          <a:lstStyle/>
          <a:p>
            <a:r>
              <a:rPr lang="en-US" altLang="zh-CN" dirty="0"/>
              <a:t>Breakdown</a:t>
            </a:r>
          </a:p>
        </p:txBody>
      </p:sp>
      <p:sp>
        <p:nvSpPr>
          <p:cNvPr id="109571" name="Rectangle 3"/>
          <p:cNvSpPr>
            <a:spLocks noGrp="1" noChangeArrowheads="1"/>
          </p:cNvSpPr>
          <p:nvPr>
            <p:ph type="body" idx="1"/>
          </p:nvPr>
        </p:nvSpPr>
        <p:spPr>
          <a:xfrm>
            <a:off x="685800" y="3581400"/>
            <a:ext cx="7772400" cy="2590800"/>
          </a:xfrm>
        </p:spPr>
        <p:txBody>
          <a:bodyPr/>
          <a:lstStyle/>
          <a:p>
            <a:pPr>
              <a:lnSpc>
                <a:spcPct val="90000"/>
              </a:lnSpc>
            </a:pPr>
            <a:r>
              <a:rPr lang="en-US" altLang="zh-CN" sz="2800" dirty="0"/>
              <a:t>Here, we see that we start at the top level, factorial(3), and simplify the problem into </a:t>
            </a:r>
            <a:br>
              <a:rPr lang="en-US" altLang="zh-CN" sz="2800" dirty="0"/>
            </a:br>
            <a:r>
              <a:rPr lang="en-US" altLang="zh-CN" sz="2800" dirty="0"/>
              <a:t>3 x factorial(2).</a:t>
            </a:r>
          </a:p>
          <a:p>
            <a:pPr>
              <a:lnSpc>
                <a:spcPct val="90000"/>
              </a:lnSpc>
            </a:pPr>
            <a:r>
              <a:rPr lang="en-US" altLang="zh-CN" sz="2800" dirty="0"/>
              <a:t>Now, we have a slightly less complicated problem in factorial(2), and we simplify this problem into 2 x factorial(1).</a:t>
            </a:r>
          </a:p>
        </p:txBody>
      </p:sp>
      <p:pic>
        <p:nvPicPr>
          <p:cNvPr id="109572" name="Picture 4"/>
          <p:cNvPicPr>
            <a:picLocks noChangeAspect="1" noChangeArrowheads="1"/>
          </p:cNvPicPr>
          <p:nvPr/>
        </p:nvPicPr>
        <p:blipFill>
          <a:blip r:embed="rId2"/>
          <a:srcRect/>
          <a:stretch>
            <a:fillRect/>
          </a:stretch>
        </p:blipFill>
        <p:spPr bwMode="auto">
          <a:xfrm>
            <a:off x="1524000" y="1066800"/>
            <a:ext cx="5562600" cy="2325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2275</Words>
  <Application>Microsoft Office PowerPoint</Application>
  <PresentationFormat>On-screen Show (4:3)</PresentationFormat>
  <Paragraphs>284</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Chapter 1</vt:lpstr>
      <vt:lpstr>Recursive and Non recursive algorithms</vt:lpstr>
      <vt:lpstr>Slide 3</vt:lpstr>
      <vt:lpstr>Iterative Definition</vt:lpstr>
      <vt:lpstr>Recursive Definition</vt:lpstr>
      <vt:lpstr>Iterative vs. Recursive</vt:lpstr>
      <vt:lpstr>Slide 7</vt:lpstr>
      <vt:lpstr>Recursion</vt:lpstr>
      <vt:lpstr>Breakdown</vt:lpstr>
      <vt:lpstr>Breakdown</vt:lpstr>
      <vt:lpstr>Breakdown</vt:lpstr>
      <vt:lpstr>Breakdown</vt:lpstr>
      <vt:lpstr>Iteration vs. Recursion</vt:lpstr>
      <vt:lpstr>Iterative Algorithm</vt:lpstr>
      <vt:lpstr>Recursive Algorithm</vt:lpstr>
      <vt:lpstr>Slide 16</vt:lpstr>
      <vt:lpstr>How recursion works</vt:lpstr>
      <vt:lpstr>Slide 18</vt:lpstr>
      <vt:lpstr>Slide 19</vt:lpstr>
      <vt:lpstr>Slide 20</vt:lpstr>
      <vt:lpstr>Slide 21</vt:lpstr>
      <vt:lpstr>Slide 22</vt:lpstr>
      <vt:lpstr>Slide 23</vt:lpstr>
      <vt:lpstr>Slide 24</vt:lpstr>
      <vt:lpstr>Space Complexity</vt:lpstr>
      <vt:lpstr>Time Complexity</vt:lpstr>
      <vt:lpstr>Slide 27</vt:lpstr>
      <vt:lpstr>Slide 28</vt:lpstr>
      <vt:lpstr>Slide 29</vt:lpstr>
      <vt:lpstr>Slide 30</vt:lpstr>
      <vt:lpstr>Some results</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Insertion Sort</vt:lpstr>
      <vt:lpstr>Slide 48</vt:lpstr>
      <vt:lpstr>Slide 49</vt:lpstr>
      <vt:lpstr>Slide 50</vt:lpstr>
      <vt:lpstr> Heaps &amp; Heap Sort </vt:lpstr>
      <vt:lpstr>Slide 52</vt:lpstr>
      <vt:lpstr>Slide 53</vt:lpstr>
      <vt:lpstr>Slide 54</vt:lpstr>
      <vt:lpstr>Slide 55</vt:lpstr>
      <vt:lpstr>Slide 56</vt:lpstr>
      <vt:lpstr>Slide 57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BCS</dc:creator>
  <cp:lastModifiedBy>Admin</cp:lastModifiedBy>
  <cp:revision>83</cp:revision>
  <dcterms:created xsi:type="dcterms:W3CDTF">2016-06-28T06:14:54Z</dcterms:created>
  <dcterms:modified xsi:type="dcterms:W3CDTF">2020-11-24T08:09:01Z</dcterms:modified>
</cp:coreProperties>
</file>