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765BD67-355A-4005-9E48-DD6A417E6CED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12/30/20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BD0017E-5231-4B36-A99C-97999FB7E7E9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ic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k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to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di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M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st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ti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tl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st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yl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C33B3C8-0657-4B22-861E-C93D599FA0A2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12/30/20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91A0F3B-26B1-42D5-AD8E-6643C2D74A8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8000" spc="-52" strike="noStrike">
                <a:solidFill>
                  <a:srgbClr val="780373"/>
                </a:solidFill>
                <a:latin typeface="Calibri Light"/>
              </a:rPr>
              <a:t>Huffman Codes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Data compression technique.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It is used for reducing size of the data.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It also known as variable length coding algorithm.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1960" y="61560"/>
            <a:ext cx="10058040" cy="130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 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Advantages</a:t>
            </a:r>
            <a:endParaRPr b="0" lang="en-US" sz="4800" spc="-52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0" y="1728000"/>
            <a:ext cx="12192120" cy="4536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encoding scheme results in saving lot of storage space,since the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binary codes generated are variable in length.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It generates shorter binary codes for encoding symbols/characters that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appear more frequently in the input string.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binary codes generated are prefix-free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404040"/>
                </a:solidFill>
                <a:latin typeface="Calibri"/>
              </a:rPr>
              <a:t>Disadvantages</a:t>
            </a:r>
            <a:endParaRPr b="0" lang="en-US" sz="48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Huffman encoding is relatively slower process since it uses two passes –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one for building the statistical model and another for encoding.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Since length of all the binary codes is different, It becomes difficult for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decoding software to detect whether the encoded data is corrupt.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can result in an incorrect decoding and subsequently a wrong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output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61280" y="358560"/>
            <a:ext cx="11862720" cy="865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Two types of code </a:t>
            </a:r>
            <a:endParaRPr b="0" lang="en-US" sz="4800" spc="-52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" y="1656000"/>
            <a:ext cx="12120120" cy="5202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Fixed length code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No of. Source symbols and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output symbols are same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Variable length code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Source symbols maps to a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variable number of bits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Example 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Noto Sans CJK SC"/>
              </a:rPr>
              <a:t>       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Noto Sans CJK SC"/>
              </a:rPr>
              <a:t>Message  - xxxxxyyyxxxzzzzzzzzz  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Noto Sans CJK SC"/>
              </a:rPr>
              <a:t>   n = 20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lvl="2" marL="342720" indent="-3427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Fixed length encoding = 20x2=40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lvl="2" marL="342720" indent="-3427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Variable length encoding = 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8+3+9 =20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0"/>
            <a:ext cx="12192120" cy="1656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messages (A,B,C,D,E,F,G) </a:t>
            </a:r>
            <a:br/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with relative frequencies (15,10,1,13,4,12,3).</a:t>
            </a:r>
            <a:endParaRPr b="0" lang="en-US" sz="2800" spc="-52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-47880" y="1728000"/>
            <a:ext cx="12240000" cy="4608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Solution :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Arrange the frequencies in ascending order :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4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10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12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13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15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32000" y="475200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416600" y="352800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2448000" y="475200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Line 6"/>
          <p:cNvSpPr/>
          <p:nvPr/>
        </p:nvSpPr>
        <p:spPr>
          <a:xfrm flipH="1">
            <a:off x="1008000" y="4212000"/>
            <a:ext cx="408600" cy="54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7"/>
          <p:cNvSpPr/>
          <p:nvPr/>
        </p:nvSpPr>
        <p:spPr>
          <a:xfrm>
            <a:off x="2109240" y="4176000"/>
            <a:ext cx="482760" cy="61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8"/>
          <p:cNvSpPr/>
          <p:nvPr/>
        </p:nvSpPr>
        <p:spPr>
          <a:xfrm rot="52200">
            <a:off x="3615480" y="353160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7920000" y="363600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6480000" y="360000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5052240" y="360000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 rot="52200">
            <a:off x="9365040" y="360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-168120" y="-72000"/>
            <a:ext cx="12264120" cy="6480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8" name="CustomShape 2"/>
          <p:cNvSpPr/>
          <p:nvPr/>
        </p:nvSpPr>
        <p:spPr>
          <a:xfrm rot="52200">
            <a:off x="2885040" y="749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 rot="52200">
            <a:off x="7926840" y="72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 rot="52200">
            <a:off x="6486840" y="72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 rot="52200">
            <a:off x="5046840" y="72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 rot="52200">
            <a:off x="3606840" y="216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 rot="52200">
            <a:off x="2093040" y="2189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CustomShape 8"/>
          <p:cNvSpPr/>
          <p:nvPr/>
        </p:nvSpPr>
        <p:spPr>
          <a:xfrm rot="52200">
            <a:off x="2814840" y="360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5" name="CustomShape 9"/>
          <p:cNvSpPr/>
          <p:nvPr/>
        </p:nvSpPr>
        <p:spPr>
          <a:xfrm rot="52200">
            <a:off x="1374840" y="360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" name="Line 10"/>
          <p:cNvSpPr/>
          <p:nvPr/>
        </p:nvSpPr>
        <p:spPr>
          <a:xfrm flipH="1">
            <a:off x="2376000" y="1440000"/>
            <a:ext cx="864000" cy="79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11"/>
          <p:cNvSpPr/>
          <p:nvPr/>
        </p:nvSpPr>
        <p:spPr>
          <a:xfrm flipH="1">
            <a:off x="1656000" y="2880000"/>
            <a:ext cx="792000" cy="79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2"/>
          <p:cNvSpPr/>
          <p:nvPr/>
        </p:nvSpPr>
        <p:spPr>
          <a:xfrm rot="52200">
            <a:off x="9366840" y="7390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" name="Line 13"/>
          <p:cNvSpPr/>
          <p:nvPr/>
        </p:nvSpPr>
        <p:spPr>
          <a:xfrm>
            <a:off x="3312000" y="1440000"/>
            <a:ext cx="720000" cy="72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4"/>
          <p:cNvSpPr/>
          <p:nvPr/>
        </p:nvSpPr>
        <p:spPr>
          <a:xfrm>
            <a:off x="2448000" y="2880000"/>
            <a:ext cx="864000" cy="79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680" y="35280"/>
            <a:ext cx="11155320" cy="586872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CustomShape 2"/>
          <p:cNvSpPr/>
          <p:nvPr/>
        </p:nvSpPr>
        <p:spPr>
          <a:xfrm rot="52200">
            <a:off x="654840" y="72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 rot="52200">
            <a:off x="5765040" y="749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 rot="52200">
            <a:off x="3534840" y="72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 rot="52200">
            <a:off x="5046840" y="504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 rot="52200">
            <a:off x="3606840" y="5069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 rot="52200">
            <a:off x="5766840" y="3629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 rot="52200">
            <a:off x="4326840" y="3557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 rot="52200">
            <a:off x="2165040" y="749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 rot="52200">
            <a:off x="6486840" y="216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 rot="52200">
            <a:off x="4974840" y="216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Line 12"/>
          <p:cNvSpPr/>
          <p:nvPr/>
        </p:nvSpPr>
        <p:spPr>
          <a:xfrm flipH="1">
            <a:off x="5328000" y="1440000"/>
            <a:ext cx="792000" cy="72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3"/>
          <p:cNvSpPr/>
          <p:nvPr/>
        </p:nvSpPr>
        <p:spPr>
          <a:xfrm>
            <a:off x="6264000" y="1440000"/>
            <a:ext cx="720000" cy="79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4"/>
          <p:cNvSpPr/>
          <p:nvPr/>
        </p:nvSpPr>
        <p:spPr>
          <a:xfrm flipH="1">
            <a:off x="4752000" y="2855880"/>
            <a:ext cx="504000" cy="696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15"/>
          <p:cNvSpPr/>
          <p:nvPr/>
        </p:nvSpPr>
        <p:spPr>
          <a:xfrm>
            <a:off x="5544000" y="2832120"/>
            <a:ext cx="720000" cy="79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16"/>
          <p:cNvSpPr/>
          <p:nvPr/>
        </p:nvSpPr>
        <p:spPr>
          <a:xfrm>
            <a:off x="4752000" y="4248000"/>
            <a:ext cx="720000" cy="79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17"/>
          <p:cNvSpPr/>
          <p:nvPr/>
        </p:nvSpPr>
        <p:spPr>
          <a:xfrm flipH="1">
            <a:off x="3960000" y="4248000"/>
            <a:ext cx="792000" cy="816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0" y="0"/>
            <a:ext cx="12192120" cy="6336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9" name="CustomShape 2"/>
          <p:cNvSpPr/>
          <p:nvPr/>
        </p:nvSpPr>
        <p:spPr>
          <a:xfrm rot="52200">
            <a:off x="2813040" y="72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 rot="52200">
            <a:off x="5766840" y="72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 rot="52200">
            <a:off x="8645040" y="72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 rot="52200">
            <a:off x="6486840" y="2189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 rot="52200">
            <a:off x="4974840" y="216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 rot="52200">
            <a:off x="5046840" y="504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 rot="52200">
            <a:off x="3533040" y="4997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 rot="52200">
            <a:off x="5694840" y="360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 rot="52200">
            <a:off x="4253040" y="360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 rot="52200">
            <a:off x="9366840" y="216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12"/>
          <p:cNvSpPr/>
          <p:nvPr/>
        </p:nvSpPr>
        <p:spPr>
          <a:xfrm rot="52200">
            <a:off x="7997040" y="216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Line 13"/>
          <p:cNvSpPr/>
          <p:nvPr/>
        </p:nvSpPr>
        <p:spPr>
          <a:xfrm flipH="1">
            <a:off x="5400000" y="1415880"/>
            <a:ext cx="648000" cy="744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4"/>
          <p:cNvSpPr/>
          <p:nvPr/>
        </p:nvSpPr>
        <p:spPr>
          <a:xfrm>
            <a:off x="6192000" y="1415880"/>
            <a:ext cx="648000" cy="768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15"/>
          <p:cNvSpPr/>
          <p:nvPr/>
        </p:nvSpPr>
        <p:spPr>
          <a:xfrm flipH="1">
            <a:off x="4680000" y="2855880"/>
            <a:ext cx="648000" cy="744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16"/>
          <p:cNvSpPr/>
          <p:nvPr/>
        </p:nvSpPr>
        <p:spPr>
          <a:xfrm>
            <a:off x="5472000" y="2855880"/>
            <a:ext cx="648000" cy="744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17"/>
          <p:cNvSpPr/>
          <p:nvPr/>
        </p:nvSpPr>
        <p:spPr>
          <a:xfrm flipH="1">
            <a:off x="3960000" y="4295880"/>
            <a:ext cx="648000" cy="744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18"/>
          <p:cNvSpPr/>
          <p:nvPr/>
        </p:nvSpPr>
        <p:spPr>
          <a:xfrm>
            <a:off x="4752000" y="4295880"/>
            <a:ext cx="720000" cy="744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19"/>
          <p:cNvSpPr/>
          <p:nvPr/>
        </p:nvSpPr>
        <p:spPr>
          <a:xfrm flipH="1">
            <a:off x="8424000" y="1415880"/>
            <a:ext cx="576000" cy="744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20"/>
          <p:cNvSpPr/>
          <p:nvPr/>
        </p:nvSpPr>
        <p:spPr>
          <a:xfrm>
            <a:off x="9072000" y="1415880"/>
            <a:ext cx="720000" cy="744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0" y="0"/>
            <a:ext cx="12192120" cy="6336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9" name="CustomShape 2"/>
          <p:cNvSpPr/>
          <p:nvPr/>
        </p:nvSpPr>
        <p:spPr>
          <a:xfrm rot="52200">
            <a:off x="6557040" y="72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33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 rot="52200">
            <a:off x="2886840" y="72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 rot="52200">
            <a:off x="7205040" y="216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 rot="52200">
            <a:off x="5694840" y="2117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 rot="52200">
            <a:off x="7926840" y="360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 rot="52200">
            <a:off x="6413040" y="360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 rot="52200">
            <a:off x="7206840" y="4757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 rot="52200">
            <a:off x="5693040" y="4781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 rot="52200">
            <a:off x="6485040" y="576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 rot="52200">
            <a:off x="5045040" y="5717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 rot="52200">
            <a:off x="3605040" y="216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 rot="52200">
            <a:off x="2093040" y="216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Line 14"/>
          <p:cNvSpPr/>
          <p:nvPr/>
        </p:nvSpPr>
        <p:spPr>
          <a:xfrm flipH="1">
            <a:off x="2520000" y="1415880"/>
            <a:ext cx="720000" cy="744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15"/>
          <p:cNvSpPr/>
          <p:nvPr/>
        </p:nvSpPr>
        <p:spPr>
          <a:xfrm>
            <a:off x="3312000" y="1415880"/>
            <a:ext cx="720000" cy="744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16"/>
          <p:cNvSpPr/>
          <p:nvPr/>
        </p:nvSpPr>
        <p:spPr>
          <a:xfrm flipH="1">
            <a:off x="6120000" y="1415880"/>
            <a:ext cx="720000" cy="696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17"/>
          <p:cNvSpPr/>
          <p:nvPr/>
        </p:nvSpPr>
        <p:spPr>
          <a:xfrm>
            <a:off x="6984000" y="1415880"/>
            <a:ext cx="720000" cy="744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18"/>
          <p:cNvSpPr/>
          <p:nvPr/>
        </p:nvSpPr>
        <p:spPr>
          <a:xfrm flipH="1">
            <a:off x="6840000" y="2855880"/>
            <a:ext cx="720000" cy="744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19"/>
          <p:cNvSpPr/>
          <p:nvPr/>
        </p:nvSpPr>
        <p:spPr>
          <a:xfrm>
            <a:off x="7704000" y="2855880"/>
            <a:ext cx="720000" cy="744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20"/>
          <p:cNvSpPr/>
          <p:nvPr/>
        </p:nvSpPr>
        <p:spPr>
          <a:xfrm flipH="1">
            <a:off x="6120000" y="4295880"/>
            <a:ext cx="648000" cy="528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21"/>
          <p:cNvSpPr/>
          <p:nvPr/>
        </p:nvSpPr>
        <p:spPr>
          <a:xfrm>
            <a:off x="6840000" y="4295880"/>
            <a:ext cx="864000" cy="528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22"/>
          <p:cNvSpPr/>
          <p:nvPr/>
        </p:nvSpPr>
        <p:spPr>
          <a:xfrm flipH="1">
            <a:off x="5472000" y="5472000"/>
            <a:ext cx="576000" cy="240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23"/>
          <p:cNvSpPr/>
          <p:nvPr/>
        </p:nvSpPr>
        <p:spPr>
          <a:xfrm>
            <a:off x="6192000" y="5472000"/>
            <a:ext cx="720000" cy="28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44000" y="288000"/>
            <a:ext cx="12192120" cy="6408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3600" spc="-1" strike="noStrike">
                <a:solidFill>
                  <a:srgbClr val="55215b"/>
                </a:solidFill>
                <a:latin typeface="Calibri"/>
              </a:rPr>
              <a:t>Huffman tree</a:t>
            </a:r>
            <a:endParaRPr b="0" lang="en-US" sz="3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36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Left = 0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Right = 1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A = 10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B = 111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C = 11000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D = 01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E = 1101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F = 00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G = 11001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2" name="CustomShape 2"/>
          <p:cNvSpPr/>
          <p:nvPr/>
        </p:nvSpPr>
        <p:spPr>
          <a:xfrm rot="52200">
            <a:off x="5765040" y="72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58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 rot="52200">
            <a:off x="3605040" y="1757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 rot="52200">
            <a:off x="7925040" y="1757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33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 rot="52200">
            <a:off x="7133040" y="2741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 rot="52200">
            <a:off x="8789040" y="2741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 rot="52200">
            <a:off x="9510840" y="3821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 rot="52200">
            <a:off x="8069040" y="3773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" name="CustomShape 9"/>
          <p:cNvSpPr/>
          <p:nvPr/>
        </p:nvSpPr>
        <p:spPr>
          <a:xfrm rot="52200">
            <a:off x="6557040" y="5789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 rot="52200">
            <a:off x="8006040" y="5789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11"/>
          <p:cNvSpPr/>
          <p:nvPr/>
        </p:nvSpPr>
        <p:spPr>
          <a:xfrm rot="52200">
            <a:off x="7339320" y="4874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CustomShape 12"/>
          <p:cNvSpPr/>
          <p:nvPr/>
        </p:nvSpPr>
        <p:spPr>
          <a:xfrm rot="52200">
            <a:off x="8646840" y="4901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3" name="CustomShape 13"/>
          <p:cNvSpPr/>
          <p:nvPr/>
        </p:nvSpPr>
        <p:spPr>
          <a:xfrm>
            <a:off x="5760000" y="5904000"/>
            <a:ext cx="432000" cy="432000"/>
          </a:xfrm>
          <a:prstGeom prst="rect">
            <a:avLst/>
          </a:prstGeom>
          <a:solidFill>
            <a:srgbClr val="ff8000">
              <a:alpha val="41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CustomShape 14"/>
          <p:cNvSpPr/>
          <p:nvPr/>
        </p:nvSpPr>
        <p:spPr>
          <a:xfrm>
            <a:off x="7272000" y="3744000"/>
            <a:ext cx="432000" cy="432000"/>
          </a:xfrm>
          <a:prstGeom prst="rect">
            <a:avLst/>
          </a:prstGeom>
          <a:solidFill>
            <a:srgbClr val="ff8000">
              <a:alpha val="41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CustomShape 15"/>
          <p:cNvSpPr/>
          <p:nvPr/>
        </p:nvSpPr>
        <p:spPr>
          <a:xfrm>
            <a:off x="4484520" y="3867840"/>
            <a:ext cx="432000" cy="432000"/>
          </a:xfrm>
          <a:prstGeom prst="rect">
            <a:avLst/>
          </a:prstGeom>
          <a:solidFill>
            <a:srgbClr val="ff8000">
              <a:alpha val="41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CustomShape 16"/>
          <p:cNvSpPr/>
          <p:nvPr/>
        </p:nvSpPr>
        <p:spPr>
          <a:xfrm>
            <a:off x="2952000" y="3888000"/>
            <a:ext cx="432000" cy="432000"/>
          </a:xfrm>
          <a:prstGeom prst="rect">
            <a:avLst/>
          </a:prstGeom>
          <a:solidFill>
            <a:srgbClr val="ff8000">
              <a:alpha val="41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F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" name="CustomShape 17"/>
          <p:cNvSpPr/>
          <p:nvPr/>
        </p:nvSpPr>
        <p:spPr>
          <a:xfrm>
            <a:off x="10728000" y="3960000"/>
            <a:ext cx="432000" cy="432000"/>
          </a:xfrm>
          <a:prstGeom prst="rect">
            <a:avLst/>
          </a:prstGeom>
          <a:solidFill>
            <a:srgbClr val="ff8000">
              <a:alpha val="41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CustomShape 18"/>
          <p:cNvSpPr/>
          <p:nvPr/>
        </p:nvSpPr>
        <p:spPr>
          <a:xfrm>
            <a:off x="9792000" y="5184000"/>
            <a:ext cx="432000" cy="432000"/>
          </a:xfrm>
          <a:prstGeom prst="rect">
            <a:avLst/>
          </a:prstGeom>
          <a:solidFill>
            <a:srgbClr val="ff8000">
              <a:alpha val="41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9" name="CustomShape 19"/>
          <p:cNvSpPr/>
          <p:nvPr/>
        </p:nvSpPr>
        <p:spPr>
          <a:xfrm>
            <a:off x="9216000" y="5976000"/>
            <a:ext cx="432000" cy="432000"/>
          </a:xfrm>
          <a:prstGeom prst="rect">
            <a:avLst/>
          </a:prstGeom>
          <a:solidFill>
            <a:srgbClr val="ff8000">
              <a:alpha val="41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0" name="CustomShape 20"/>
          <p:cNvSpPr/>
          <p:nvPr/>
        </p:nvSpPr>
        <p:spPr>
          <a:xfrm rot="52200">
            <a:off x="4326840" y="290988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1" name="CustomShape 21"/>
          <p:cNvSpPr/>
          <p:nvPr/>
        </p:nvSpPr>
        <p:spPr>
          <a:xfrm rot="52200">
            <a:off x="2814840" y="2885760"/>
            <a:ext cx="779760" cy="684000"/>
          </a:xfrm>
          <a:prstGeom prst="rect">
            <a:avLst/>
          </a:prstGeom>
          <a:solidFill>
            <a:srgbClr val="729fcf">
              <a:alpha val="8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2" name="Line 22"/>
          <p:cNvSpPr/>
          <p:nvPr/>
        </p:nvSpPr>
        <p:spPr>
          <a:xfrm flipH="1">
            <a:off x="3960000" y="1415880"/>
            <a:ext cx="2088000" cy="336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23"/>
          <p:cNvSpPr/>
          <p:nvPr/>
        </p:nvSpPr>
        <p:spPr>
          <a:xfrm>
            <a:off x="6120000" y="1415880"/>
            <a:ext cx="2232000" cy="336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24"/>
          <p:cNvSpPr/>
          <p:nvPr/>
        </p:nvSpPr>
        <p:spPr>
          <a:xfrm flipH="1">
            <a:off x="3312000" y="2448000"/>
            <a:ext cx="648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25"/>
          <p:cNvSpPr/>
          <p:nvPr/>
        </p:nvSpPr>
        <p:spPr>
          <a:xfrm>
            <a:off x="4032000" y="2448000"/>
            <a:ext cx="648000" cy="456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26"/>
          <p:cNvSpPr/>
          <p:nvPr/>
        </p:nvSpPr>
        <p:spPr>
          <a:xfrm flipH="1">
            <a:off x="7560000" y="2448000"/>
            <a:ext cx="720000" cy="36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27"/>
          <p:cNvSpPr/>
          <p:nvPr/>
        </p:nvSpPr>
        <p:spPr>
          <a:xfrm>
            <a:off x="8352000" y="2448000"/>
            <a:ext cx="864000" cy="28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28"/>
          <p:cNvSpPr/>
          <p:nvPr/>
        </p:nvSpPr>
        <p:spPr>
          <a:xfrm flipH="1">
            <a:off x="8496000" y="3431880"/>
            <a:ext cx="576000" cy="336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29"/>
          <p:cNvSpPr/>
          <p:nvPr/>
        </p:nvSpPr>
        <p:spPr>
          <a:xfrm>
            <a:off x="9144000" y="3431880"/>
            <a:ext cx="720000" cy="384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30"/>
          <p:cNvSpPr/>
          <p:nvPr/>
        </p:nvSpPr>
        <p:spPr>
          <a:xfrm flipH="1">
            <a:off x="7704000" y="4464000"/>
            <a:ext cx="648000" cy="405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31"/>
          <p:cNvSpPr/>
          <p:nvPr/>
        </p:nvSpPr>
        <p:spPr>
          <a:xfrm>
            <a:off x="8424000" y="4464000"/>
            <a:ext cx="648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32"/>
          <p:cNvSpPr/>
          <p:nvPr/>
        </p:nvSpPr>
        <p:spPr>
          <a:xfrm flipH="1">
            <a:off x="7056000" y="5564880"/>
            <a:ext cx="648000" cy="219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33"/>
          <p:cNvSpPr/>
          <p:nvPr/>
        </p:nvSpPr>
        <p:spPr>
          <a:xfrm>
            <a:off x="7848000" y="5564880"/>
            <a:ext cx="576000" cy="219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34"/>
          <p:cNvSpPr/>
          <p:nvPr/>
        </p:nvSpPr>
        <p:spPr>
          <a:xfrm>
            <a:off x="3168000" y="3564000"/>
            <a:ext cx="0" cy="396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35"/>
          <p:cNvSpPr/>
          <p:nvPr/>
        </p:nvSpPr>
        <p:spPr>
          <a:xfrm>
            <a:off x="8791200" y="6192360"/>
            <a:ext cx="49680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36"/>
          <p:cNvSpPr/>
          <p:nvPr/>
        </p:nvSpPr>
        <p:spPr>
          <a:xfrm>
            <a:off x="9432000" y="5400000"/>
            <a:ext cx="36000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37"/>
          <p:cNvSpPr/>
          <p:nvPr/>
        </p:nvSpPr>
        <p:spPr>
          <a:xfrm>
            <a:off x="10296000" y="4176000"/>
            <a:ext cx="43200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38"/>
          <p:cNvSpPr/>
          <p:nvPr/>
        </p:nvSpPr>
        <p:spPr>
          <a:xfrm flipH="1">
            <a:off x="6120000" y="6120000"/>
            <a:ext cx="43200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39"/>
          <p:cNvSpPr/>
          <p:nvPr/>
        </p:nvSpPr>
        <p:spPr>
          <a:xfrm>
            <a:off x="7488000" y="3431880"/>
            <a:ext cx="0" cy="38412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40"/>
          <p:cNvSpPr/>
          <p:nvPr/>
        </p:nvSpPr>
        <p:spPr>
          <a:xfrm>
            <a:off x="4680000" y="3564000"/>
            <a:ext cx="0" cy="396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1"/>
          <p:cNvSpPr/>
          <p:nvPr/>
        </p:nvSpPr>
        <p:spPr>
          <a:xfrm>
            <a:off x="3024000" y="2304000"/>
            <a:ext cx="720000" cy="648000"/>
          </a:xfrm>
          <a:prstGeom prst="rect">
            <a:avLst/>
          </a:prstGeom>
          <a:noFill/>
          <a:ln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0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2" name="CustomShape 42"/>
          <p:cNvSpPr/>
          <p:nvPr/>
        </p:nvSpPr>
        <p:spPr>
          <a:xfrm>
            <a:off x="4680000" y="1008000"/>
            <a:ext cx="720000" cy="648000"/>
          </a:xfrm>
          <a:prstGeom prst="rect">
            <a:avLst/>
          </a:prstGeom>
          <a:noFill/>
          <a:ln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0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3" name="CustomShape 43"/>
          <p:cNvSpPr/>
          <p:nvPr/>
        </p:nvSpPr>
        <p:spPr>
          <a:xfrm>
            <a:off x="7344000" y="2376000"/>
            <a:ext cx="648000" cy="360000"/>
          </a:xfrm>
          <a:prstGeom prst="rect">
            <a:avLst/>
          </a:prstGeom>
          <a:noFill/>
          <a:ln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0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4" name="CustomShape 44"/>
          <p:cNvSpPr/>
          <p:nvPr/>
        </p:nvSpPr>
        <p:spPr>
          <a:xfrm>
            <a:off x="7128000" y="1008000"/>
            <a:ext cx="720000" cy="648000"/>
          </a:xfrm>
          <a:prstGeom prst="rect">
            <a:avLst/>
          </a:prstGeom>
          <a:noFill/>
          <a:ln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1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5" name="CustomShape 45"/>
          <p:cNvSpPr/>
          <p:nvPr/>
        </p:nvSpPr>
        <p:spPr>
          <a:xfrm>
            <a:off x="6840000" y="5256000"/>
            <a:ext cx="720000" cy="648000"/>
          </a:xfrm>
          <a:prstGeom prst="rect">
            <a:avLst/>
          </a:prstGeom>
          <a:noFill/>
          <a:ln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0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6" name="CustomShape 46"/>
          <p:cNvSpPr/>
          <p:nvPr/>
        </p:nvSpPr>
        <p:spPr>
          <a:xfrm>
            <a:off x="7334280" y="4320000"/>
            <a:ext cx="720000" cy="648000"/>
          </a:xfrm>
          <a:prstGeom prst="rect">
            <a:avLst/>
          </a:prstGeom>
          <a:noFill/>
          <a:ln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0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7" name="CustomShape 47"/>
          <p:cNvSpPr/>
          <p:nvPr/>
        </p:nvSpPr>
        <p:spPr>
          <a:xfrm>
            <a:off x="8071200" y="5472000"/>
            <a:ext cx="352800" cy="312120"/>
          </a:xfrm>
          <a:prstGeom prst="rect">
            <a:avLst/>
          </a:prstGeom>
          <a:noFill/>
          <a:ln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1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8" name="CustomShape 48"/>
          <p:cNvSpPr/>
          <p:nvPr/>
        </p:nvSpPr>
        <p:spPr>
          <a:xfrm>
            <a:off x="8641800" y="4320000"/>
            <a:ext cx="720000" cy="648000"/>
          </a:xfrm>
          <a:prstGeom prst="rect">
            <a:avLst/>
          </a:prstGeom>
          <a:noFill/>
          <a:ln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1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9" name="CustomShape 49"/>
          <p:cNvSpPr/>
          <p:nvPr/>
        </p:nvSpPr>
        <p:spPr>
          <a:xfrm>
            <a:off x="8208000" y="3168000"/>
            <a:ext cx="720000" cy="648000"/>
          </a:xfrm>
          <a:prstGeom prst="rect">
            <a:avLst/>
          </a:prstGeom>
          <a:noFill/>
          <a:ln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0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0" name="CustomShape 50"/>
          <p:cNvSpPr/>
          <p:nvPr/>
        </p:nvSpPr>
        <p:spPr>
          <a:xfrm>
            <a:off x="9574200" y="3431880"/>
            <a:ext cx="577800" cy="312120"/>
          </a:xfrm>
          <a:prstGeom prst="rect">
            <a:avLst/>
          </a:prstGeom>
          <a:noFill/>
          <a:ln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1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1" name="CustomShape 51"/>
          <p:cNvSpPr/>
          <p:nvPr/>
        </p:nvSpPr>
        <p:spPr>
          <a:xfrm>
            <a:off x="8568000" y="2160000"/>
            <a:ext cx="720000" cy="648000"/>
          </a:xfrm>
          <a:prstGeom prst="rect">
            <a:avLst/>
          </a:prstGeom>
          <a:noFill/>
          <a:ln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1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/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Real-life applications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Huffman encoding is widely used in compression formats like GZIP, PKZIP (winxip) and BZIP2.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Multimedia encoding like JPEG, PNG and MP3 uses Huffman encoding.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Application>LibreOffice/6.4.4.2$Linux_X86_64 LibreOffice_project/40$Build-2</Application>
  <Words>5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2020-12-30T07:16:52Z</dcterms:created>
  <dc:creator>Microsoft account</dc:creator>
  <dc:description/>
  <dc:language>en-IN</dc:language>
  <cp:lastModifiedBy/>
  <dcterms:modified xsi:type="dcterms:W3CDTF">2020-12-30T21:55:57Z</dcterms:modified>
  <cp:revision>4</cp:revision>
  <dc:subject/>
  <dc:title>Huffman Codes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