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4BB4430-3C2A-4B85-80F6-6F517E1B693F}" type="datetimeFigureOut">
              <a:rPr lang="en-IN" smtClean="0"/>
              <a:t>08-12-2020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188178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B4430-3C2A-4B85-80F6-6F517E1B693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139427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4BB4430-3C2A-4B85-80F6-6F517E1B693F}" type="datetimeFigureOut">
              <a:rPr lang="en-IN" smtClean="0"/>
              <a:t>08-12-2020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3742461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4BB4430-3C2A-4B85-80F6-6F517E1B693F}" type="datetimeFigureOut">
              <a:rPr lang="en-IN" smtClean="0"/>
              <a:t>08-12-2020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E302B2B-971B-4E35-A6AF-CBFB50EB080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8751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4BB4430-3C2A-4B85-80F6-6F517E1B693F}" type="datetimeFigureOut">
              <a:rPr lang="en-IN" smtClean="0"/>
              <a:t>08-12-2020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660504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BB4430-3C2A-4B85-80F6-6F517E1B693F}"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120773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BB4430-3C2A-4B85-80F6-6F517E1B693F}"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406953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B4430-3C2A-4B85-80F6-6F517E1B693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4099726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4BB4430-3C2A-4B85-80F6-6F517E1B693F}" type="datetimeFigureOut">
              <a:rPr lang="en-IN" smtClean="0"/>
              <a:t>08-12-2020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406114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B4430-3C2A-4B85-80F6-6F517E1B693F}"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74373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4BB4430-3C2A-4B85-80F6-6F517E1B693F}" type="datetimeFigureOut">
              <a:rPr lang="en-IN" smtClean="0"/>
              <a:t>08-12-2020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103618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B4430-3C2A-4B85-80F6-6F517E1B693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22201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B4430-3C2A-4B85-80F6-6F517E1B693F}"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22188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BB4430-3C2A-4B85-80F6-6F517E1B693F}"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209463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B4430-3C2A-4B85-80F6-6F517E1B693F}" type="datetimeFigureOut">
              <a:rPr lang="en-IN" smtClean="0"/>
              <a:t>08-12-2020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417257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B4430-3C2A-4B85-80F6-6F517E1B693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335995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B4430-3C2A-4B85-80F6-6F517E1B693F}"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02B2B-971B-4E35-A6AF-CBFB50EB0800}" type="slidenum">
              <a:rPr lang="en-IN" smtClean="0"/>
              <a:t>‹#›</a:t>
            </a:fld>
            <a:endParaRPr lang="en-IN"/>
          </a:p>
        </p:txBody>
      </p:sp>
    </p:spTree>
    <p:extLst>
      <p:ext uri="{BB962C8B-B14F-4D97-AF65-F5344CB8AC3E}">
        <p14:creationId xmlns:p14="http://schemas.microsoft.com/office/powerpoint/2010/main" val="249979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BB4430-3C2A-4B85-80F6-6F517E1B693F}" type="datetimeFigureOut">
              <a:rPr lang="en-IN" smtClean="0"/>
              <a:t>08-12-2020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302B2B-971B-4E35-A6AF-CBFB50EB0800}" type="slidenum">
              <a:rPr lang="en-IN" smtClean="0"/>
              <a:t>‹#›</a:t>
            </a:fld>
            <a:endParaRPr lang="en-IN"/>
          </a:p>
        </p:txBody>
      </p:sp>
    </p:spTree>
    <p:extLst>
      <p:ext uri="{BB962C8B-B14F-4D97-AF65-F5344CB8AC3E}">
        <p14:creationId xmlns:p14="http://schemas.microsoft.com/office/powerpoint/2010/main" val="3258197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quiz.geeksforgeeks.org/gate-notes-operating-system-process-schedul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tudytonight.com/operating-system/types-of-o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F69D-EF0B-43DE-8F06-52F2D2D08051}"/>
              </a:ext>
            </a:extLst>
          </p:cNvPr>
          <p:cNvSpPr>
            <a:spLocks noGrp="1"/>
          </p:cNvSpPr>
          <p:nvPr>
            <p:ph type="ctrTitle"/>
          </p:nvPr>
        </p:nvSpPr>
        <p:spPr/>
        <p:txBody>
          <a:bodyPr>
            <a:normAutofit/>
          </a:bodyPr>
          <a:lstStyle/>
          <a:p>
            <a:r>
              <a:rPr lang="en-IN" sz="5400" b="0" i="0" u="none" strike="noStrike" baseline="0" dirty="0">
                <a:solidFill>
                  <a:srgbClr val="00AEF0"/>
                </a:solidFill>
                <a:latin typeface="HelveticaNeue-MediumExt"/>
              </a:rPr>
              <a:t>Scheduling Algorithms</a:t>
            </a:r>
            <a:endParaRPr lang="en-IN" sz="5400" dirty="0"/>
          </a:p>
        </p:txBody>
      </p:sp>
    </p:spTree>
    <p:extLst>
      <p:ext uri="{BB962C8B-B14F-4D97-AF65-F5344CB8AC3E}">
        <p14:creationId xmlns:p14="http://schemas.microsoft.com/office/powerpoint/2010/main" val="257895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CF00-8610-4E5D-BDD1-938883002750}"/>
              </a:ext>
            </a:extLst>
          </p:cNvPr>
          <p:cNvSpPr>
            <a:spLocks noGrp="1"/>
          </p:cNvSpPr>
          <p:nvPr>
            <p:ph type="title"/>
          </p:nvPr>
        </p:nvSpPr>
        <p:spPr/>
        <p:txBody>
          <a:bodyPr>
            <a:normAutofit/>
          </a:bodyPr>
          <a:lstStyle/>
          <a:p>
            <a:r>
              <a:rPr lang="en-IN" b="1" i="0" u="none" strike="noStrike" baseline="0" dirty="0">
                <a:solidFill>
                  <a:srgbClr val="231F20"/>
                </a:solidFill>
                <a:latin typeface="HelveticaNeue-MediumExt"/>
              </a:rPr>
              <a:t>Round-Robin Scheduling</a:t>
            </a:r>
            <a:endParaRPr lang="en-IN" b="1" dirty="0"/>
          </a:p>
        </p:txBody>
      </p:sp>
      <p:sp>
        <p:nvSpPr>
          <p:cNvPr id="3" name="Content Placeholder 2">
            <a:extLst>
              <a:ext uri="{FF2B5EF4-FFF2-40B4-BE49-F238E27FC236}">
                <a16:creationId xmlns:a16="http://schemas.microsoft.com/office/drawing/2014/main" id="{FF340C89-F799-4A82-9C84-BC4B9925E61B}"/>
              </a:ext>
            </a:extLst>
          </p:cNvPr>
          <p:cNvSpPr>
            <a:spLocks noGrp="1"/>
          </p:cNvSpPr>
          <p:nvPr>
            <p:ph idx="1"/>
          </p:nvPr>
        </p:nvSpPr>
        <p:spPr/>
        <p:txBody>
          <a:bodyPr>
            <a:normAutofit/>
          </a:bodyPr>
          <a:lstStyle/>
          <a:p>
            <a:pPr algn="l"/>
            <a:r>
              <a:rPr lang="en-US" sz="2000" b="0" i="0" u="none" strike="noStrike" baseline="0" dirty="0">
                <a:solidFill>
                  <a:srgbClr val="231F20"/>
                </a:solidFill>
                <a:latin typeface="Arial" panose="020B0604020202020204" pitchFamily="34" charset="0"/>
                <a:cs typeface="Arial" panose="020B0604020202020204" pitchFamily="34" charset="0"/>
              </a:rPr>
              <a:t>The </a:t>
            </a:r>
            <a:r>
              <a:rPr lang="en-US" sz="2000" b="1" i="0" u="none" strike="noStrike" baseline="0" dirty="0">
                <a:solidFill>
                  <a:srgbClr val="00AEF0"/>
                </a:solidFill>
                <a:latin typeface="Arial" panose="020B0604020202020204" pitchFamily="34" charset="0"/>
                <a:cs typeface="Arial" panose="020B0604020202020204" pitchFamily="34" charset="0"/>
              </a:rPr>
              <a:t>round-robin </a:t>
            </a:r>
            <a:r>
              <a:rPr lang="en-US" sz="2000" b="1" i="0" u="none" strike="noStrike" baseline="0" dirty="0">
                <a:solidFill>
                  <a:srgbClr val="231F20"/>
                </a:solidFill>
                <a:latin typeface="Arial" panose="020B0604020202020204" pitchFamily="34" charset="0"/>
                <a:cs typeface="Arial" panose="020B0604020202020204" pitchFamily="34" charset="0"/>
              </a:rPr>
              <a:t>(</a:t>
            </a:r>
            <a:r>
              <a:rPr lang="en-US" sz="2000" b="1" i="0" u="none" strike="noStrike" baseline="0" dirty="0">
                <a:solidFill>
                  <a:srgbClr val="00AEF0"/>
                </a:solidFill>
                <a:latin typeface="Arial" panose="020B0604020202020204" pitchFamily="34" charset="0"/>
                <a:cs typeface="Arial" panose="020B0604020202020204" pitchFamily="34" charset="0"/>
              </a:rPr>
              <a:t>RR</a:t>
            </a:r>
            <a:r>
              <a:rPr lang="en-US" sz="2000" b="1" i="0" u="none" strike="noStrike" baseline="0" dirty="0">
                <a:solidFill>
                  <a:srgbClr val="231F20"/>
                </a:solidFill>
                <a:latin typeface="Arial" panose="020B0604020202020204" pitchFamily="34" charset="0"/>
                <a:cs typeface="Arial" panose="020B0604020202020204" pitchFamily="34" charset="0"/>
              </a:rPr>
              <a:t>) </a:t>
            </a:r>
            <a:r>
              <a:rPr lang="en-US" sz="2000" b="0" i="0" u="none" strike="noStrike" baseline="0" dirty="0">
                <a:solidFill>
                  <a:srgbClr val="231F20"/>
                </a:solidFill>
                <a:latin typeface="Arial" panose="020B0604020202020204" pitchFamily="34" charset="0"/>
                <a:cs typeface="Arial" panose="020B0604020202020204" pitchFamily="34" charset="0"/>
              </a:rPr>
              <a:t>scheduling algorithm is designed especially for timesharing systems. It is similar to FCFS scheduling, but preemption is added to enable the system to switch between processes.</a:t>
            </a:r>
          </a:p>
          <a:p>
            <a:pPr algn="l"/>
            <a:r>
              <a:rPr lang="en-US" sz="2000" b="0" i="0" u="none" strike="noStrike" baseline="0" dirty="0">
                <a:solidFill>
                  <a:srgbClr val="231F20"/>
                </a:solidFill>
                <a:latin typeface="Arial" panose="020B0604020202020204" pitchFamily="34" charset="0"/>
                <a:cs typeface="Arial" panose="020B0604020202020204" pitchFamily="34" charset="0"/>
              </a:rPr>
              <a:t> A small unit of time, called a </a:t>
            </a:r>
            <a:r>
              <a:rPr lang="en-US" sz="2000" b="1" i="0" u="none" strike="noStrike" baseline="0" dirty="0">
                <a:solidFill>
                  <a:srgbClr val="00AEF0"/>
                </a:solidFill>
                <a:latin typeface="Arial" panose="020B0604020202020204" pitchFamily="34" charset="0"/>
                <a:cs typeface="Arial" panose="020B0604020202020204" pitchFamily="34" charset="0"/>
              </a:rPr>
              <a:t>time quantum </a:t>
            </a:r>
            <a:r>
              <a:rPr lang="en-US" sz="2000" b="0" i="0" u="none" strike="noStrike" baseline="0" dirty="0">
                <a:solidFill>
                  <a:srgbClr val="231F20"/>
                </a:solidFill>
                <a:latin typeface="Arial" panose="020B0604020202020204" pitchFamily="34" charset="0"/>
                <a:cs typeface="Arial" panose="020B0604020202020204" pitchFamily="34" charset="0"/>
              </a:rPr>
              <a:t>or </a:t>
            </a:r>
            <a:r>
              <a:rPr lang="en-US" sz="2000" b="1" i="0" u="none" strike="noStrike" baseline="0" dirty="0">
                <a:solidFill>
                  <a:srgbClr val="00AEF0"/>
                </a:solidFill>
                <a:latin typeface="Arial" panose="020B0604020202020204" pitchFamily="34" charset="0"/>
                <a:cs typeface="Arial" panose="020B0604020202020204" pitchFamily="34" charset="0"/>
              </a:rPr>
              <a:t>time slice</a:t>
            </a:r>
            <a:r>
              <a:rPr lang="en-US" sz="2000" b="0" i="0" u="none" strike="noStrike" baseline="0" dirty="0">
                <a:solidFill>
                  <a:srgbClr val="231F20"/>
                </a:solidFill>
                <a:latin typeface="Arial" panose="020B0604020202020204" pitchFamily="34" charset="0"/>
                <a:cs typeface="Arial" panose="020B0604020202020204" pitchFamily="34" charset="0"/>
              </a:rPr>
              <a:t>, is defined. A time quantum is generally from 10 to 100 milliseconds in length. The ready queue is treated as a circular queue.</a:t>
            </a:r>
          </a:p>
          <a:p>
            <a:pPr algn="l"/>
            <a:r>
              <a:rPr lang="en-US" sz="2000" b="0" i="0" dirty="0">
                <a:effectLst/>
                <a:latin typeface="Arial" panose="020B0604020202020204" pitchFamily="34" charset="0"/>
                <a:cs typeface="Arial" panose="020B0604020202020204" pitchFamily="34" charset="0"/>
              </a:rPr>
              <a:t>Round Robin is a </a:t>
            </a:r>
            <a:r>
              <a:rPr lang="en-US" sz="2000" b="0" i="0"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CPU scheduling algorithm</a:t>
            </a:r>
            <a:r>
              <a:rPr lang="en-US" sz="2000" b="0" i="0" dirty="0">
                <a:effectLst/>
                <a:latin typeface="Arial" panose="020B0604020202020204" pitchFamily="34" charset="0"/>
                <a:cs typeface="Arial" panose="020B0604020202020204" pitchFamily="34" charset="0"/>
              </a:rPr>
              <a:t> where each process is assigned a fixed time slot in a cyclic way.</a:t>
            </a:r>
          </a:p>
          <a:p>
            <a:pPr algn="l"/>
            <a:r>
              <a:rPr lang="en-US" sz="2000" b="0" i="0" dirty="0">
                <a:effectLst/>
                <a:latin typeface="Arial" panose="020B0604020202020204" pitchFamily="34" charset="0"/>
                <a:cs typeface="Arial" panose="020B0604020202020204" pitchFamily="34" charset="0"/>
              </a:rPr>
              <a:t>It is simple, easy to implement, and starvation-free as all processes get fair share of CPU</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102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4943-8289-4DB6-BF89-621B355B8248}"/>
              </a:ext>
            </a:extLst>
          </p:cNvPr>
          <p:cNvSpPr>
            <a:spLocks noGrp="1"/>
          </p:cNvSpPr>
          <p:nvPr>
            <p:ph type="title"/>
          </p:nvPr>
        </p:nvSpPr>
        <p:spPr/>
        <p:txBody>
          <a:bodyPr>
            <a:noAutofit/>
          </a:bodyPr>
          <a:lstStyle/>
          <a:p>
            <a:r>
              <a:rPr lang="en-US" b="1" dirty="0"/>
              <a:t>Advantages and </a:t>
            </a:r>
            <a:br>
              <a:rPr lang="en-US" b="1" dirty="0"/>
            </a:br>
            <a:r>
              <a:rPr lang="en-US" b="1" dirty="0"/>
              <a:t>disadvantages of</a:t>
            </a:r>
            <a:br>
              <a:rPr lang="en-US" b="1" dirty="0"/>
            </a:br>
            <a:r>
              <a:rPr lang="en-US" b="1" dirty="0" err="1"/>
              <a:t>rr</a:t>
            </a:r>
            <a:endParaRPr lang="en-IN" b="1" dirty="0"/>
          </a:p>
        </p:txBody>
      </p:sp>
      <p:sp>
        <p:nvSpPr>
          <p:cNvPr id="6" name="Content Placeholder 5">
            <a:extLst>
              <a:ext uri="{FF2B5EF4-FFF2-40B4-BE49-F238E27FC236}">
                <a16:creationId xmlns:a16="http://schemas.microsoft.com/office/drawing/2014/main" id="{17940066-937D-465E-9E93-8B64094AE725}"/>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var(--font-din)"/>
              </a:rPr>
              <a:t>Advantages –</a:t>
            </a:r>
          </a:p>
          <a:p>
            <a:pPr marL="742950" lvl="1" indent="-285750" algn="l" fontAlgn="base">
              <a:buFont typeface="Arial" panose="020B0604020202020204" pitchFamily="34" charset="0"/>
              <a:buChar char="•"/>
            </a:pPr>
            <a:r>
              <a:rPr lang="en-US" b="0" i="0" dirty="0">
                <a:effectLst/>
                <a:latin typeface="var(--font-din)"/>
              </a:rPr>
              <a:t>Every process gets an equal share of the CPU.</a:t>
            </a:r>
          </a:p>
          <a:p>
            <a:pPr marL="742950" lvl="1" indent="-285750" algn="l" fontAlgn="base">
              <a:buFont typeface="Arial" panose="020B0604020202020204" pitchFamily="34" charset="0"/>
              <a:buChar char="•"/>
            </a:pPr>
            <a:r>
              <a:rPr lang="en-US" b="0" i="0" dirty="0">
                <a:effectLst/>
                <a:latin typeface="var(--font-din)"/>
              </a:rPr>
              <a:t>RR is cyclic in nature, so there is no starvation.</a:t>
            </a:r>
          </a:p>
          <a:p>
            <a:pPr algn="l" fontAlgn="base">
              <a:buFont typeface="Arial" panose="020B0604020202020204" pitchFamily="34" charset="0"/>
              <a:buChar char="•"/>
            </a:pPr>
            <a:r>
              <a:rPr lang="en-US" b="0" i="0" dirty="0">
                <a:effectLst/>
                <a:latin typeface="var(--font-din)"/>
              </a:rPr>
              <a:t>Disadvantages –</a:t>
            </a:r>
          </a:p>
          <a:p>
            <a:pPr marL="742950" lvl="1" indent="-285750" algn="l" fontAlgn="base">
              <a:buFont typeface="Arial" panose="020B0604020202020204" pitchFamily="34" charset="0"/>
              <a:buChar char="•"/>
            </a:pPr>
            <a:r>
              <a:rPr lang="en-US" b="0" i="0" dirty="0">
                <a:effectLst/>
                <a:latin typeface="var(--font-din)"/>
              </a:rPr>
              <a:t>Setting the quantum too short, increases the overhead and lowers the CPU efficiency, but setting it too long may cause poor response to short processes.</a:t>
            </a:r>
          </a:p>
          <a:p>
            <a:pPr marL="742950" lvl="1" indent="-285750" algn="l" fontAlgn="base">
              <a:buFont typeface="Arial" panose="020B0604020202020204" pitchFamily="34" charset="0"/>
              <a:buChar char="•"/>
            </a:pPr>
            <a:r>
              <a:rPr lang="en-US" b="0" i="0" dirty="0">
                <a:effectLst/>
                <a:latin typeface="var(--font-din)"/>
              </a:rPr>
              <a:t>Average waiting time under the RR policy is often long.</a:t>
            </a:r>
          </a:p>
          <a:p>
            <a:pPr marL="0" indent="0">
              <a:buNone/>
            </a:pPr>
            <a:endParaRPr lang="en-IN" dirty="0"/>
          </a:p>
        </p:txBody>
      </p:sp>
    </p:spTree>
    <p:extLst>
      <p:ext uri="{BB962C8B-B14F-4D97-AF65-F5344CB8AC3E}">
        <p14:creationId xmlns:p14="http://schemas.microsoft.com/office/powerpoint/2010/main" val="52121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3932-EEA7-4F9C-943F-B877BF53A770}"/>
              </a:ext>
            </a:extLst>
          </p:cNvPr>
          <p:cNvSpPr>
            <a:spLocks noGrp="1"/>
          </p:cNvSpPr>
          <p:nvPr>
            <p:ph type="title"/>
          </p:nvPr>
        </p:nvSpPr>
        <p:spPr/>
        <p:txBody>
          <a:bodyPr>
            <a:normAutofit/>
          </a:bodyPr>
          <a:lstStyle/>
          <a:p>
            <a:r>
              <a:rPr lang="en-IN" b="1" i="0" u="none" strike="noStrike" baseline="0" dirty="0">
                <a:solidFill>
                  <a:srgbClr val="231F20"/>
                </a:solidFill>
                <a:latin typeface="HelveticaNeue-MediumExt"/>
              </a:rPr>
              <a:t>Multilevel Queue Scheduling</a:t>
            </a:r>
            <a:endParaRPr lang="en-IN" b="1" dirty="0"/>
          </a:p>
        </p:txBody>
      </p:sp>
      <p:sp>
        <p:nvSpPr>
          <p:cNvPr id="3" name="Content Placeholder 2">
            <a:extLst>
              <a:ext uri="{FF2B5EF4-FFF2-40B4-BE49-F238E27FC236}">
                <a16:creationId xmlns:a16="http://schemas.microsoft.com/office/drawing/2014/main" id="{309FCB1D-711C-4CAF-BF92-3A5C92F3537A}"/>
              </a:ext>
            </a:extLst>
          </p:cNvPr>
          <p:cNvSpPr>
            <a:spLocks noGrp="1"/>
          </p:cNvSpPr>
          <p:nvPr>
            <p:ph idx="1"/>
          </p:nvPr>
        </p:nvSpPr>
        <p:spPr/>
        <p:txBody>
          <a:bodyPr/>
          <a:lstStyle/>
          <a:p>
            <a:r>
              <a:rPr lang="en-US" b="0" i="0" dirty="0">
                <a:effectLst/>
                <a:latin typeface="urw-din"/>
              </a:rPr>
              <a:t>It may happen that processes in the ready queue can be divided into different classes where each class has its own scheduling needs. For example, a common division is a </a:t>
            </a:r>
            <a:r>
              <a:rPr lang="en-US" b="1" i="0" dirty="0">
                <a:effectLst/>
                <a:latin typeface="urw-din"/>
              </a:rPr>
              <a:t>foreground (interactive)</a:t>
            </a:r>
            <a:r>
              <a:rPr lang="en-US" b="0" i="0" dirty="0">
                <a:effectLst/>
                <a:latin typeface="urw-din"/>
              </a:rPr>
              <a:t> process and </a:t>
            </a:r>
            <a:r>
              <a:rPr lang="en-US" b="1" i="0" dirty="0">
                <a:effectLst/>
                <a:latin typeface="urw-din"/>
              </a:rPr>
              <a:t>background (batch)</a:t>
            </a:r>
            <a:r>
              <a:rPr lang="en-US" b="0" i="0" dirty="0">
                <a:effectLst/>
                <a:latin typeface="urw-din"/>
              </a:rPr>
              <a:t> processes. These two classes have different scheduling needs. For this kind of situation Multilevel Queue Scheduling is used.</a:t>
            </a:r>
          </a:p>
          <a:p>
            <a:r>
              <a:rPr lang="en-US" b="1" i="0" dirty="0">
                <a:effectLst/>
                <a:latin typeface="urw-din"/>
              </a:rPr>
              <a:t>Ready Queue</a:t>
            </a:r>
            <a:r>
              <a:rPr lang="en-US" b="0" i="0" dirty="0">
                <a:effectLst/>
                <a:latin typeface="urw-din"/>
              </a:rPr>
              <a:t> is divided into separate queues for each class of processes</a:t>
            </a:r>
            <a:endParaRPr lang="en-IN" dirty="0"/>
          </a:p>
        </p:txBody>
      </p:sp>
    </p:spTree>
    <p:extLst>
      <p:ext uri="{BB962C8B-B14F-4D97-AF65-F5344CB8AC3E}">
        <p14:creationId xmlns:p14="http://schemas.microsoft.com/office/powerpoint/2010/main" val="187801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ADF9-41F9-4D6B-A9A0-E14CFA2621AD}"/>
              </a:ext>
            </a:extLst>
          </p:cNvPr>
          <p:cNvSpPr>
            <a:spLocks noGrp="1"/>
          </p:cNvSpPr>
          <p:nvPr>
            <p:ph type="title"/>
          </p:nvPr>
        </p:nvSpPr>
        <p:spPr/>
        <p:txBody>
          <a:bodyPr/>
          <a:lstStyle/>
          <a:p>
            <a:r>
              <a:rPr lang="en-US" b="1" dirty="0"/>
              <a:t>example</a:t>
            </a:r>
            <a:endParaRPr lang="en-IN" b="1" dirty="0"/>
          </a:p>
        </p:txBody>
      </p:sp>
      <p:sp>
        <p:nvSpPr>
          <p:cNvPr id="3" name="Content Placeholder 2">
            <a:extLst>
              <a:ext uri="{FF2B5EF4-FFF2-40B4-BE49-F238E27FC236}">
                <a16:creationId xmlns:a16="http://schemas.microsoft.com/office/drawing/2014/main" id="{A01D3677-AF12-47E2-B335-BF33AF39C737}"/>
              </a:ext>
            </a:extLst>
          </p:cNvPr>
          <p:cNvSpPr>
            <a:spLocks noGrp="1"/>
          </p:cNvSpPr>
          <p:nvPr>
            <p:ph idx="1"/>
          </p:nvPr>
        </p:nvSpPr>
        <p:spPr/>
        <p:txBody>
          <a:bodyPr>
            <a:normAutofit/>
          </a:bodyPr>
          <a:lstStyle/>
          <a:p>
            <a:r>
              <a:rPr lang="en-US" sz="2000" b="0" i="0" dirty="0">
                <a:effectLst/>
                <a:latin typeface="Arial" panose="020B0604020202020204" pitchFamily="34" charset="0"/>
                <a:cs typeface="Arial" panose="020B0604020202020204" pitchFamily="34" charset="0"/>
              </a:rPr>
              <a:t>let us take three different types of process System processes, Interactive processes and Batch Processes. All three process have there own queue . All three different type of processes have there own queue. Each queue have its own Scheduling algorithm. For example, queue 1 and queue 2 uses </a:t>
            </a:r>
            <a:r>
              <a:rPr lang="en-US" sz="2000" b="1" i="0" dirty="0">
                <a:effectLst/>
                <a:latin typeface="Arial" panose="020B0604020202020204" pitchFamily="34" charset="0"/>
                <a:cs typeface="Arial" panose="020B0604020202020204" pitchFamily="34" charset="0"/>
              </a:rPr>
              <a:t>Round Robin</a:t>
            </a:r>
            <a:r>
              <a:rPr lang="en-US" sz="2000" b="0" i="0" dirty="0">
                <a:effectLst/>
                <a:latin typeface="Arial" panose="020B0604020202020204" pitchFamily="34" charset="0"/>
                <a:cs typeface="Arial" panose="020B0604020202020204" pitchFamily="34" charset="0"/>
              </a:rPr>
              <a:t> while queue 3 can use </a:t>
            </a:r>
            <a:r>
              <a:rPr lang="en-US" sz="2000" b="1" i="0" dirty="0">
                <a:effectLst/>
                <a:latin typeface="Arial" panose="020B0604020202020204" pitchFamily="34" charset="0"/>
                <a:cs typeface="Arial" panose="020B0604020202020204" pitchFamily="34" charset="0"/>
              </a:rPr>
              <a:t>FCFS</a:t>
            </a:r>
            <a:r>
              <a:rPr lang="en-US" sz="2000" b="0" i="0" dirty="0">
                <a:effectLst/>
                <a:latin typeface="Arial" panose="020B0604020202020204" pitchFamily="34" charset="0"/>
                <a:cs typeface="Arial" panose="020B0604020202020204" pitchFamily="34" charset="0"/>
              </a:rPr>
              <a:t> to schedule there processes</a:t>
            </a:r>
          </a:p>
          <a:p>
            <a:r>
              <a:rPr lang="en-US" sz="2000" b="0" i="0" u="none" strike="noStrike" baseline="0" dirty="0">
                <a:solidFill>
                  <a:srgbClr val="231F20"/>
                </a:solidFill>
                <a:latin typeface="Arial" panose="020B0604020202020204" pitchFamily="34" charset="0"/>
                <a:cs typeface="Arial" panose="020B0604020202020204" pitchFamily="34" charset="0"/>
              </a:rPr>
              <a:t>Each queue has absolute priority over lower-priority queues</a:t>
            </a: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20B4878-7913-4AF1-BA17-CD427E86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800" y="4206622"/>
            <a:ext cx="5511799" cy="2596644"/>
          </a:xfrm>
          <a:prstGeom prst="rect">
            <a:avLst/>
          </a:prstGeom>
        </p:spPr>
      </p:pic>
    </p:spTree>
    <p:extLst>
      <p:ext uri="{BB962C8B-B14F-4D97-AF65-F5344CB8AC3E}">
        <p14:creationId xmlns:p14="http://schemas.microsoft.com/office/powerpoint/2010/main" val="103652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56B1-16A2-4086-AF43-ED745F93310B}"/>
              </a:ext>
            </a:extLst>
          </p:cNvPr>
          <p:cNvSpPr>
            <a:spLocks noGrp="1"/>
          </p:cNvSpPr>
          <p:nvPr>
            <p:ph type="title"/>
          </p:nvPr>
        </p:nvSpPr>
        <p:spPr/>
        <p:txBody>
          <a:bodyPr>
            <a:noAutofit/>
          </a:bodyPr>
          <a:lstStyle/>
          <a:p>
            <a:r>
              <a:rPr lang="en-IN" sz="4800" b="1" i="0" u="none" strike="noStrike" baseline="0" dirty="0">
                <a:solidFill>
                  <a:srgbClr val="231F20"/>
                </a:solidFill>
                <a:latin typeface="HelveticaNeue-MediumExt"/>
              </a:rPr>
              <a:t>Multilevel Feedback Queue Scheduling</a:t>
            </a:r>
            <a:endParaRPr lang="en-IN" sz="4800" b="1" dirty="0"/>
          </a:p>
        </p:txBody>
      </p:sp>
      <p:sp>
        <p:nvSpPr>
          <p:cNvPr id="3" name="Content Placeholder 2">
            <a:extLst>
              <a:ext uri="{FF2B5EF4-FFF2-40B4-BE49-F238E27FC236}">
                <a16:creationId xmlns:a16="http://schemas.microsoft.com/office/drawing/2014/main" id="{B89889C2-305B-4D1A-9608-2ED4F6DCCC7C}"/>
              </a:ext>
            </a:extLst>
          </p:cNvPr>
          <p:cNvSpPr>
            <a:spLocks noGrp="1"/>
          </p:cNvSpPr>
          <p:nvPr>
            <p:ph idx="1"/>
          </p:nvPr>
        </p:nvSpPr>
        <p:spPr>
          <a:xfrm>
            <a:off x="855132" y="2582333"/>
            <a:ext cx="10651067" cy="3636352"/>
          </a:xfrm>
        </p:spPr>
        <p:txBody>
          <a:bodyPr>
            <a:normAutofit/>
          </a:bodyPr>
          <a:lstStyle/>
          <a:p>
            <a:pPr algn="l"/>
            <a:r>
              <a:rPr lang="en-US" sz="2000" b="0" i="0" u="none" strike="noStrike" baseline="0" dirty="0">
                <a:solidFill>
                  <a:srgbClr val="231F20"/>
                </a:solidFill>
                <a:latin typeface="Palatino-Roman"/>
              </a:rPr>
              <a:t>The </a:t>
            </a:r>
            <a:r>
              <a:rPr lang="en-US" sz="2000" b="1" i="0" u="none" strike="noStrike" baseline="0" dirty="0">
                <a:solidFill>
                  <a:srgbClr val="00AEF0"/>
                </a:solidFill>
                <a:latin typeface="Palatino-Bold"/>
              </a:rPr>
              <a:t>multilevel feedback queue </a:t>
            </a:r>
            <a:r>
              <a:rPr lang="en-US" sz="2000" b="0" i="0" u="none" strike="noStrike" baseline="0" dirty="0">
                <a:solidFill>
                  <a:srgbClr val="231F20"/>
                </a:solidFill>
                <a:latin typeface="Palatino-Roman"/>
              </a:rPr>
              <a:t>scheduling algorithm, in contrast, allows a process to move between queues. The idea is to separate processes according to the characteristics of their CPU bursts. </a:t>
            </a:r>
          </a:p>
          <a:p>
            <a:pPr algn="l"/>
            <a:r>
              <a:rPr lang="en-US" sz="2000" b="0" i="0" u="none" strike="noStrike" baseline="0" dirty="0">
                <a:solidFill>
                  <a:srgbClr val="231F20"/>
                </a:solidFill>
                <a:latin typeface="Palatino-Roman"/>
              </a:rPr>
              <a:t>If a process uses too much CPU time, it will be moved to a lower-priority queue. This scheme leaves I/O-bound and interactive processes in the higher-priority queues. </a:t>
            </a:r>
          </a:p>
          <a:p>
            <a:pPr algn="l"/>
            <a:r>
              <a:rPr lang="en-US" sz="2000" b="0" i="0" u="none" strike="noStrike" baseline="0" dirty="0">
                <a:solidFill>
                  <a:srgbClr val="231F20"/>
                </a:solidFill>
                <a:latin typeface="Palatino-Roman"/>
              </a:rPr>
              <a:t>In addition, a process that waits too long in a lower-priority queue may be moved to a higher-priority queue. This form of aging prevents starvation.</a:t>
            </a:r>
            <a:endParaRPr lang="en-IN" sz="2000" dirty="0"/>
          </a:p>
        </p:txBody>
      </p:sp>
    </p:spTree>
    <p:extLst>
      <p:ext uri="{BB962C8B-B14F-4D97-AF65-F5344CB8AC3E}">
        <p14:creationId xmlns:p14="http://schemas.microsoft.com/office/powerpoint/2010/main" val="89042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F0AA-BE27-481C-8979-F27A08FF4BB8}"/>
              </a:ext>
            </a:extLst>
          </p:cNvPr>
          <p:cNvSpPr>
            <a:spLocks noGrp="1"/>
          </p:cNvSpPr>
          <p:nvPr>
            <p:ph type="title"/>
          </p:nvPr>
        </p:nvSpPr>
        <p:spPr/>
        <p:txBody>
          <a:bodyPr>
            <a:normAutofit fontScale="90000"/>
          </a:bodyPr>
          <a:lstStyle/>
          <a:p>
            <a:r>
              <a:rPr lang="en-US" sz="3600" b="1" i="0" u="none" strike="noStrike" baseline="0" dirty="0">
                <a:solidFill>
                  <a:srgbClr val="231F20"/>
                </a:solidFill>
                <a:latin typeface="Palatino-Roman"/>
              </a:rPr>
              <a:t>In general, a multilevel feedback queue scheduler is defined by the</a:t>
            </a:r>
            <a:br>
              <a:rPr lang="en-US" sz="3600" b="1" i="0" u="none" strike="noStrike" baseline="0" dirty="0">
                <a:solidFill>
                  <a:srgbClr val="231F20"/>
                </a:solidFill>
                <a:latin typeface="Palatino-Roman"/>
              </a:rPr>
            </a:br>
            <a:r>
              <a:rPr lang="en-IN" sz="3600" b="1" i="0" u="none" strike="noStrike" baseline="0" dirty="0">
                <a:solidFill>
                  <a:srgbClr val="231F20"/>
                </a:solidFill>
                <a:latin typeface="Palatino-Roman"/>
              </a:rPr>
              <a:t>following parameters</a:t>
            </a:r>
            <a:r>
              <a:rPr lang="en-IN" sz="4000" b="0" i="0" u="none" strike="noStrike" baseline="0" dirty="0">
                <a:solidFill>
                  <a:srgbClr val="231F20"/>
                </a:solidFill>
                <a:latin typeface="Palatino-Roman"/>
              </a:rPr>
              <a:t>:</a:t>
            </a:r>
            <a:br>
              <a:rPr lang="en-IN" sz="4000" b="0" i="0" u="none" strike="noStrike" baseline="0" dirty="0">
                <a:solidFill>
                  <a:srgbClr val="231F20"/>
                </a:solidFill>
                <a:latin typeface="Palatino-Roman"/>
              </a:rPr>
            </a:br>
            <a:endParaRPr lang="en-IN" dirty="0"/>
          </a:p>
        </p:txBody>
      </p:sp>
      <p:sp>
        <p:nvSpPr>
          <p:cNvPr id="3" name="Content Placeholder 2">
            <a:extLst>
              <a:ext uri="{FF2B5EF4-FFF2-40B4-BE49-F238E27FC236}">
                <a16:creationId xmlns:a16="http://schemas.microsoft.com/office/drawing/2014/main" id="{45CB75C4-DBAF-4FF9-9C44-ADCE1FF91AEE}"/>
              </a:ext>
            </a:extLst>
          </p:cNvPr>
          <p:cNvSpPr>
            <a:spLocks noGrp="1"/>
          </p:cNvSpPr>
          <p:nvPr>
            <p:ph idx="1"/>
          </p:nvPr>
        </p:nvSpPr>
        <p:spPr/>
        <p:txBody>
          <a:bodyPr>
            <a:normAutofit/>
          </a:bodyPr>
          <a:lstStyle/>
          <a:p>
            <a:pPr marL="0" indent="0" algn="l">
              <a:buNone/>
            </a:pPr>
            <a:r>
              <a:rPr lang="en-IN" sz="2000" b="0" i="0" u="none" strike="noStrike" baseline="0" dirty="0">
                <a:solidFill>
                  <a:srgbClr val="00AEF0"/>
                </a:solidFill>
                <a:latin typeface="Palatino-Roman"/>
              </a:rPr>
              <a:t>• </a:t>
            </a:r>
            <a:r>
              <a:rPr lang="en-IN" sz="2000" b="0" i="0" u="none" strike="noStrike" baseline="0" dirty="0">
                <a:solidFill>
                  <a:srgbClr val="231F20"/>
                </a:solidFill>
                <a:latin typeface="Palatino-Roman"/>
              </a:rPr>
              <a:t>The number of queues</a:t>
            </a:r>
          </a:p>
          <a:p>
            <a:pPr marL="0" indent="0" algn="l">
              <a:buNone/>
            </a:pPr>
            <a:r>
              <a:rPr lang="en-US" sz="2000" b="0" i="0" u="none" strike="noStrike" baseline="0" dirty="0">
                <a:solidFill>
                  <a:srgbClr val="00AEF0"/>
                </a:solidFill>
                <a:latin typeface="Palatino-Roman"/>
              </a:rPr>
              <a:t>• </a:t>
            </a:r>
            <a:r>
              <a:rPr lang="en-US" sz="2000" b="0" i="0" u="none" strike="noStrike" baseline="0" dirty="0">
                <a:solidFill>
                  <a:srgbClr val="231F20"/>
                </a:solidFill>
                <a:latin typeface="Palatino-Roman"/>
              </a:rPr>
              <a:t>The scheduling algorithm for each queue</a:t>
            </a:r>
          </a:p>
          <a:p>
            <a:pPr marL="0" indent="0" algn="l">
              <a:buNone/>
            </a:pPr>
            <a:r>
              <a:rPr lang="en-US" sz="2000" b="0" i="0" u="none" strike="noStrike" baseline="0" dirty="0">
                <a:solidFill>
                  <a:srgbClr val="00AEF0"/>
                </a:solidFill>
                <a:latin typeface="Palatino-Roman"/>
              </a:rPr>
              <a:t>• </a:t>
            </a:r>
            <a:r>
              <a:rPr lang="en-US" sz="2000" b="0" i="0" u="none" strike="noStrike" baseline="0" dirty="0">
                <a:solidFill>
                  <a:srgbClr val="231F20"/>
                </a:solidFill>
                <a:latin typeface="Palatino-Roman"/>
              </a:rPr>
              <a:t>The method used to determine when to upgrade a process to a higher priority</a:t>
            </a:r>
            <a:r>
              <a:rPr lang="en-US" sz="2000" dirty="0">
                <a:solidFill>
                  <a:srgbClr val="231F20"/>
                </a:solidFill>
                <a:latin typeface="Palatino-Roman"/>
              </a:rPr>
              <a:t> </a:t>
            </a:r>
            <a:r>
              <a:rPr lang="en-IN" sz="2000" b="0" i="0" u="none" strike="noStrike" baseline="0" dirty="0">
                <a:solidFill>
                  <a:srgbClr val="231F20"/>
                </a:solidFill>
                <a:latin typeface="Palatino-Roman"/>
              </a:rPr>
              <a:t>queue</a:t>
            </a:r>
          </a:p>
          <a:p>
            <a:pPr marL="0" indent="0" algn="l">
              <a:buNone/>
            </a:pPr>
            <a:r>
              <a:rPr lang="en-US" sz="2000" b="0" i="0" u="none" strike="noStrike" baseline="0" dirty="0">
                <a:solidFill>
                  <a:srgbClr val="00AEF0"/>
                </a:solidFill>
                <a:latin typeface="Palatino-Roman"/>
              </a:rPr>
              <a:t>• </a:t>
            </a:r>
            <a:r>
              <a:rPr lang="en-US" sz="2000" b="0" i="0" u="none" strike="noStrike" baseline="0" dirty="0">
                <a:solidFill>
                  <a:srgbClr val="231F20"/>
                </a:solidFill>
                <a:latin typeface="Palatino-Roman"/>
              </a:rPr>
              <a:t>The method used to determine when to demote a process to a lower priority</a:t>
            </a:r>
            <a:r>
              <a:rPr lang="en-US" sz="2000" dirty="0">
                <a:solidFill>
                  <a:srgbClr val="231F20"/>
                </a:solidFill>
                <a:latin typeface="Palatino-Roman"/>
              </a:rPr>
              <a:t> </a:t>
            </a:r>
            <a:r>
              <a:rPr lang="en-IN" sz="2000" b="0" i="0" u="none" strike="noStrike" baseline="0" dirty="0">
                <a:solidFill>
                  <a:srgbClr val="231F20"/>
                </a:solidFill>
                <a:latin typeface="Palatino-Roman"/>
              </a:rPr>
              <a:t>queue</a:t>
            </a:r>
          </a:p>
          <a:p>
            <a:pPr marL="0" indent="0" algn="l">
              <a:buNone/>
            </a:pPr>
            <a:r>
              <a:rPr lang="en-US" sz="2000" b="0" i="0" u="none" strike="noStrike" baseline="0" dirty="0">
                <a:solidFill>
                  <a:srgbClr val="00AEF0"/>
                </a:solidFill>
                <a:latin typeface="Palatino-Roman"/>
              </a:rPr>
              <a:t>• </a:t>
            </a:r>
            <a:r>
              <a:rPr lang="en-US" sz="2000" b="0" i="0" u="none" strike="noStrike" baseline="0" dirty="0">
                <a:solidFill>
                  <a:srgbClr val="231F20"/>
                </a:solidFill>
                <a:latin typeface="Palatino-Roman"/>
              </a:rPr>
              <a:t>The method used to determine which queue a process will enter when that </a:t>
            </a:r>
            <a:r>
              <a:rPr lang="en-IN" sz="2000" b="0" i="0" u="none" strike="noStrike" baseline="0" dirty="0">
                <a:solidFill>
                  <a:srgbClr val="231F20"/>
                </a:solidFill>
                <a:latin typeface="Palatino-Roman"/>
              </a:rPr>
              <a:t>process needs service</a:t>
            </a:r>
            <a:endParaRPr lang="en-IN" sz="2000" dirty="0"/>
          </a:p>
        </p:txBody>
      </p:sp>
    </p:spTree>
    <p:extLst>
      <p:ext uri="{BB962C8B-B14F-4D97-AF65-F5344CB8AC3E}">
        <p14:creationId xmlns:p14="http://schemas.microsoft.com/office/powerpoint/2010/main" val="228631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090A-A920-457A-B452-36F2C81317A1}"/>
              </a:ext>
            </a:extLst>
          </p:cNvPr>
          <p:cNvSpPr>
            <a:spLocks noGrp="1"/>
          </p:cNvSpPr>
          <p:nvPr>
            <p:ph type="title"/>
          </p:nvPr>
        </p:nvSpPr>
        <p:spPr/>
        <p:txBody>
          <a:bodyPr>
            <a:noAutofit/>
          </a:bodyPr>
          <a:lstStyle/>
          <a:p>
            <a:r>
              <a:rPr lang="en-IN" sz="4400" b="1" i="0" u="none" strike="noStrike" baseline="0" dirty="0">
                <a:solidFill>
                  <a:srgbClr val="231F20"/>
                </a:solidFill>
                <a:latin typeface="HelveticaNeue-MediumExt"/>
              </a:rPr>
              <a:t>First-Come, First-Served Scheduling</a:t>
            </a:r>
            <a:endParaRPr lang="en-IN" sz="4400" b="1" dirty="0"/>
          </a:p>
        </p:txBody>
      </p:sp>
      <p:sp>
        <p:nvSpPr>
          <p:cNvPr id="3" name="Content Placeholder 2">
            <a:extLst>
              <a:ext uri="{FF2B5EF4-FFF2-40B4-BE49-F238E27FC236}">
                <a16:creationId xmlns:a16="http://schemas.microsoft.com/office/drawing/2014/main" id="{C81B4D52-2279-4E24-A215-2A1F723290D8}"/>
              </a:ext>
            </a:extLst>
          </p:cNvPr>
          <p:cNvSpPr>
            <a:spLocks noGrp="1"/>
          </p:cNvSpPr>
          <p:nvPr>
            <p:ph idx="1"/>
          </p:nvPr>
        </p:nvSpPr>
        <p:spPr/>
        <p:txBody>
          <a:bodyPr/>
          <a:lstStyle/>
          <a:p>
            <a:pPr algn="l"/>
            <a:r>
              <a:rPr lang="en-US" sz="2000" b="0" i="0" u="none" strike="noStrike" baseline="0" dirty="0">
                <a:solidFill>
                  <a:srgbClr val="231F20"/>
                </a:solidFill>
                <a:latin typeface="Arial" panose="020B0604020202020204" pitchFamily="34" charset="0"/>
                <a:cs typeface="Arial" panose="020B0604020202020204" pitchFamily="34" charset="0"/>
              </a:rPr>
              <a:t>The process that requests the CPU first is allocated the CPU first. The implementation of the FCFS policy is easily managed with a FIFO queue. When a process enters the ready queue, its PCB (process control block) is linked onto the tail of the queue. </a:t>
            </a:r>
          </a:p>
          <a:p>
            <a:pPr algn="l"/>
            <a:r>
              <a:rPr lang="en-US" sz="2000" b="0" i="0" u="none" strike="noStrike" baseline="0" dirty="0">
                <a:solidFill>
                  <a:srgbClr val="231F20"/>
                </a:solidFill>
                <a:latin typeface="Arial" panose="020B0604020202020204" pitchFamily="34" charset="0"/>
                <a:cs typeface="Arial" panose="020B0604020202020204" pitchFamily="34" charset="0"/>
              </a:rPr>
              <a:t>When the CPU is free, it is allocated to the process at the head of the queue. The running process is then removed from the queue. The code for FCFS scheduling is simple to write and understand.</a:t>
            </a:r>
          </a:p>
          <a:p>
            <a:pPr algn="l"/>
            <a:r>
              <a:rPr lang="en-US" sz="2000" b="0" i="0" u="none" strike="noStrike" baseline="0" dirty="0">
                <a:solidFill>
                  <a:srgbClr val="231F20"/>
                </a:solidFill>
                <a:latin typeface="Arial" panose="020B0604020202020204" pitchFamily="34" charset="0"/>
                <a:cs typeface="Arial" panose="020B0604020202020204" pitchFamily="34" charset="0"/>
              </a:rPr>
              <a:t>On the negative side, the average waiting time under the FCFS policy is </a:t>
            </a:r>
            <a:r>
              <a:rPr lang="en-IN" sz="2000" b="0" i="0" u="none" strike="noStrike" baseline="0" dirty="0">
                <a:solidFill>
                  <a:srgbClr val="231F20"/>
                </a:solidFill>
                <a:latin typeface="Arial" panose="020B0604020202020204" pitchFamily="34" charset="0"/>
                <a:cs typeface="Arial" panose="020B0604020202020204" pitchFamily="34" charset="0"/>
              </a:rPr>
              <a:t>often quite long.</a:t>
            </a:r>
          </a:p>
          <a:p>
            <a:r>
              <a:rPr lang="en-US" sz="2000" b="0" i="0" dirty="0">
                <a:solidFill>
                  <a:srgbClr val="222222"/>
                </a:solidFill>
                <a:effectLst/>
                <a:latin typeface="Arial" panose="020B0604020202020204" pitchFamily="34" charset="0"/>
                <a:cs typeface="Arial" panose="020B0604020202020204" pitchFamily="34" charset="0"/>
              </a:rPr>
              <a:t>It supports non-preemptive and pre-emptive scheduling algorithm.</a:t>
            </a:r>
          </a:p>
          <a:p>
            <a:pPr marL="0" indent="0" algn="l">
              <a:buNone/>
            </a:pPr>
            <a:endParaRPr lang="en-IN" dirty="0"/>
          </a:p>
        </p:txBody>
      </p:sp>
    </p:spTree>
    <p:extLst>
      <p:ext uri="{BB962C8B-B14F-4D97-AF65-F5344CB8AC3E}">
        <p14:creationId xmlns:p14="http://schemas.microsoft.com/office/powerpoint/2010/main" val="316471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0533-959A-40FF-A1EA-43F12E8A48BB}"/>
              </a:ext>
            </a:extLst>
          </p:cNvPr>
          <p:cNvSpPr>
            <a:spLocks noGrp="1"/>
          </p:cNvSpPr>
          <p:nvPr>
            <p:ph type="title"/>
          </p:nvPr>
        </p:nvSpPr>
        <p:spPr/>
        <p:txBody>
          <a:bodyPr>
            <a:normAutofit/>
          </a:bodyPr>
          <a:lstStyle/>
          <a:p>
            <a:r>
              <a:rPr lang="en-US" sz="5400" b="1" dirty="0"/>
              <a:t>Convoy effect</a:t>
            </a:r>
            <a:endParaRPr lang="en-IN" sz="5400" b="1" dirty="0"/>
          </a:p>
        </p:txBody>
      </p:sp>
      <p:sp>
        <p:nvSpPr>
          <p:cNvPr id="3" name="Content Placeholder 2">
            <a:extLst>
              <a:ext uri="{FF2B5EF4-FFF2-40B4-BE49-F238E27FC236}">
                <a16:creationId xmlns:a16="http://schemas.microsoft.com/office/drawing/2014/main" id="{B4157AE9-C790-47FC-A12A-741417BAAC44}"/>
              </a:ext>
            </a:extLst>
          </p:cNvPr>
          <p:cNvSpPr>
            <a:spLocks noGrp="1"/>
          </p:cNvSpPr>
          <p:nvPr>
            <p:ph idx="1"/>
          </p:nvPr>
        </p:nvSpPr>
        <p:spPr/>
        <p:txBody>
          <a:bodyPr/>
          <a:lstStyle/>
          <a:p>
            <a:r>
              <a:rPr lang="en-US" b="0" i="0" dirty="0">
                <a:effectLst/>
                <a:latin typeface="urw-din"/>
              </a:rPr>
              <a:t>Convoy Effect is phenomenon associated with the First Come First Serve (FCFS) algorithm, in which the whole Operating System slows down due to few slow processes.</a:t>
            </a:r>
          </a:p>
          <a:p>
            <a:r>
              <a:rPr lang="en-US" b="0" i="0" dirty="0">
                <a:effectLst/>
                <a:latin typeface="urw-din"/>
              </a:rPr>
              <a:t>one slow process slows down the performance of the entire set of processes, and leads to wastage of CPU time and other devices</a:t>
            </a:r>
          </a:p>
          <a:p>
            <a:r>
              <a:rPr lang="en-US" b="0" i="0" dirty="0">
                <a:effectLst/>
                <a:latin typeface="urw-din"/>
              </a:rPr>
              <a:t>For example: Suppose there is one CPU intensive (large burst time) process in the ready queue, and several other processes with relatively less burst times but are Input/Output (I/O) bound (Need I/O operations frequently) which lead to slow the operating system.</a:t>
            </a:r>
          </a:p>
          <a:p>
            <a:pPr marL="0" indent="0">
              <a:buNone/>
            </a:pPr>
            <a:endParaRPr lang="en-IN" dirty="0"/>
          </a:p>
        </p:txBody>
      </p:sp>
      <p:pic>
        <p:nvPicPr>
          <p:cNvPr id="5" name="Picture 4">
            <a:extLst>
              <a:ext uri="{FF2B5EF4-FFF2-40B4-BE49-F238E27FC236}">
                <a16:creationId xmlns:a16="http://schemas.microsoft.com/office/drawing/2014/main" id="{3B307B1D-E5C9-439E-B82E-636039093931}"/>
              </a:ext>
            </a:extLst>
          </p:cNvPr>
          <p:cNvPicPr>
            <a:picLocks noChangeAspect="1"/>
          </p:cNvPicPr>
          <p:nvPr/>
        </p:nvPicPr>
        <p:blipFill rotWithShape="1">
          <a:blip r:embed="rId2"/>
          <a:srcRect l="21945" t="41322" r="23542" b="40000"/>
          <a:stretch/>
        </p:blipFill>
        <p:spPr>
          <a:xfrm>
            <a:off x="1337733" y="5074918"/>
            <a:ext cx="9668934" cy="1280926"/>
          </a:xfrm>
          <a:prstGeom prst="rect">
            <a:avLst/>
          </a:prstGeom>
        </p:spPr>
      </p:pic>
    </p:spTree>
    <p:extLst>
      <p:ext uri="{BB962C8B-B14F-4D97-AF65-F5344CB8AC3E}">
        <p14:creationId xmlns:p14="http://schemas.microsoft.com/office/powerpoint/2010/main" val="261592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7D30-CFD1-4BA5-8FE2-825D1D0A1169}"/>
              </a:ext>
            </a:extLst>
          </p:cNvPr>
          <p:cNvSpPr>
            <a:spLocks noGrp="1"/>
          </p:cNvSpPr>
          <p:nvPr>
            <p:ph type="title"/>
          </p:nvPr>
        </p:nvSpPr>
        <p:spPr/>
        <p:txBody>
          <a:bodyPr/>
          <a:lstStyle/>
          <a:p>
            <a:r>
              <a:rPr lang="en-IN" b="1" i="0" dirty="0">
                <a:solidFill>
                  <a:srgbClr val="222222"/>
                </a:solidFill>
                <a:effectLst/>
                <a:latin typeface="Source Sans Pro" panose="020B0503030403020204" pitchFamily="34" charset="0"/>
              </a:rPr>
              <a:t>Disadvantages of FCFS</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62CBFF6A-03E8-4719-8650-BB554B4B37C4}"/>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a Non-Preemptive CPU scheduling algorithm, so after the process has been allocated to the CPU, it will never release the CPU until it finishes executing.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Average Waiting Time is high.</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Short processes that are at the back of the queue have to wait for the long process at the front to finish.</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Not an ideal technique for time-sharing systems.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Because of its simplicity, FCFS is not very efficient.</a:t>
            </a:r>
          </a:p>
          <a:p>
            <a:pPr marL="0" indent="0">
              <a:buNone/>
            </a:pPr>
            <a:endParaRPr lang="en-IN" dirty="0"/>
          </a:p>
        </p:txBody>
      </p:sp>
    </p:spTree>
    <p:extLst>
      <p:ext uri="{BB962C8B-B14F-4D97-AF65-F5344CB8AC3E}">
        <p14:creationId xmlns:p14="http://schemas.microsoft.com/office/powerpoint/2010/main" val="299657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D92F-BE57-43A3-BE72-9AB4CBB42021}"/>
              </a:ext>
            </a:extLst>
          </p:cNvPr>
          <p:cNvSpPr>
            <a:spLocks noGrp="1"/>
          </p:cNvSpPr>
          <p:nvPr>
            <p:ph type="title"/>
          </p:nvPr>
        </p:nvSpPr>
        <p:spPr/>
        <p:txBody>
          <a:bodyPr>
            <a:normAutofit/>
          </a:bodyPr>
          <a:lstStyle/>
          <a:p>
            <a:r>
              <a:rPr lang="en-IN" b="1" i="0" u="none" strike="noStrike" baseline="0" dirty="0">
                <a:solidFill>
                  <a:srgbClr val="231F20"/>
                </a:solidFill>
                <a:latin typeface="HelveticaNeue-MediumExt"/>
              </a:rPr>
              <a:t>Shortest-Job-First Scheduling</a:t>
            </a:r>
            <a:endParaRPr lang="en-IN" b="1" dirty="0"/>
          </a:p>
        </p:txBody>
      </p:sp>
      <p:sp>
        <p:nvSpPr>
          <p:cNvPr id="3" name="Content Placeholder 2">
            <a:extLst>
              <a:ext uri="{FF2B5EF4-FFF2-40B4-BE49-F238E27FC236}">
                <a16:creationId xmlns:a16="http://schemas.microsoft.com/office/drawing/2014/main" id="{1440E2F4-52E6-4D20-8C9A-36AE44D12294}"/>
              </a:ext>
            </a:extLst>
          </p:cNvPr>
          <p:cNvSpPr>
            <a:spLocks noGrp="1"/>
          </p:cNvSpPr>
          <p:nvPr>
            <p:ph idx="1"/>
          </p:nvPr>
        </p:nvSpPr>
        <p:spPr/>
        <p:txBody>
          <a:bodyPr/>
          <a:lstStyle/>
          <a:p>
            <a:pPr algn="l"/>
            <a:r>
              <a:rPr lang="en-US" sz="2000" b="0" i="0" u="none" strike="noStrike" baseline="0" dirty="0">
                <a:solidFill>
                  <a:srgbClr val="231F20"/>
                </a:solidFill>
                <a:latin typeface="Arial" panose="020B0604020202020204" pitchFamily="34" charset="0"/>
                <a:cs typeface="Arial" panose="020B0604020202020204" pitchFamily="34" charset="0"/>
              </a:rPr>
              <a:t>This algorithm associates with each process the length of the process’s next CPU burst. When the CPU is available, it is assigned to the process that has the smallest next CPU burst.</a:t>
            </a:r>
          </a:p>
          <a:p>
            <a:pPr algn="l"/>
            <a:r>
              <a:rPr lang="en-US" sz="2000" b="0" i="0" u="none" strike="noStrike" baseline="0" dirty="0">
                <a:solidFill>
                  <a:srgbClr val="231F20"/>
                </a:solidFill>
                <a:latin typeface="Arial" panose="020B0604020202020204" pitchFamily="34" charset="0"/>
                <a:cs typeface="Arial" panose="020B0604020202020204" pitchFamily="34" charset="0"/>
              </a:rPr>
              <a:t>If the next CPU bursts of two processes are the same, FCFS scheduling is used to break the tie.</a:t>
            </a:r>
          </a:p>
          <a:p>
            <a:pPr algn="l"/>
            <a:r>
              <a:rPr lang="en-US" sz="2000" b="0" i="0" u="none" strike="noStrike" baseline="0" dirty="0">
                <a:solidFill>
                  <a:srgbClr val="231F20"/>
                </a:solidFill>
                <a:latin typeface="Arial" panose="020B0604020202020204" pitchFamily="34" charset="0"/>
                <a:cs typeface="Arial" panose="020B0604020202020204" pitchFamily="34" charset="0"/>
              </a:rPr>
              <a:t>more appropriate term for this scheduling method would be the </a:t>
            </a:r>
            <a:r>
              <a:rPr lang="en-US" sz="2000" b="1" i="1" u="none" strike="noStrike" baseline="0" dirty="0">
                <a:solidFill>
                  <a:srgbClr val="231F20"/>
                </a:solidFill>
                <a:latin typeface="Arial" panose="020B0604020202020204" pitchFamily="34" charset="0"/>
                <a:cs typeface="Arial" panose="020B0604020202020204" pitchFamily="34" charset="0"/>
              </a:rPr>
              <a:t>shortest-next-CPU-burst </a:t>
            </a:r>
            <a:r>
              <a:rPr lang="en-US" sz="2000" b="0" i="0" u="none" strike="noStrike" baseline="0" dirty="0">
                <a:solidFill>
                  <a:srgbClr val="231F20"/>
                </a:solidFill>
                <a:latin typeface="Arial" panose="020B0604020202020204" pitchFamily="34" charset="0"/>
                <a:cs typeface="Arial" panose="020B0604020202020204" pitchFamily="34" charset="0"/>
              </a:rPr>
              <a:t>algorithm, because scheduling depends on the length of the next CPU burst of a process, rather than its total length . </a:t>
            </a:r>
            <a:r>
              <a:rPr lang="en-IN" sz="2000" b="0" i="0" dirty="0">
                <a:effectLst/>
                <a:latin typeface="Arial" panose="020B0604020202020204" pitchFamily="34" charset="0"/>
                <a:cs typeface="Arial" panose="020B0604020202020204" pitchFamily="34" charset="0"/>
              </a:rPr>
              <a:t>SJN is a non-</a:t>
            </a:r>
            <a:r>
              <a:rPr lang="en-IN" sz="2000" b="0" i="0" dirty="0" err="1">
                <a:effectLst/>
                <a:latin typeface="Arial" panose="020B0604020202020204" pitchFamily="34" charset="0"/>
                <a:cs typeface="Arial" panose="020B0604020202020204" pitchFamily="34" charset="0"/>
              </a:rPr>
              <a:t>preemptive</a:t>
            </a:r>
            <a:r>
              <a:rPr lang="en-IN" sz="2000" b="0" i="0" dirty="0">
                <a:effectLst/>
                <a:latin typeface="Arial" panose="020B0604020202020204" pitchFamily="34" charset="0"/>
                <a:cs typeface="Arial" panose="020B0604020202020204" pitchFamily="34" charset="0"/>
              </a:rPr>
              <a:t> algorithm.</a:t>
            </a:r>
          </a:p>
          <a:p>
            <a:pPr algn="l"/>
            <a:r>
              <a:rPr lang="en-US" sz="2000" b="0" i="0" dirty="0">
                <a:solidFill>
                  <a:srgbClr val="333333"/>
                </a:solidFill>
                <a:effectLst/>
                <a:latin typeface="Arial" panose="020B0604020202020204" pitchFamily="34" charset="0"/>
                <a:cs typeface="Arial" panose="020B0604020202020204" pitchFamily="34" charset="0"/>
              </a:rPr>
              <a:t>This is the best approach to minimize waiting time. It is </a:t>
            </a:r>
            <a:r>
              <a:rPr lang="en-IN" sz="2000" b="0" i="0" dirty="0">
                <a:solidFill>
                  <a:srgbClr val="333333"/>
                </a:solidFill>
                <a:effectLst/>
                <a:latin typeface="Arial" panose="020B0604020202020204" pitchFamily="34" charset="0"/>
                <a:cs typeface="Arial" panose="020B0604020202020204" pitchFamily="34" charset="0"/>
              </a:rPr>
              <a:t>used in </a:t>
            </a:r>
            <a:r>
              <a:rPr lang="en-IN" sz="2000" b="0" i="0" u="none" strike="noStrike" dirty="0">
                <a:solidFill>
                  <a:srgbClr val="000000"/>
                </a:solidFill>
                <a:effectLst/>
                <a:latin typeface="Arial" panose="020B0604020202020204" pitchFamily="34" charset="0"/>
                <a:cs typeface="Arial" panose="020B0604020202020204" pitchFamily="34" charset="0"/>
                <a:hlinkClick r:id="rId2"/>
              </a:rPr>
              <a:t>Batch Systems</a:t>
            </a:r>
            <a:r>
              <a:rPr lang="en-IN" sz="1600" b="0" i="0" dirty="0">
                <a:solidFill>
                  <a:srgbClr val="333333"/>
                </a:solidFill>
                <a:effectLst/>
                <a:latin typeface="noto sans"/>
              </a:rPr>
              <a:t>.</a:t>
            </a:r>
          </a:p>
          <a:p>
            <a:pPr marL="0" indent="0" algn="l">
              <a:buNone/>
            </a:pPr>
            <a:endParaRPr lang="en-US" sz="2000" b="0" i="0" dirty="0">
              <a:solidFill>
                <a:srgbClr val="333333"/>
              </a:solidFill>
              <a:effectLst/>
              <a:latin typeface="Arial" panose="020B0604020202020204" pitchFamily="34" charset="0"/>
              <a:cs typeface="Arial" panose="020B0604020202020204" pitchFamily="34" charset="0"/>
            </a:endParaRPr>
          </a:p>
          <a:p>
            <a:pPr algn="l"/>
            <a:endParaRPr lang="en-US" sz="2000" b="0" i="0" u="none" strike="noStrike" baseline="0" dirty="0">
              <a:solidFill>
                <a:srgbClr val="231F20"/>
              </a:solidFill>
              <a:latin typeface="Arial" panose="020B0604020202020204" pitchFamily="34" charset="0"/>
              <a:cs typeface="Arial" panose="020B0604020202020204" pitchFamily="34" charset="0"/>
            </a:endParaRPr>
          </a:p>
          <a:p>
            <a:pPr marL="0" indent="0" algn="l">
              <a:buNone/>
            </a:pPr>
            <a:endParaRPr lang="en-IN" dirty="0"/>
          </a:p>
        </p:txBody>
      </p:sp>
    </p:spTree>
    <p:extLst>
      <p:ext uri="{BB962C8B-B14F-4D97-AF65-F5344CB8AC3E}">
        <p14:creationId xmlns:p14="http://schemas.microsoft.com/office/powerpoint/2010/main" val="297052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8F13-B9C7-4B62-9952-6593F6C431B7}"/>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Disadvantages/Cons of SJF</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7994FAA3-9A66-4262-B26A-4F99181B3CB5}"/>
              </a:ext>
            </a:extLst>
          </p:cNvPr>
          <p:cNvSpPr>
            <a:spLocks noGrp="1"/>
          </p:cNvSpPr>
          <p:nvPr>
            <p:ph idx="1"/>
          </p:nvPr>
        </p:nvSpPr>
        <p:spPr/>
        <p:txBody>
          <a:bodyPr>
            <a:normAutofit lnSpcReduction="10000"/>
          </a:bodyPr>
          <a:lstStyle/>
          <a:p>
            <a:pPr marL="0" indent="0" algn="l">
              <a:buNone/>
            </a:pP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Job completion time must be known earlier, but it is hard to predict.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often used in a batch system for long term scheduling.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SJF can't be implemented for CPU scheduling for the short term. It is because there is no specific method to predict the length of the upcoming CPU burst.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This algorithm may cause very long turnaround times or starvation.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Requires knowledge of how long a process or job will run.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leads to the starvation that does not reduce average turnaround time.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hard to know the length of the upcoming CPU request.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Elapsed time should be recorded, that results in more overhead on the processor</a:t>
            </a:r>
            <a:endParaRPr lang="en-US" b="1"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62201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7084-D091-4ADB-BE2C-D55E7AE80D30}"/>
              </a:ext>
            </a:extLst>
          </p:cNvPr>
          <p:cNvSpPr>
            <a:spLocks noGrp="1"/>
          </p:cNvSpPr>
          <p:nvPr>
            <p:ph type="title"/>
          </p:nvPr>
        </p:nvSpPr>
        <p:spPr/>
        <p:txBody>
          <a:bodyPr>
            <a:normAutofit/>
          </a:bodyPr>
          <a:lstStyle/>
          <a:p>
            <a:r>
              <a:rPr lang="en-IN" sz="4400" b="1" i="0" u="none" strike="noStrike" baseline="0" dirty="0">
                <a:solidFill>
                  <a:srgbClr val="231F20"/>
                </a:solidFill>
                <a:latin typeface="HelveticaNeue-MediumExt"/>
              </a:rPr>
              <a:t>Priority Scheduling</a:t>
            </a:r>
            <a:endParaRPr lang="en-IN" sz="4400" b="1" dirty="0"/>
          </a:p>
        </p:txBody>
      </p:sp>
      <p:sp>
        <p:nvSpPr>
          <p:cNvPr id="3" name="Content Placeholder 2">
            <a:extLst>
              <a:ext uri="{FF2B5EF4-FFF2-40B4-BE49-F238E27FC236}">
                <a16:creationId xmlns:a16="http://schemas.microsoft.com/office/drawing/2014/main" id="{E253E814-4554-449D-A005-D1138EB8DB3E}"/>
              </a:ext>
            </a:extLst>
          </p:cNvPr>
          <p:cNvSpPr>
            <a:spLocks noGrp="1"/>
          </p:cNvSpPr>
          <p:nvPr>
            <p:ph idx="1"/>
          </p:nvPr>
        </p:nvSpPr>
        <p:spPr>
          <a:xfrm>
            <a:off x="685800" y="2057402"/>
            <a:ext cx="10820400" cy="4656666"/>
          </a:xfrm>
        </p:spPr>
        <p:txBody>
          <a:bodyPr>
            <a:normAutofit fontScale="85000" lnSpcReduction="20000"/>
          </a:bodyPr>
          <a:lstStyle/>
          <a:p>
            <a:pPr algn="l"/>
            <a:r>
              <a:rPr lang="en-US" sz="2100" b="0" i="0" u="none" strike="noStrike" baseline="0" dirty="0">
                <a:solidFill>
                  <a:srgbClr val="231F20"/>
                </a:solidFill>
                <a:latin typeface="Arial" panose="020B0604020202020204" pitchFamily="34" charset="0"/>
                <a:cs typeface="Arial" panose="020B0604020202020204" pitchFamily="34" charset="0"/>
              </a:rPr>
              <a:t>The SJF algorithm is a special case of the general </a:t>
            </a:r>
            <a:r>
              <a:rPr lang="en-US" sz="2100" b="1" i="0" u="none" strike="noStrike" baseline="0" dirty="0">
                <a:solidFill>
                  <a:srgbClr val="00AEF0"/>
                </a:solidFill>
                <a:latin typeface="Arial" panose="020B0604020202020204" pitchFamily="34" charset="0"/>
                <a:cs typeface="Arial" panose="020B0604020202020204" pitchFamily="34" charset="0"/>
              </a:rPr>
              <a:t>priority-scheduling </a:t>
            </a:r>
            <a:r>
              <a:rPr lang="en-US" sz="2100" b="0" i="0" u="none" strike="noStrike" baseline="0" dirty="0">
                <a:solidFill>
                  <a:srgbClr val="231F20"/>
                </a:solidFill>
                <a:latin typeface="Arial" panose="020B0604020202020204" pitchFamily="34" charset="0"/>
                <a:cs typeface="Arial" panose="020B0604020202020204" pitchFamily="34" charset="0"/>
              </a:rPr>
              <a:t>algorithm. A priority is associated with each process, and the CPU is allocated to the process with the highest priority. Equal-priority processes are scheduled in FCFS order.</a:t>
            </a:r>
          </a:p>
          <a:p>
            <a:pPr algn="l"/>
            <a:r>
              <a:rPr lang="en-US" sz="2100" b="0" i="0" u="none" strike="noStrike" baseline="0" dirty="0">
                <a:solidFill>
                  <a:srgbClr val="231F20"/>
                </a:solidFill>
                <a:latin typeface="Arial" panose="020B0604020202020204" pitchFamily="34" charset="0"/>
                <a:cs typeface="Arial" panose="020B0604020202020204" pitchFamily="34" charset="0"/>
              </a:rPr>
              <a:t>An SJF algorithm is simply a priority algorithm where the priority (</a:t>
            </a:r>
            <a:r>
              <a:rPr lang="en-US" sz="2100" b="0" i="1" u="none" strike="noStrike" baseline="0" dirty="0">
                <a:solidFill>
                  <a:srgbClr val="231F20"/>
                </a:solidFill>
                <a:latin typeface="Arial" panose="020B0604020202020204" pitchFamily="34" charset="0"/>
                <a:cs typeface="Arial" panose="020B0604020202020204" pitchFamily="34" charset="0"/>
              </a:rPr>
              <a:t>p</a:t>
            </a:r>
            <a:r>
              <a:rPr lang="en-US" sz="2100" b="0" i="0" u="none" strike="noStrike" baseline="0" dirty="0">
                <a:solidFill>
                  <a:srgbClr val="231F20"/>
                </a:solidFill>
                <a:latin typeface="Arial" panose="020B0604020202020204" pitchFamily="34" charset="0"/>
                <a:cs typeface="Arial" panose="020B0604020202020204" pitchFamily="34" charset="0"/>
              </a:rPr>
              <a:t>) is the inverse of the (predicted) next CPU burst.</a:t>
            </a:r>
          </a:p>
          <a:p>
            <a:pPr algn="l"/>
            <a:r>
              <a:rPr lang="en-US" sz="2100" b="0" i="0" u="none" strike="noStrike" baseline="0" dirty="0">
                <a:solidFill>
                  <a:srgbClr val="231F20"/>
                </a:solidFill>
                <a:latin typeface="Arial" panose="020B0604020202020204" pitchFamily="34" charset="0"/>
                <a:cs typeface="Arial" panose="020B0604020202020204" pitchFamily="34" charset="0"/>
              </a:rPr>
              <a:t> The larger the CPU burst, the lower the priority, and vice versa . Priorities are generally indicated by some fixed range of numbers.</a:t>
            </a:r>
          </a:p>
          <a:p>
            <a:pPr algn="l"/>
            <a:r>
              <a:rPr lang="en-US" sz="2100" b="0" i="0" u="none" strike="noStrike" baseline="0" dirty="0">
                <a:solidFill>
                  <a:srgbClr val="231F20"/>
                </a:solidFill>
                <a:latin typeface="Arial" panose="020B0604020202020204" pitchFamily="34" charset="0"/>
                <a:cs typeface="Arial" panose="020B0604020202020204" pitchFamily="34" charset="0"/>
              </a:rPr>
              <a:t>Priorities can be defined either internally or externally. </a:t>
            </a:r>
          </a:p>
          <a:p>
            <a:pPr algn="l"/>
            <a:r>
              <a:rPr lang="en-US" sz="2100" b="0" i="0" u="none" strike="noStrike" baseline="0" dirty="0">
                <a:solidFill>
                  <a:srgbClr val="231F20"/>
                </a:solidFill>
                <a:latin typeface="Arial" panose="020B0604020202020204" pitchFamily="34" charset="0"/>
                <a:cs typeface="Arial" panose="020B0604020202020204" pitchFamily="34" charset="0"/>
              </a:rPr>
              <a:t>Internally defined priorities use some measurable quantity or quantities to compute the priority of a process. For example, time limits, memory requirements, the number of open files, and the ratio of average I/O burst to average CPU burst have been used in computing priorities. </a:t>
            </a:r>
          </a:p>
          <a:p>
            <a:pPr algn="l"/>
            <a:r>
              <a:rPr lang="en-US" sz="2100" b="0" i="0" u="none" strike="noStrike" baseline="0" dirty="0">
                <a:solidFill>
                  <a:srgbClr val="231F20"/>
                </a:solidFill>
                <a:latin typeface="Arial" panose="020B0604020202020204" pitchFamily="34" charset="0"/>
                <a:cs typeface="Arial" panose="020B0604020202020204" pitchFamily="34" charset="0"/>
              </a:rPr>
              <a:t>External priorities are set by criteria outside the operating system, such as the importance of the process, the type and amount of funds being paid for computer use, the department sponsoring the work, and other, often political, factors.</a:t>
            </a:r>
          </a:p>
          <a:p>
            <a:pPr algn="l"/>
            <a:r>
              <a:rPr lang="en-US" sz="2100" b="0" i="0" u="none" strike="noStrike" baseline="0" dirty="0">
                <a:solidFill>
                  <a:srgbClr val="231F20"/>
                </a:solidFill>
                <a:latin typeface="Arial" panose="020B0604020202020204" pitchFamily="34" charset="0"/>
                <a:cs typeface="Arial" panose="020B0604020202020204" pitchFamily="34" charset="0"/>
              </a:rPr>
              <a:t>Priority scheduling can be either preemptive or non preemptive</a:t>
            </a:r>
          </a:p>
          <a:p>
            <a:r>
              <a:rPr lang="en-US" sz="2100" b="0" i="0" dirty="0">
                <a:solidFill>
                  <a:srgbClr val="222222"/>
                </a:solidFill>
                <a:effectLst/>
                <a:latin typeface="Arial" panose="020B0604020202020204" pitchFamily="34" charset="0"/>
                <a:cs typeface="Arial" panose="020B0604020202020204" pitchFamily="34" charset="0"/>
              </a:rPr>
              <a:t>In this type of scheduling algorithm, if a newer process arrives, that is having a higher priority than the currently running process, then the currently running process is preempted.</a:t>
            </a:r>
          </a:p>
          <a:p>
            <a:pPr marL="0" indent="0" algn="l">
              <a:buNone/>
            </a:pPr>
            <a:endParaRPr lang="en-IN" dirty="0"/>
          </a:p>
        </p:txBody>
      </p:sp>
    </p:spTree>
    <p:extLst>
      <p:ext uri="{BB962C8B-B14F-4D97-AF65-F5344CB8AC3E}">
        <p14:creationId xmlns:p14="http://schemas.microsoft.com/office/powerpoint/2010/main" val="333336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0792-8739-4763-8AA0-8F4DD6BD756D}"/>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Advantages of priority scheduling</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4D443FAB-9607-42C0-B71B-D253E89F1630}"/>
              </a:ext>
            </a:extLst>
          </p:cNvPr>
          <p:cNvSpPr>
            <a:spLocks noGrp="1"/>
          </p:cNvSpPr>
          <p:nvPr>
            <p:ph idx="1"/>
          </p:nvPr>
        </p:nvSpPr>
        <p:spPr/>
        <p:txBody>
          <a:bodyPr/>
          <a:lstStyle/>
          <a:p>
            <a:pPr marL="0" indent="0" algn="l">
              <a:buNone/>
            </a:pP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Easy to use scheduling method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Processes are executed on the basis of priority so high priority does not need to wait for long which saves time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This method provides a good mechanism where the relative important of each process may be precisely defined.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Suitable for applications with fluctuating time and resource requirements.</a:t>
            </a:r>
          </a:p>
          <a:p>
            <a:pPr marL="0" indent="0">
              <a:buNone/>
            </a:pPr>
            <a:endParaRPr lang="en-IN" dirty="0"/>
          </a:p>
        </p:txBody>
      </p:sp>
    </p:spTree>
    <p:extLst>
      <p:ext uri="{BB962C8B-B14F-4D97-AF65-F5344CB8AC3E}">
        <p14:creationId xmlns:p14="http://schemas.microsoft.com/office/powerpoint/2010/main" val="135095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CD34-80AF-4C88-BD6E-13C892E1EAFF}"/>
              </a:ext>
            </a:extLst>
          </p:cNvPr>
          <p:cNvSpPr>
            <a:spLocks noGrp="1"/>
          </p:cNvSpPr>
          <p:nvPr>
            <p:ph type="title"/>
          </p:nvPr>
        </p:nvSpPr>
        <p:spPr/>
        <p:txBody>
          <a:bodyPr>
            <a:normAutofit fontScale="90000"/>
          </a:bodyPr>
          <a:lstStyle/>
          <a:p>
            <a:r>
              <a:rPr lang="en-US" b="1" i="0" dirty="0">
                <a:solidFill>
                  <a:srgbClr val="222222"/>
                </a:solidFill>
                <a:effectLst/>
                <a:latin typeface="Source Sans Pro" panose="020B0503030403020204" pitchFamily="34" charset="0"/>
              </a:rPr>
              <a:t>Disadvantages of priority scheduling</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B0EC32F7-DE16-49C1-9377-147AC04C8473}"/>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If the system eventually crashes, all low priority processes get lost.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high priority processes take lots of CPU time, then the lower priority processes may starve and will be postponed for an indefinite time.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This scheduling algorithm may leave some low priority processes waiting indefinitely.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 process will be blocked when it is ready to run but has to wait for the CPU because some other process is running currently.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a new higher priority process keeps on coming in the ready queue, then the process which is in the waiting state may need to wait for a long duration of time</a:t>
            </a:r>
          </a:p>
          <a:p>
            <a:endParaRPr lang="en-IN" dirty="0"/>
          </a:p>
        </p:txBody>
      </p:sp>
    </p:spTree>
    <p:extLst>
      <p:ext uri="{BB962C8B-B14F-4D97-AF65-F5344CB8AC3E}">
        <p14:creationId xmlns:p14="http://schemas.microsoft.com/office/powerpoint/2010/main" val="11939276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180</TotalTime>
  <Words>1495</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Century Gothic</vt:lpstr>
      <vt:lpstr>HelveticaNeue-MediumExt</vt:lpstr>
      <vt:lpstr>noto sans</vt:lpstr>
      <vt:lpstr>Palatino-Bold</vt:lpstr>
      <vt:lpstr>Palatino-Roman</vt:lpstr>
      <vt:lpstr>Source Sans Pro</vt:lpstr>
      <vt:lpstr>urw-din</vt:lpstr>
      <vt:lpstr>var(--font-din)</vt:lpstr>
      <vt:lpstr>Vapor Trail</vt:lpstr>
      <vt:lpstr>Scheduling Algorithms</vt:lpstr>
      <vt:lpstr>First-Come, First-Served Scheduling</vt:lpstr>
      <vt:lpstr>Convoy effect</vt:lpstr>
      <vt:lpstr>Disadvantages of FCFS </vt:lpstr>
      <vt:lpstr>Shortest-Job-First Scheduling</vt:lpstr>
      <vt:lpstr>Disadvantages/Cons of SJF </vt:lpstr>
      <vt:lpstr>Priority Scheduling</vt:lpstr>
      <vt:lpstr>Advantages of priority scheduling </vt:lpstr>
      <vt:lpstr>Disadvantages of priority scheduling </vt:lpstr>
      <vt:lpstr>Round-Robin Scheduling</vt:lpstr>
      <vt:lpstr>Advantages and  disadvantages of rr</vt:lpstr>
      <vt:lpstr>Multilevel Queue Scheduling</vt:lpstr>
      <vt:lpstr>example</vt:lpstr>
      <vt:lpstr>Multilevel Feedback Queue Scheduling</vt:lpstr>
      <vt:lpstr>In general, a multilevel feedback queue scheduler is defined by the following parameters: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Algorithms</dc:title>
  <dc:creator>mansi joshi</dc:creator>
  <cp:lastModifiedBy>mansi joshi</cp:lastModifiedBy>
  <cp:revision>11</cp:revision>
  <dcterms:created xsi:type="dcterms:W3CDTF">2020-12-08T12:13:03Z</dcterms:created>
  <dcterms:modified xsi:type="dcterms:W3CDTF">2020-12-08T15:13:38Z</dcterms:modified>
</cp:coreProperties>
</file>