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5" d="100"/>
          <a:sy n="75" d="100"/>
        </p:scale>
        <p:origin x="300" y="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A700875-5BE2-4010-AEBA-487D22870194}" type="datetimeFigureOut">
              <a:rPr lang="en-IN" smtClean="0"/>
              <a:t>08-12-2020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B40DB77-DF4F-4A82-902D-354B8945AC73}"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1319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700875-5BE2-4010-AEBA-487D22870194}" type="datetimeFigureOut">
              <a:rPr lang="en-IN" smtClean="0"/>
              <a:t>08-12-2020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B40DB77-DF4F-4A82-902D-354B8945AC73}" type="slidenum">
              <a:rPr lang="en-IN" smtClean="0"/>
              <a:t>‹#›</a:t>
            </a:fld>
            <a:endParaRPr lang="en-IN"/>
          </a:p>
        </p:txBody>
      </p:sp>
    </p:spTree>
    <p:extLst>
      <p:ext uri="{BB962C8B-B14F-4D97-AF65-F5344CB8AC3E}">
        <p14:creationId xmlns:p14="http://schemas.microsoft.com/office/powerpoint/2010/main" val="8615406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700875-5BE2-4010-AEBA-487D22870194}" type="datetimeFigureOut">
              <a:rPr lang="en-IN" smtClean="0"/>
              <a:t>08-12-2020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B40DB77-DF4F-4A82-902D-354B8945AC73}" type="slidenum">
              <a:rPr lang="en-IN" smtClean="0"/>
              <a:t>‹#›</a:t>
            </a:fld>
            <a:endParaRPr lang="en-IN"/>
          </a:p>
        </p:txBody>
      </p:sp>
    </p:spTree>
    <p:extLst>
      <p:ext uri="{BB962C8B-B14F-4D97-AF65-F5344CB8AC3E}">
        <p14:creationId xmlns:p14="http://schemas.microsoft.com/office/powerpoint/2010/main" val="27998850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700875-5BE2-4010-AEBA-487D22870194}" type="datetimeFigureOut">
              <a:rPr lang="en-IN" smtClean="0"/>
              <a:t>08-12-2020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B40DB77-DF4F-4A82-902D-354B8945AC73}" type="slidenum">
              <a:rPr lang="en-IN" smtClean="0"/>
              <a:t>‹#›</a:t>
            </a:fld>
            <a:endParaRPr lang="en-IN"/>
          </a:p>
        </p:txBody>
      </p:sp>
    </p:spTree>
    <p:extLst>
      <p:ext uri="{BB962C8B-B14F-4D97-AF65-F5344CB8AC3E}">
        <p14:creationId xmlns:p14="http://schemas.microsoft.com/office/powerpoint/2010/main" val="5945345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A700875-5BE2-4010-AEBA-487D22870194}" type="datetimeFigureOut">
              <a:rPr lang="en-IN" smtClean="0"/>
              <a:t>08-12-2020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B40DB77-DF4F-4A82-902D-354B8945AC73}"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64878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A700875-5BE2-4010-AEBA-487D22870194}" type="datetimeFigureOut">
              <a:rPr lang="en-IN" smtClean="0"/>
              <a:t>08-12-2020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B40DB77-DF4F-4A82-902D-354B8945AC73}" type="slidenum">
              <a:rPr lang="en-IN" smtClean="0"/>
              <a:t>‹#›</a:t>
            </a:fld>
            <a:endParaRPr lang="en-IN"/>
          </a:p>
        </p:txBody>
      </p:sp>
    </p:spTree>
    <p:extLst>
      <p:ext uri="{BB962C8B-B14F-4D97-AF65-F5344CB8AC3E}">
        <p14:creationId xmlns:p14="http://schemas.microsoft.com/office/powerpoint/2010/main" val="21054692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A700875-5BE2-4010-AEBA-487D22870194}" type="datetimeFigureOut">
              <a:rPr lang="en-IN" smtClean="0"/>
              <a:t>08-12-2020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B40DB77-DF4F-4A82-902D-354B8945AC73}" type="slidenum">
              <a:rPr lang="en-IN" smtClean="0"/>
              <a:t>‹#›</a:t>
            </a:fld>
            <a:endParaRPr lang="en-IN"/>
          </a:p>
        </p:txBody>
      </p:sp>
    </p:spTree>
    <p:extLst>
      <p:ext uri="{BB962C8B-B14F-4D97-AF65-F5344CB8AC3E}">
        <p14:creationId xmlns:p14="http://schemas.microsoft.com/office/powerpoint/2010/main" val="2672427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A700875-5BE2-4010-AEBA-487D22870194}" type="datetimeFigureOut">
              <a:rPr lang="en-IN" smtClean="0"/>
              <a:t>08-12-2020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B40DB77-DF4F-4A82-902D-354B8945AC73}" type="slidenum">
              <a:rPr lang="en-IN" smtClean="0"/>
              <a:t>‹#›</a:t>
            </a:fld>
            <a:endParaRPr lang="en-IN"/>
          </a:p>
        </p:txBody>
      </p:sp>
    </p:spTree>
    <p:extLst>
      <p:ext uri="{BB962C8B-B14F-4D97-AF65-F5344CB8AC3E}">
        <p14:creationId xmlns:p14="http://schemas.microsoft.com/office/powerpoint/2010/main" val="33811369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3A700875-5BE2-4010-AEBA-487D22870194}" type="datetimeFigureOut">
              <a:rPr lang="en-IN" smtClean="0"/>
              <a:t>08-12-2020</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EB40DB77-DF4F-4A82-902D-354B8945AC73}" type="slidenum">
              <a:rPr lang="en-IN" smtClean="0"/>
              <a:t>‹#›</a:t>
            </a:fld>
            <a:endParaRPr lang="en-IN"/>
          </a:p>
        </p:txBody>
      </p:sp>
    </p:spTree>
    <p:extLst>
      <p:ext uri="{BB962C8B-B14F-4D97-AF65-F5344CB8AC3E}">
        <p14:creationId xmlns:p14="http://schemas.microsoft.com/office/powerpoint/2010/main" val="10727783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A700875-5BE2-4010-AEBA-487D22870194}" type="datetimeFigureOut">
              <a:rPr lang="en-IN" smtClean="0"/>
              <a:t>08-12-2020</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EB40DB77-DF4F-4A82-902D-354B8945AC73}" type="slidenum">
              <a:rPr lang="en-IN" smtClean="0"/>
              <a:t>‹#›</a:t>
            </a:fld>
            <a:endParaRPr lang="en-IN"/>
          </a:p>
        </p:txBody>
      </p:sp>
    </p:spTree>
    <p:extLst>
      <p:ext uri="{BB962C8B-B14F-4D97-AF65-F5344CB8AC3E}">
        <p14:creationId xmlns:p14="http://schemas.microsoft.com/office/powerpoint/2010/main" val="35636189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A700875-5BE2-4010-AEBA-487D22870194}" type="datetimeFigureOut">
              <a:rPr lang="en-IN" smtClean="0"/>
              <a:t>08-12-2020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B40DB77-DF4F-4A82-902D-354B8945AC73}" type="slidenum">
              <a:rPr lang="en-IN" smtClean="0"/>
              <a:t>‹#›</a:t>
            </a:fld>
            <a:endParaRPr lang="en-IN"/>
          </a:p>
        </p:txBody>
      </p:sp>
    </p:spTree>
    <p:extLst>
      <p:ext uri="{BB962C8B-B14F-4D97-AF65-F5344CB8AC3E}">
        <p14:creationId xmlns:p14="http://schemas.microsoft.com/office/powerpoint/2010/main" val="13606861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3A700875-5BE2-4010-AEBA-487D22870194}" type="datetimeFigureOut">
              <a:rPr lang="en-IN" smtClean="0"/>
              <a:t>08-12-2020</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EB40DB77-DF4F-4A82-902D-354B8945AC73}"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57037441"/>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01097-91ED-4027-B784-B3A7EABA73FE}"/>
              </a:ext>
            </a:extLst>
          </p:cNvPr>
          <p:cNvSpPr>
            <a:spLocks noGrp="1"/>
          </p:cNvSpPr>
          <p:nvPr>
            <p:ph type="ctrTitle"/>
          </p:nvPr>
        </p:nvSpPr>
        <p:spPr/>
        <p:txBody>
          <a:bodyPr/>
          <a:lstStyle/>
          <a:p>
            <a:r>
              <a:rPr lang="en-US" dirty="0"/>
              <a:t>CPU SCHEDULING</a:t>
            </a:r>
            <a:endParaRPr lang="en-IN" dirty="0"/>
          </a:p>
        </p:txBody>
      </p:sp>
    </p:spTree>
    <p:extLst>
      <p:ext uri="{BB962C8B-B14F-4D97-AF65-F5344CB8AC3E}">
        <p14:creationId xmlns:p14="http://schemas.microsoft.com/office/powerpoint/2010/main" val="17624605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C3B76-694C-4BB3-9181-A1B2CCBA12CA}"/>
              </a:ext>
            </a:extLst>
          </p:cNvPr>
          <p:cNvSpPr>
            <a:spLocks noGrp="1"/>
          </p:cNvSpPr>
          <p:nvPr>
            <p:ph type="title"/>
          </p:nvPr>
        </p:nvSpPr>
        <p:spPr>
          <a:xfrm>
            <a:off x="1097280" y="1"/>
            <a:ext cx="10058400" cy="838199"/>
          </a:xfrm>
        </p:spPr>
        <p:txBody>
          <a:bodyPr>
            <a:normAutofit/>
          </a:bodyPr>
          <a:lstStyle/>
          <a:p>
            <a:pPr algn="ctr"/>
            <a:r>
              <a:rPr lang="en-IN" b="0" i="0" u="none" strike="noStrike" baseline="0" dirty="0">
                <a:solidFill>
                  <a:srgbClr val="FF0000"/>
                </a:solidFill>
                <a:latin typeface="HelveticaNeue-MediumExt"/>
              </a:rPr>
              <a:t>Scheduling Criteria</a:t>
            </a:r>
            <a:endParaRPr lang="en-IN" dirty="0">
              <a:solidFill>
                <a:srgbClr val="FF0000"/>
              </a:solidFill>
            </a:endParaRPr>
          </a:p>
        </p:txBody>
      </p:sp>
      <p:sp>
        <p:nvSpPr>
          <p:cNvPr id="3" name="Content Placeholder 2">
            <a:extLst>
              <a:ext uri="{FF2B5EF4-FFF2-40B4-BE49-F238E27FC236}">
                <a16:creationId xmlns:a16="http://schemas.microsoft.com/office/drawing/2014/main" id="{2FD06BCD-858B-4349-9D9D-98CF891B2D43}"/>
              </a:ext>
            </a:extLst>
          </p:cNvPr>
          <p:cNvSpPr>
            <a:spLocks noGrp="1"/>
          </p:cNvSpPr>
          <p:nvPr>
            <p:ph idx="1"/>
          </p:nvPr>
        </p:nvSpPr>
        <p:spPr>
          <a:xfrm>
            <a:off x="160867" y="1786467"/>
            <a:ext cx="11794066" cy="4563533"/>
          </a:xfrm>
        </p:spPr>
        <p:txBody>
          <a:bodyPr>
            <a:normAutofit fontScale="92500"/>
          </a:bodyPr>
          <a:lstStyle/>
          <a:p>
            <a:pPr algn="l"/>
            <a:r>
              <a:rPr lang="en-US" sz="1800" b="0" i="0" u="none" strike="noStrike" baseline="0" dirty="0">
                <a:solidFill>
                  <a:srgbClr val="00AEF0"/>
                </a:solidFill>
                <a:latin typeface="Palatino-Roman"/>
              </a:rPr>
              <a:t>• </a:t>
            </a:r>
            <a:r>
              <a:rPr lang="en-US" sz="1800" b="1" i="0" u="none" strike="noStrike" baseline="0" dirty="0">
                <a:solidFill>
                  <a:srgbClr val="231F20"/>
                </a:solidFill>
                <a:latin typeface="Palatino-Bold"/>
              </a:rPr>
              <a:t>CPU utilization </a:t>
            </a:r>
            <a:r>
              <a:rPr lang="en-US" sz="1800" b="1" i="0" u="none" strike="noStrike" baseline="0" dirty="0">
                <a:solidFill>
                  <a:srgbClr val="231F20"/>
                </a:solidFill>
                <a:latin typeface="Palatino-Roman"/>
              </a:rPr>
              <a:t>: </a:t>
            </a:r>
            <a:r>
              <a:rPr lang="en-US" sz="1800" b="0" i="0" u="none" strike="noStrike" baseline="0" dirty="0">
                <a:solidFill>
                  <a:srgbClr val="0070C0"/>
                </a:solidFill>
                <a:latin typeface="Palatino-Roman"/>
              </a:rPr>
              <a:t>keep the CPU as busy as possible</a:t>
            </a:r>
            <a:r>
              <a:rPr lang="en-US" sz="1800" b="0" i="0" u="none" strike="noStrike" baseline="0" dirty="0">
                <a:solidFill>
                  <a:srgbClr val="231F20"/>
                </a:solidFill>
                <a:latin typeface="Palatino-Roman"/>
              </a:rPr>
              <a:t>. Conceptually, CPU utilization can range from 0 to 100 percent. In a real system, it should range from 40 percent (for a lightly loaded system) to 90 percent (for a heavily loaded system).</a:t>
            </a:r>
          </a:p>
          <a:p>
            <a:pPr algn="l"/>
            <a:r>
              <a:rPr lang="en-US" sz="1800" b="0" i="0" u="none" strike="noStrike" baseline="0" dirty="0">
                <a:solidFill>
                  <a:srgbClr val="00AEF0"/>
                </a:solidFill>
                <a:latin typeface="Palatino-Roman"/>
              </a:rPr>
              <a:t>• </a:t>
            </a:r>
            <a:r>
              <a:rPr lang="en-US" sz="1800" b="1" i="0" u="none" strike="noStrike" baseline="0" dirty="0">
                <a:solidFill>
                  <a:srgbClr val="231F20"/>
                </a:solidFill>
                <a:latin typeface="Palatino-Bold"/>
              </a:rPr>
              <a:t>Throughput </a:t>
            </a:r>
            <a:r>
              <a:rPr lang="en-US" sz="1800" dirty="0">
                <a:solidFill>
                  <a:srgbClr val="231F20"/>
                </a:solidFill>
                <a:latin typeface="Palatino-Roman"/>
              </a:rPr>
              <a:t>:</a:t>
            </a:r>
            <a:r>
              <a:rPr lang="en-US" sz="1800" b="0" i="0" u="none" strike="noStrike" baseline="0" dirty="0">
                <a:solidFill>
                  <a:srgbClr val="231F20"/>
                </a:solidFill>
                <a:latin typeface="Palatino-Roman"/>
              </a:rPr>
              <a:t>If the CPU is busy executing processes, then work is being done. </a:t>
            </a:r>
            <a:r>
              <a:rPr lang="en-US" sz="1800" b="0" i="0" u="none" strike="noStrike" baseline="0" dirty="0">
                <a:solidFill>
                  <a:srgbClr val="0070C0"/>
                </a:solidFill>
                <a:latin typeface="Palatino-Roman"/>
              </a:rPr>
              <a:t>One measure of work is the number of processes that are completed per time unit, called </a:t>
            </a:r>
            <a:r>
              <a:rPr lang="en-US" sz="1800" b="1" i="0" u="none" strike="noStrike" baseline="0" dirty="0">
                <a:solidFill>
                  <a:srgbClr val="0070C0"/>
                </a:solidFill>
                <a:latin typeface="Palatino-Bold"/>
              </a:rPr>
              <a:t>throughput</a:t>
            </a:r>
            <a:r>
              <a:rPr lang="en-US" sz="1800" b="0" i="0" u="none" strike="noStrike" baseline="0" dirty="0">
                <a:solidFill>
                  <a:srgbClr val="231F20"/>
                </a:solidFill>
                <a:latin typeface="Palatino-Roman"/>
              </a:rPr>
              <a:t>. For long processes, this rate may be one process per hour; for short transactions, it may be ten processes per second.</a:t>
            </a:r>
          </a:p>
          <a:p>
            <a:pPr algn="l"/>
            <a:r>
              <a:rPr lang="en-US" sz="1800" b="0" i="0" u="none" strike="noStrike" baseline="0" dirty="0">
                <a:solidFill>
                  <a:srgbClr val="00AEF0"/>
                </a:solidFill>
                <a:latin typeface="Palatino-Roman"/>
              </a:rPr>
              <a:t>• </a:t>
            </a:r>
            <a:r>
              <a:rPr lang="en-US" sz="1800" b="1" i="0" u="none" strike="noStrike" baseline="0" dirty="0">
                <a:solidFill>
                  <a:srgbClr val="231F20"/>
                </a:solidFill>
                <a:latin typeface="Palatino-Bold"/>
              </a:rPr>
              <a:t>Turnaround time</a:t>
            </a:r>
            <a:r>
              <a:rPr lang="en-US" sz="1800" b="0" i="0" u="none" strike="noStrike" baseline="0" dirty="0">
                <a:solidFill>
                  <a:srgbClr val="231F20"/>
                </a:solidFill>
                <a:latin typeface="Palatino-Roman"/>
              </a:rPr>
              <a:t>: </a:t>
            </a:r>
            <a:r>
              <a:rPr lang="en-US" sz="1800" b="0" i="0" u="none" strike="noStrike" baseline="0" dirty="0">
                <a:solidFill>
                  <a:srgbClr val="0070C0"/>
                </a:solidFill>
                <a:latin typeface="Palatino-Roman"/>
              </a:rPr>
              <a:t>The interval from the time of submission of a process to the time of completion is the turnaround time</a:t>
            </a:r>
            <a:r>
              <a:rPr lang="en-US" sz="1800" b="0" i="0" u="none" strike="noStrike" baseline="0" dirty="0">
                <a:solidFill>
                  <a:srgbClr val="231F20"/>
                </a:solidFill>
                <a:latin typeface="Palatino-Roman"/>
              </a:rPr>
              <a:t>. Turnaround time is the sum of the periods spent waiting to get into memory, waiting in the ready queue, executing on the CPU, and </a:t>
            </a:r>
            <a:r>
              <a:rPr lang="en-IN" sz="1800" b="0" i="0" u="none" strike="noStrike" baseline="0" dirty="0">
                <a:solidFill>
                  <a:srgbClr val="231F20"/>
                </a:solidFill>
                <a:latin typeface="Palatino-Roman"/>
              </a:rPr>
              <a:t>doing I/O.</a:t>
            </a:r>
          </a:p>
          <a:p>
            <a:pPr algn="l"/>
            <a:r>
              <a:rPr lang="en-US" sz="1800" b="0" i="0" u="none" strike="noStrike" baseline="0" dirty="0">
                <a:solidFill>
                  <a:srgbClr val="00AEF0"/>
                </a:solidFill>
                <a:latin typeface="Palatino-Roman"/>
              </a:rPr>
              <a:t>• </a:t>
            </a:r>
            <a:r>
              <a:rPr lang="en-US" sz="1800" b="1" i="0" u="none" strike="noStrike" baseline="0" dirty="0">
                <a:solidFill>
                  <a:srgbClr val="231F20"/>
                </a:solidFill>
                <a:latin typeface="Palatino-Bold"/>
              </a:rPr>
              <a:t>Waiting time</a:t>
            </a:r>
            <a:r>
              <a:rPr lang="en-US" sz="1800" dirty="0">
                <a:solidFill>
                  <a:srgbClr val="231F20"/>
                </a:solidFill>
                <a:latin typeface="Palatino-Roman"/>
              </a:rPr>
              <a:t>: </a:t>
            </a:r>
            <a:r>
              <a:rPr lang="en-US" sz="1800" b="0" i="0" u="none" strike="noStrike" baseline="0" dirty="0">
                <a:solidFill>
                  <a:srgbClr val="231F20"/>
                </a:solidFill>
                <a:latin typeface="Palatino-Roman"/>
              </a:rPr>
              <a:t>The CPU-scheduling algorithm does not affect the amount of time during which a process executes or does I/O. It affects only the amount of time that a process spends waiting in the ready queue. </a:t>
            </a:r>
            <a:r>
              <a:rPr lang="en-US" sz="1800" b="0" i="0" u="none" strike="noStrike" baseline="0" dirty="0">
                <a:solidFill>
                  <a:srgbClr val="0070C0"/>
                </a:solidFill>
                <a:latin typeface="Palatino-Roman"/>
              </a:rPr>
              <a:t>Waiting time is the sum of the periods spent waiting in the ready queue.</a:t>
            </a:r>
          </a:p>
          <a:p>
            <a:pPr algn="l"/>
            <a:r>
              <a:rPr lang="en-US" sz="1800" b="0" i="0" u="none" strike="noStrike" baseline="0" dirty="0">
                <a:solidFill>
                  <a:srgbClr val="00AEF0"/>
                </a:solidFill>
                <a:latin typeface="Palatino-Roman"/>
              </a:rPr>
              <a:t>• </a:t>
            </a:r>
            <a:r>
              <a:rPr lang="en-US" sz="1800" b="1" i="0" u="none" strike="noStrike" baseline="0" dirty="0">
                <a:solidFill>
                  <a:srgbClr val="231F20"/>
                </a:solidFill>
                <a:latin typeface="Palatino-Bold"/>
              </a:rPr>
              <a:t>Response time </a:t>
            </a:r>
            <a:r>
              <a:rPr lang="en-US" sz="1800" dirty="0">
                <a:solidFill>
                  <a:srgbClr val="231F20"/>
                </a:solidFill>
                <a:latin typeface="Palatino-Roman"/>
              </a:rPr>
              <a:t>: </a:t>
            </a:r>
            <a:r>
              <a:rPr lang="en-US" sz="1800" b="0" i="0" u="none" strike="noStrike" baseline="0" dirty="0">
                <a:solidFill>
                  <a:srgbClr val="231F20"/>
                </a:solidFill>
                <a:latin typeface="Palatino-Roman"/>
              </a:rPr>
              <a:t>the time from the submission of a request until the first response is produced. This measure, called response time, </a:t>
            </a:r>
            <a:r>
              <a:rPr lang="en-US" sz="1800" b="0" i="0" u="none" strike="noStrike" baseline="0" dirty="0">
                <a:solidFill>
                  <a:srgbClr val="0070C0"/>
                </a:solidFill>
                <a:latin typeface="Palatino-Roman"/>
              </a:rPr>
              <a:t>is the time it takes to start responding, not the time it takes </a:t>
            </a:r>
            <a:r>
              <a:rPr lang="en-IN" sz="1800" b="0" i="0" u="none" strike="noStrike" baseline="0" dirty="0">
                <a:solidFill>
                  <a:srgbClr val="0070C0"/>
                </a:solidFill>
                <a:latin typeface="Palatino-Roman"/>
              </a:rPr>
              <a:t>to output the response.</a:t>
            </a:r>
          </a:p>
          <a:p>
            <a:r>
              <a:rPr lang="en-US" sz="2000" b="1" i="0" u="none" strike="noStrike" baseline="0" dirty="0">
                <a:solidFill>
                  <a:srgbClr val="231F20"/>
                </a:solidFill>
                <a:latin typeface="Palatino-Roman"/>
              </a:rPr>
              <a:t>It is desirable to maximize CPU utilization and throughput and to minimize turnaround time, waiting time, and response time.</a:t>
            </a:r>
            <a:endParaRPr lang="en-IN" b="1" dirty="0"/>
          </a:p>
          <a:p>
            <a:pPr algn="l"/>
            <a:endParaRPr lang="en-IN" dirty="0">
              <a:solidFill>
                <a:srgbClr val="0070C0"/>
              </a:solidFill>
            </a:endParaRPr>
          </a:p>
        </p:txBody>
      </p:sp>
    </p:spTree>
    <p:extLst>
      <p:ext uri="{BB962C8B-B14F-4D97-AF65-F5344CB8AC3E}">
        <p14:creationId xmlns:p14="http://schemas.microsoft.com/office/powerpoint/2010/main" val="2433593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7F736-3680-4628-AA88-9373F35987C3}"/>
              </a:ext>
            </a:extLst>
          </p:cNvPr>
          <p:cNvSpPr>
            <a:spLocks noGrp="1"/>
          </p:cNvSpPr>
          <p:nvPr>
            <p:ph type="title"/>
          </p:nvPr>
        </p:nvSpPr>
        <p:spPr/>
        <p:txBody>
          <a:bodyPr/>
          <a:lstStyle/>
          <a:p>
            <a:r>
              <a:rPr lang="en-IN" sz="4800" b="0" i="0" u="none" strike="noStrike" baseline="0" dirty="0">
                <a:solidFill>
                  <a:srgbClr val="00AEF0"/>
                </a:solidFill>
                <a:latin typeface="HelveticaNeue-MediumExt"/>
              </a:rPr>
              <a:t>Basic Concepts</a:t>
            </a:r>
            <a:br>
              <a:rPr lang="en-IN" sz="4800" b="0" i="0" u="none" strike="noStrike" baseline="0" dirty="0">
                <a:solidFill>
                  <a:srgbClr val="00AEF0"/>
                </a:solidFill>
                <a:latin typeface="HelveticaNeue-MediumExt"/>
              </a:rPr>
            </a:br>
            <a:endParaRPr lang="en-IN" dirty="0"/>
          </a:p>
        </p:txBody>
      </p:sp>
      <p:sp>
        <p:nvSpPr>
          <p:cNvPr id="3" name="Content Placeholder 2">
            <a:extLst>
              <a:ext uri="{FF2B5EF4-FFF2-40B4-BE49-F238E27FC236}">
                <a16:creationId xmlns:a16="http://schemas.microsoft.com/office/drawing/2014/main" id="{C0BB92E6-B012-43DB-AC6E-A497F4CB19AC}"/>
              </a:ext>
            </a:extLst>
          </p:cNvPr>
          <p:cNvSpPr>
            <a:spLocks noGrp="1"/>
          </p:cNvSpPr>
          <p:nvPr>
            <p:ph idx="1"/>
          </p:nvPr>
        </p:nvSpPr>
        <p:spPr>
          <a:xfrm>
            <a:off x="1097280" y="1737359"/>
            <a:ext cx="10058400" cy="4527973"/>
          </a:xfrm>
        </p:spPr>
        <p:txBody>
          <a:bodyPr>
            <a:normAutofit/>
          </a:bodyPr>
          <a:lstStyle/>
          <a:p>
            <a:pPr algn="l">
              <a:buFont typeface="Wingdings" panose="05000000000000000000" pitchFamily="2" charset="2"/>
              <a:buChar char="q"/>
            </a:pPr>
            <a:r>
              <a:rPr lang="en-US" b="0" i="0" u="none" strike="noStrike" baseline="0" dirty="0">
                <a:solidFill>
                  <a:srgbClr val="231F20"/>
                </a:solidFill>
                <a:latin typeface="Palatino-Roman"/>
              </a:rPr>
              <a:t>In a single-processor system, only one process can run at a time. Others must wait until the CPU is free and can be rescheduled. </a:t>
            </a:r>
          </a:p>
          <a:p>
            <a:pPr algn="l">
              <a:buFont typeface="Wingdings" panose="05000000000000000000" pitchFamily="2" charset="2"/>
              <a:buChar char="q"/>
            </a:pPr>
            <a:r>
              <a:rPr lang="en-US" b="0" i="0" u="none" strike="noStrike" baseline="0" dirty="0">
                <a:solidFill>
                  <a:srgbClr val="231F20"/>
                </a:solidFill>
                <a:latin typeface="Palatino-Roman"/>
              </a:rPr>
              <a:t>The objective of multiprogramming is to have some process running at all times, to maximize CPU utilization. </a:t>
            </a:r>
          </a:p>
          <a:p>
            <a:pPr algn="l">
              <a:buFont typeface="Wingdings" panose="05000000000000000000" pitchFamily="2" charset="2"/>
              <a:buChar char="q"/>
            </a:pPr>
            <a:r>
              <a:rPr lang="en-US" b="0" i="0" u="none" strike="noStrike" baseline="0" dirty="0">
                <a:solidFill>
                  <a:srgbClr val="231F20"/>
                </a:solidFill>
                <a:latin typeface="Palatino-Roman"/>
              </a:rPr>
              <a:t>The idea is relatively simple. A process is executed until it must wait, typically for the completion of some I/O request. In a simple computer system, the CPU then just sits idle. All this waiting time is wasted; no useful work is accomplished. </a:t>
            </a:r>
          </a:p>
          <a:p>
            <a:pPr algn="l">
              <a:buFont typeface="Wingdings" panose="05000000000000000000" pitchFamily="2" charset="2"/>
              <a:buChar char="q"/>
            </a:pPr>
            <a:r>
              <a:rPr lang="en-US" b="0" i="0" u="none" strike="noStrike" baseline="0" dirty="0">
                <a:solidFill>
                  <a:srgbClr val="231F20"/>
                </a:solidFill>
                <a:latin typeface="Palatino-Roman"/>
              </a:rPr>
              <a:t>With multiprogramming, we try to use this time productively. Several processes are kept in memory at one time. When one process has to wait, the operating system takes the CPU away from that process and gives the CPU to another process. This pattern continues. Every time one process has to wait, another process can take over use of the CPU.</a:t>
            </a:r>
          </a:p>
          <a:p>
            <a:pPr algn="l">
              <a:buFont typeface="Wingdings" panose="05000000000000000000" pitchFamily="2" charset="2"/>
              <a:buChar char="q"/>
            </a:pPr>
            <a:r>
              <a:rPr lang="en-US" b="0" i="0" u="none" strike="noStrike" baseline="0" dirty="0">
                <a:solidFill>
                  <a:srgbClr val="231F20"/>
                </a:solidFill>
                <a:latin typeface="Palatino-Roman"/>
              </a:rPr>
              <a:t>Scheduling of this kind is a fundamental operating-system function</a:t>
            </a:r>
            <a:r>
              <a:rPr lang="en-US" sz="1800" b="0" i="0" u="none" strike="noStrike" baseline="0" dirty="0">
                <a:solidFill>
                  <a:srgbClr val="231F20"/>
                </a:solidFill>
                <a:latin typeface="Palatino-Roman"/>
              </a:rPr>
              <a:t>.</a:t>
            </a:r>
            <a:endParaRPr lang="en-IN" dirty="0"/>
          </a:p>
        </p:txBody>
      </p:sp>
    </p:spTree>
    <p:extLst>
      <p:ext uri="{BB962C8B-B14F-4D97-AF65-F5344CB8AC3E}">
        <p14:creationId xmlns:p14="http://schemas.microsoft.com/office/powerpoint/2010/main" val="38473575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C8AD10E2-FE00-44BE-AB77-25289CE05B6B}"/>
              </a:ext>
            </a:extLst>
          </p:cNvPr>
          <p:cNvPicPr>
            <a:picLocks noGrp="1" noChangeAspect="1"/>
          </p:cNvPicPr>
          <p:nvPr>
            <p:ph idx="1"/>
          </p:nvPr>
        </p:nvPicPr>
        <p:blipFill rotWithShape="1">
          <a:blip r:embed="rId2"/>
          <a:srcRect l="34357" t="24321" r="38174" b="20601"/>
          <a:stretch/>
        </p:blipFill>
        <p:spPr>
          <a:xfrm>
            <a:off x="2768601" y="516467"/>
            <a:ext cx="7018866" cy="5147732"/>
          </a:xfrm>
        </p:spPr>
      </p:pic>
    </p:spTree>
    <p:extLst>
      <p:ext uri="{BB962C8B-B14F-4D97-AF65-F5344CB8AC3E}">
        <p14:creationId xmlns:p14="http://schemas.microsoft.com/office/powerpoint/2010/main" val="13057447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4BEF1C-405D-4B74-BE41-8B1095C18978}"/>
              </a:ext>
            </a:extLst>
          </p:cNvPr>
          <p:cNvSpPr>
            <a:spLocks noGrp="1"/>
          </p:cNvSpPr>
          <p:nvPr>
            <p:ph type="title"/>
          </p:nvPr>
        </p:nvSpPr>
        <p:spPr/>
        <p:txBody>
          <a:bodyPr>
            <a:normAutofit/>
          </a:bodyPr>
          <a:lstStyle/>
          <a:p>
            <a:r>
              <a:rPr lang="pl-PL" sz="3600" b="0" i="0" u="none" strike="noStrike" baseline="0" dirty="0">
                <a:solidFill>
                  <a:srgbClr val="231F20"/>
                </a:solidFill>
                <a:latin typeface="HelveticaNeue-MediumExt"/>
              </a:rPr>
              <a:t>CPU–I/O Burst Cycle</a:t>
            </a:r>
            <a:endParaRPr lang="en-IN" sz="3600" dirty="0"/>
          </a:p>
        </p:txBody>
      </p:sp>
      <p:sp>
        <p:nvSpPr>
          <p:cNvPr id="3" name="Content Placeholder 2">
            <a:extLst>
              <a:ext uri="{FF2B5EF4-FFF2-40B4-BE49-F238E27FC236}">
                <a16:creationId xmlns:a16="http://schemas.microsoft.com/office/drawing/2014/main" id="{04E9C47B-1BF3-4C31-8846-560C9A1A69B9}"/>
              </a:ext>
            </a:extLst>
          </p:cNvPr>
          <p:cNvSpPr>
            <a:spLocks noGrp="1"/>
          </p:cNvSpPr>
          <p:nvPr>
            <p:ph idx="1"/>
          </p:nvPr>
        </p:nvSpPr>
        <p:spPr/>
        <p:txBody>
          <a:bodyPr/>
          <a:lstStyle/>
          <a:p>
            <a:pPr algn="l">
              <a:buFont typeface="Wingdings" panose="05000000000000000000" pitchFamily="2" charset="2"/>
              <a:buChar char="q"/>
            </a:pPr>
            <a:r>
              <a:rPr lang="en-US" sz="1800" b="0" i="0" u="none" strike="noStrike" baseline="0" dirty="0">
                <a:solidFill>
                  <a:srgbClr val="231F20"/>
                </a:solidFill>
                <a:latin typeface="Palatino-Roman"/>
              </a:rPr>
              <a:t>process execution consists of a </a:t>
            </a:r>
            <a:r>
              <a:rPr lang="en-US" sz="1800" b="1" i="0" u="none" strike="noStrike" baseline="0" dirty="0">
                <a:solidFill>
                  <a:srgbClr val="00AEF0"/>
                </a:solidFill>
                <a:latin typeface="Palatino-Bold"/>
              </a:rPr>
              <a:t>cycle </a:t>
            </a:r>
            <a:r>
              <a:rPr lang="en-US" sz="1800" b="0" i="0" u="none" strike="noStrike" baseline="0" dirty="0">
                <a:solidFill>
                  <a:srgbClr val="231F20"/>
                </a:solidFill>
                <a:latin typeface="Palatino-Roman"/>
              </a:rPr>
              <a:t>of CPU execution and I/O wait. Processes alternate between these two states.</a:t>
            </a:r>
          </a:p>
          <a:p>
            <a:pPr algn="l">
              <a:buFont typeface="Wingdings" panose="05000000000000000000" pitchFamily="2" charset="2"/>
              <a:buChar char="q"/>
            </a:pPr>
            <a:r>
              <a:rPr lang="en-US" sz="1800" b="0" i="0" u="none" strike="noStrike" baseline="0" dirty="0">
                <a:solidFill>
                  <a:srgbClr val="231F20"/>
                </a:solidFill>
                <a:latin typeface="Palatino-Roman"/>
              </a:rPr>
              <a:t> Process execution begins with a </a:t>
            </a:r>
            <a:r>
              <a:rPr lang="en-US" sz="1800" b="1" i="0" u="none" strike="noStrike" baseline="0" dirty="0">
                <a:solidFill>
                  <a:srgbClr val="00AEF0"/>
                </a:solidFill>
                <a:latin typeface="Palatino-Bold"/>
              </a:rPr>
              <a:t>CPU burst</a:t>
            </a:r>
            <a:r>
              <a:rPr lang="en-US" sz="1800" b="0" i="0" u="none" strike="noStrike" baseline="0" dirty="0">
                <a:solidFill>
                  <a:srgbClr val="231F20"/>
                </a:solidFill>
                <a:latin typeface="Palatino-Roman"/>
              </a:rPr>
              <a:t>. That is followed by an </a:t>
            </a:r>
            <a:r>
              <a:rPr lang="en-US" sz="1800" b="1" i="0" u="none" strike="noStrike" baseline="0" dirty="0">
                <a:solidFill>
                  <a:srgbClr val="00AEF0"/>
                </a:solidFill>
                <a:latin typeface="Palatino-Bold"/>
              </a:rPr>
              <a:t>I/O burst</a:t>
            </a:r>
            <a:r>
              <a:rPr lang="en-US" sz="1800" b="0" i="0" u="none" strike="noStrike" baseline="0" dirty="0">
                <a:solidFill>
                  <a:srgbClr val="231F20"/>
                </a:solidFill>
                <a:latin typeface="Palatino-Roman"/>
              </a:rPr>
              <a:t>, which is followed by another CPU burst, then another I/O burst, and so on. Eventually, the final CPU burst ends with a system </a:t>
            </a:r>
            <a:r>
              <a:rPr lang="en-IN" sz="1800" b="0" i="0" u="none" strike="noStrike" baseline="0" dirty="0">
                <a:solidFill>
                  <a:srgbClr val="231F20"/>
                </a:solidFill>
                <a:latin typeface="Palatino-Roman"/>
              </a:rPr>
              <a:t>request to terminate execution</a:t>
            </a:r>
          </a:p>
          <a:p>
            <a:pPr algn="l">
              <a:buFont typeface="Wingdings" panose="05000000000000000000" pitchFamily="2" charset="2"/>
              <a:buChar char="q"/>
            </a:pPr>
            <a:r>
              <a:rPr lang="en-US" sz="1800" b="0" i="0" u="none" strike="noStrike" baseline="0" dirty="0">
                <a:solidFill>
                  <a:srgbClr val="231F20"/>
                </a:solidFill>
                <a:latin typeface="Palatino-Roman"/>
              </a:rPr>
              <a:t>An I/O-bound program typically has many short CPU bursts. A CPU-bound program might have a few long CPU bursts</a:t>
            </a:r>
            <a:endParaRPr lang="en-IN" dirty="0"/>
          </a:p>
        </p:txBody>
      </p:sp>
    </p:spTree>
    <p:extLst>
      <p:ext uri="{BB962C8B-B14F-4D97-AF65-F5344CB8AC3E}">
        <p14:creationId xmlns:p14="http://schemas.microsoft.com/office/powerpoint/2010/main" val="12280851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FD01B344-659D-4FEC-B446-94761494193C}"/>
              </a:ext>
            </a:extLst>
          </p:cNvPr>
          <p:cNvPicPr>
            <a:picLocks noGrp="1" noChangeAspect="1"/>
          </p:cNvPicPr>
          <p:nvPr>
            <p:ph idx="1"/>
          </p:nvPr>
        </p:nvPicPr>
        <p:blipFill rotWithShape="1">
          <a:blip r:embed="rId2"/>
          <a:srcRect l="24022" t="20605" r="21469" b="9949"/>
          <a:stretch/>
        </p:blipFill>
        <p:spPr>
          <a:xfrm>
            <a:off x="1566333" y="474132"/>
            <a:ext cx="9414934" cy="5461001"/>
          </a:xfrm>
        </p:spPr>
      </p:pic>
    </p:spTree>
    <p:extLst>
      <p:ext uri="{BB962C8B-B14F-4D97-AF65-F5344CB8AC3E}">
        <p14:creationId xmlns:p14="http://schemas.microsoft.com/office/powerpoint/2010/main" val="28562999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40A1AE-9C3E-4E2C-BE25-E2D12AC412C8}"/>
              </a:ext>
            </a:extLst>
          </p:cNvPr>
          <p:cNvSpPr>
            <a:spLocks noGrp="1"/>
          </p:cNvSpPr>
          <p:nvPr>
            <p:ph type="title"/>
          </p:nvPr>
        </p:nvSpPr>
        <p:spPr/>
        <p:txBody>
          <a:bodyPr>
            <a:normAutofit/>
          </a:bodyPr>
          <a:lstStyle/>
          <a:p>
            <a:r>
              <a:rPr lang="en-IN" sz="5400" b="1" i="0" u="none" strike="noStrike" baseline="0" dirty="0">
                <a:solidFill>
                  <a:srgbClr val="231F20"/>
                </a:solidFill>
                <a:latin typeface="HelveticaNeue-MediumExt"/>
              </a:rPr>
              <a:t>CPU Scheduler</a:t>
            </a:r>
            <a:endParaRPr lang="en-IN" sz="5400" b="1" dirty="0"/>
          </a:p>
        </p:txBody>
      </p:sp>
      <p:sp>
        <p:nvSpPr>
          <p:cNvPr id="3" name="Content Placeholder 2">
            <a:extLst>
              <a:ext uri="{FF2B5EF4-FFF2-40B4-BE49-F238E27FC236}">
                <a16:creationId xmlns:a16="http://schemas.microsoft.com/office/drawing/2014/main" id="{EAC578F1-4A7F-4A96-8548-F706B9B1AE71}"/>
              </a:ext>
            </a:extLst>
          </p:cNvPr>
          <p:cNvSpPr>
            <a:spLocks noGrp="1"/>
          </p:cNvSpPr>
          <p:nvPr>
            <p:ph idx="1"/>
          </p:nvPr>
        </p:nvSpPr>
        <p:spPr/>
        <p:txBody>
          <a:bodyPr>
            <a:normAutofit/>
          </a:bodyPr>
          <a:lstStyle/>
          <a:p>
            <a:pPr algn="l">
              <a:buFont typeface="Wingdings" panose="05000000000000000000" pitchFamily="2" charset="2"/>
              <a:buChar char="q"/>
            </a:pPr>
            <a:r>
              <a:rPr lang="en-US" b="0" i="0" u="none" strike="noStrike" baseline="0" dirty="0">
                <a:solidFill>
                  <a:srgbClr val="231F20"/>
                </a:solidFill>
                <a:latin typeface="Palatino-Roman"/>
              </a:rPr>
              <a:t>Whenever the CPU becomes idle, the operating system must select one of the processes in the ready queue to be executed. The selection process is carried out by the </a:t>
            </a:r>
            <a:r>
              <a:rPr lang="en-US" b="1" i="0" u="none" strike="noStrike" baseline="0" dirty="0">
                <a:solidFill>
                  <a:srgbClr val="00AEF0"/>
                </a:solidFill>
                <a:latin typeface="Palatino-Bold"/>
              </a:rPr>
              <a:t>short-term scheduler</a:t>
            </a:r>
            <a:r>
              <a:rPr lang="en-US" b="0" i="0" u="none" strike="noStrike" baseline="0" dirty="0">
                <a:solidFill>
                  <a:srgbClr val="231F20"/>
                </a:solidFill>
                <a:latin typeface="Palatino-Roman"/>
              </a:rPr>
              <a:t>, or CPU scheduler. The scheduler selects a process from the processes in memory that are ready to execute and allocates the CPU </a:t>
            </a:r>
            <a:r>
              <a:rPr lang="en-IN" b="0" i="0" u="none" strike="noStrike" baseline="0" dirty="0">
                <a:solidFill>
                  <a:srgbClr val="231F20"/>
                </a:solidFill>
                <a:latin typeface="Palatino-Roman"/>
              </a:rPr>
              <a:t>to that process.</a:t>
            </a:r>
          </a:p>
          <a:p>
            <a:pPr algn="l">
              <a:buFont typeface="Wingdings" panose="05000000000000000000" pitchFamily="2" charset="2"/>
              <a:buChar char="q"/>
            </a:pPr>
            <a:r>
              <a:rPr lang="en-US" dirty="0">
                <a:solidFill>
                  <a:srgbClr val="231F20"/>
                </a:solidFill>
                <a:latin typeface="Palatino-Roman"/>
              </a:rPr>
              <a:t>A</a:t>
            </a:r>
            <a:r>
              <a:rPr lang="en-US" b="0" i="0" u="none" strike="noStrike" baseline="0" dirty="0">
                <a:solidFill>
                  <a:srgbClr val="231F20"/>
                </a:solidFill>
                <a:latin typeface="Palatino-Roman"/>
              </a:rPr>
              <a:t>ll the processes in the ready queue are lined up waiting for a chance to run on the CPU. The records in the queues are generally process control blocks (PCBs) of the processes.</a:t>
            </a:r>
            <a:endParaRPr lang="en-IN" dirty="0"/>
          </a:p>
        </p:txBody>
      </p:sp>
    </p:spTree>
    <p:extLst>
      <p:ext uri="{BB962C8B-B14F-4D97-AF65-F5344CB8AC3E}">
        <p14:creationId xmlns:p14="http://schemas.microsoft.com/office/powerpoint/2010/main" val="39810723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F7E27-6334-480F-A23A-77430AD8206D}"/>
              </a:ext>
            </a:extLst>
          </p:cNvPr>
          <p:cNvSpPr>
            <a:spLocks noGrp="1"/>
          </p:cNvSpPr>
          <p:nvPr>
            <p:ph type="title"/>
          </p:nvPr>
        </p:nvSpPr>
        <p:spPr/>
        <p:txBody>
          <a:bodyPr>
            <a:normAutofit fontScale="90000"/>
          </a:bodyPr>
          <a:lstStyle/>
          <a:p>
            <a:r>
              <a:rPr lang="en-US" sz="4000" b="0" i="0" u="none" strike="noStrike" baseline="0" dirty="0">
                <a:solidFill>
                  <a:srgbClr val="231F20"/>
                </a:solidFill>
                <a:latin typeface="Palatino-Roman"/>
              </a:rPr>
              <a:t>CPU-scheduling decisions may take place under the following four circumstances:</a:t>
            </a:r>
            <a:br>
              <a:rPr lang="en-US" sz="1600" b="0" i="0" u="none" strike="noStrike" baseline="0" dirty="0">
                <a:solidFill>
                  <a:srgbClr val="231F20"/>
                </a:solidFill>
                <a:latin typeface="Palatino-Roman"/>
              </a:rPr>
            </a:br>
            <a:endParaRPr lang="en-IN" sz="4000" dirty="0"/>
          </a:p>
        </p:txBody>
      </p:sp>
      <p:sp>
        <p:nvSpPr>
          <p:cNvPr id="3" name="Content Placeholder 2">
            <a:extLst>
              <a:ext uri="{FF2B5EF4-FFF2-40B4-BE49-F238E27FC236}">
                <a16:creationId xmlns:a16="http://schemas.microsoft.com/office/drawing/2014/main" id="{53D00464-4081-4D34-AFDA-6501A60D587B}"/>
              </a:ext>
            </a:extLst>
          </p:cNvPr>
          <p:cNvSpPr>
            <a:spLocks noGrp="1"/>
          </p:cNvSpPr>
          <p:nvPr>
            <p:ph idx="1"/>
          </p:nvPr>
        </p:nvSpPr>
        <p:spPr>
          <a:xfrm>
            <a:off x="1097279" y="1845733"/>
            <a:ext cx="10391987" cy="4233333"/>
          </a:xfrm>
        </p:spPr>
        <p:txBody>
          <a:bodyPr>
            <a:normAutofit/>
          </a:bodyPr>
          <a:lstStyle/>
          <a:p>
            <a:pPr algn="l"/>
            <a:r>
              <a:rPr lang="en-US" b="1" i="0" u="none" strike="noStrike" baseline="0" dirty="0">
                <a:solidFill>
                  <a:srgbClr val="00AEF0"/>
                </a:solidFill>
                <a:latin typeface="Palatino-Bold"/>
              </a:rPr>
              <a:t>1. </a:t>
            </a:r>
            <a:r>
              <a:rPr lang="en-US" b="0" i="0" u="none" strike="noStrike" baseline="0" dirty="0">
                <a:solidFill>
                  <a:srgbClr val="231F20"/>
                </a:solidFill>
                <a:latin typeface="Palatino-Roman"/>
              </a:rPr>
              <a:t>When a process switches from the </a:t>
            </a:r>
            <a:r>
              <a:rPr lang="en-US" b="0" i="0" u="none" strike="noStrike" baseline="0" dirty="0">
                <a:solidFill>
                  <a:srgbClr val="FF0000"/>
                </a:solidFill>
                <a:latin typeface="Palatino-Roman"/>
              </a:rPr>
              <a:t>running state to the waiting state </a:t>
            </a:r>
            <a:r>
              <a:rPr lang="en-US" b="0" i="0" u="none" strike="noStrike" baseline="0" dirty="0">
                <a:solidFill>
                  <a:srgbClr val="231F20"/>
                </a:solidFill>
                <a:latin typeface="Palatino-Roman"/>
              </a:rPr>
              <a:t>(for</a:t>
            </a:r>
          </a:p>
          <a:p>
            <a:pPr algn="l"/>
            <a:r>
              <a:rPr lang="en-US" b="0" i="0" u="none" strike="noStrike" baseline="0" dirty="0">
                <a:solidFill>
                  <a:srgbClr val="231F20"/>
                </a:solidFill>
                <a:latin typeface="Palatino-Roman"/>
              </a:rPr>
              <a:t>example, as the result of an I/O request or an invocation of </a:t>
            </a:r>
            <a:r>
              <a:rPr lang="en-US" b="0" i="0" u="none" strike="noStrike" baseline="0" dirty="0">
                <a:solidFill>
                  <a:srgbClr val="231F20"/>
                </a:solidFill>
                <a:latin typeface="CMTT10"/>
              </a:rPr>
              <a:t>wait() </a:t>
            </a:r>
            <a:r>
              <a:rPr lang="en-US" b="0" i="0" u="none" strike="noStrike" baseline="0" dirty="0">
                <a:solidFill>
                  <a:srgbClr val="231F20"/>
                </a:solidFill>
                <a:latin typeface="Palatino-Roman"/>
              </a:rPr>
              <a:t>for</a:t>
            </a:r>
          </a:p>
          <a:p>
            <a:pPr algn="l"/>
            <a:r>
              <a:rPr lang="en-US" b="0" i="0" u="none" strike="noStrike" baseline="0" dirty="0">
                <a:solidFill>
                  <a:srgbClr val="231F20"/>
                </a:solidFill>
                <a:latin typeface="Palatino-Roman"/>
              </a:rPr>
              <a:t>the termination of a child process)</a:t>
            </a:r>
          </a:p>
          <a:p>
            <a:pPr algn="l"/>
            <a:r>
              <a:rPr lang="en-US" b="1" i="0" u="none" strike="noStrike" baseline="0" dirty="0">
                <a:solidFill>
                  <a:srgbClr val="00AEF0"/>
                </a:solidFill>
                <a:latin typeface="Palatino-Bold"/>
              </a:rPr>
              <a:t>2. </a:t>
            </a:r>
            <a:r>
              <a:rPr lang="en-US" b="0" i="0" u="none" strike="noStrike" baseline="0" dirty="0">
                <a:solidFill>
                  <a:srgbClr val="231F20"/>
                </a:solidFill>
                <a:latin typeface="Palatino-Roman"/>
              </a:rPr>
              <a:t>When a process switches from the </a:t>
            </a:r>
            <a:r>
              <a:rPr lang="en-US" b="0" i="0" u="none" strike="noStrike" baseline="0" dirty="0">
                <a:solidFill>
                  <a:srgbClr val="FF0000"/>
                </a:solidFill>
                <a:latin typeface="Palatino-Roman"/>
              </a:rPr>
              <a:t>running state to the ready state </a:t>
            </a:r>
            <a:r>
              <a:rPr lang="en-US" b="0" i="0" u="none" strike="noStrike" baseline="0" dirty="0">
                <a:solidFill>
                  <a:srgbClr val="231F20"/>
                </a:solidFill>
                <a:latin typeface="Palatino-Roman"/>
              </a:rPr>
              <a:t>(for</a:t>
            </a:r>
          </a:p>
          <a:p>
            <a:pPr algn="l"/>
            <a:r>
              <a:rPr lang="en-US" b="0" i="0" u="none" strike="noStrike" baseline="0" dirty="0">
                <a:solidFill>
                  <a:srgbClr val="231F20"/>
                </a:solidFill>
                <a:latin typeface="Palatino-Roman"/>
              </a:rPr>
              <a:t>example, when an interrupt occurs)</a:t>
            </a:r>
          </a:p>
          <a:p>
            <a:pPr algn="l"/>
            <a:r>
              <a:rPr lang="en-US" b="1" i="0" u="none" strike="noStrike" baseline="0" dirty="0">
                <a:solidFill>
                  <a:srgbClr val="00AEF0"/>
                </a:solidFill>
                <a:latin typeface="Palatino-Bold"/>
              </a:rPr>
              <a:t>3. </a:t>
            </a:r>
            <a:r>
              <a:rPr lang="en-US" b="0" i="0" u="none" strike="noStrike" baseline="0" dirty="0">
                <a:solidFill>
                  <a:srgbClr val="231F20"/>
                </a:solidFill>
                <a:latin typeface="Palatino-Roman"/>
              </a:rPr>
              <a:t>When a process switches from the </a:t>
            </a:r>
            <a:r>
              <a:rPr lang="en-US" b="0" i="0" u="none" strike="noStrike" baseline="0" dirty="0">
                <a:solidFill>
                  <a:srgbClr val="FF0000"/>
                </a:solidFill>
                <a:latin typeface="Palatino-Roman"/>
              </a:rPr>
              <a:t>waiting state to the ready state</a:t>
            </a:r>
            <a:r>
              <a:rPr lang="en-US" b="0" i="0" u="none" strike="noStrike" baseline="0" dirty="0">
                <a:solidFill>
                  <a:srgbClr val="231F20"/>
                </a:solidFill>
                <a:latin typeface="Palatino-Roman"/>
              </a:rPr>
              <a:t> (for</a:t>
            </a:r>
          </a:p>
          <a:p>
            <a:pPr algn="l"/>
            <a:r>
              <a:rPr lang="en-US" b="0" i="0" u="none" strike="noStrike" baseline="0" dirty="0">
                <a:solidFill>
                  <a:srgbClr val="231F20"/>
                </a:solidFill>
                <a:latin typeface="Palatino-Roman"/>
              </a:rPr>
              <a:t>example, at completion of I/O)</a:t>
            </a:r>
          </a:p>
          <a:p>
            <a:pPr algn="l"/>
            <a:r>
              <a:rPr lang="en-US" b="1" i="0" u="none" strike="noStrike" baseline="0" dirty="0">
                <a:solidFill>
                  <a:srgbClr val="00AEF0"/>
                </a:solidFill>
                <a:latin typeface="Palatino-Bold"/>
              </a:rPr>
              <a:t>4. </a:t>
            </a:r>
            <a:r>
              <a:rPr lang="en-US" b="0" i="0" u="none" strike="noStrike" baseline="0" dirty="0">
                <a:solidFill>
                  <a:srgbClr val="231F20"/>
                </a:solidFill>
                <a:latin typeface="Palatino-Roman"/>
              </a:rPr>
              <a:t>When a process terminates</a:t>
            </a:r>
            <a:endParaRPr lang="en-IN" dirty="0"/>
          </a:p>
        </p:txBody>
      </p:sp>
    </p:spTree>
    <p:extLst>
      <p:ext uri="{BB962C8B-B14F-4D97-AF65-F5344CB8AC3E}">
        <p14:creationId xmlns:p14="http://schemas.microsoft.com/office/powerpoint/2010/main" val="12577992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943402-A866-47A7-8B3D-864E976B4BCC}"/>
              </a:ext>
            </a:extLst>
          </p:cNvPr>
          <p:cNvSpPr>
            <a:spLocks noGrp="1"/>
          </p:cNvSpPr>
          <p:nvPr>
            <p:ph type="title"/>
          </p:nvPr>
        </p:nvSpPr>
        <p:spPr/>
        <p:txBody>
          <a:bodyPr/>
          <a:lstStyle/>
          <a:p>
            <a:r>
              <a:rPr lang="en-US" dirty="0"/>
              <a:t>Non-preemptive and preemptive scheduling</a:t>
            </a:r>
            <a:endParaRPr lang="en-IN" dirty="0"/>
          </a:p>
        </p:txBody>
      </p:sp>
      <p:sp>
        <p:nvSpPr>
          <p:cNvPr id="3" name="Content Placeholder 2">
            <a:extLst>
              <a:ext uri="{FF2B5EF4-FFF2-40B4-BE49-F238E27FC236}">
                <a16:creationId xmlns:a16="http://schemas.microsoft.com/office/drawing/2014/main" id="{CC70FE88-1189-4916-835E-9A3DB4EB43F0}"/>
              </a:ext>
            </a:extLst>
          </p:cNvPr>
          <p:cNvSpPr>
            <a:spLocks noGrp="1"/>
          </p:cNvSpPr>
          <p:nvPr>
            <p:ph idx="1"/>
          </p:nvPr>
        </p:nvSpPr>
        <p:spPr>
          <a:xfrm>
            <a:off x="1097280" y="1845733"/>
            <a:ext cx="10058400" cy="5630333"/>
          </a:xfrm>
        </p:spPr>
        <p:txBody>
          <a:bodyPr>
            <a:normAutofit/>
          </a:bodyPr>
          <a:lstStyle/>
          <a:p>
            <a:pPr algn="l">
              <a:buFont typeface="Arial" panose="020B0604020202020204" pitchFamily="34" charset="0"/>
              <a:buChar char="•"/>
            </a:pPr>
            <a:r>
              <a:rPr lang="en-US" sz="1800" b="0" i="0" u="none" strike="noStrike" baseline="0" dirty="0">
                <a:solidFill>
                  <a:srgbClr val="231F20"/>
                </a:solidFill>
                <a:latin typeface="Palatino-Roman"/>
              </a:rPr>
              <a:t>When scheduling takes place only under circumstances 1 and 4, the scheduling scheme is </a:t>
            </a:r>
            <a:r>
              <a:rPr lang="en-US" sz="1800" b="1" i="0" u="none" strike="noStrike" baseline="0" dirty="0">
                <a:solidFill>
                  <a:srgbClr val="00AEF0"/>
                </a:solidFill>
                <a:latin typeface="Palatino-Bold"/>
              </a:rPr>
              <a:t>non preemptive </a:t>
            </a:r>
            <a:r>
              <a:rPr lang="en-US" sz="1800" b="0" i="0" u="none" strike="noStrike" baseline="0" dirty="0">
                <a:solidFill>
                  <a:srgbClr val="231F20"/>
                </a:solidFill>
                <a:latin typeface="Palatino-Roman"/>
              </a:rPr>
              <a:t>or </a:t>
            </a:r>
            <a:r>
              <a:rPr lang="en-US" sz="1800" b="1" i="0" u="none" strike="noStrike" baseline="0" dirty="0">
                <a:solidFill>
                  <a:srgbClr val="00AEF0"/>
                </a:solidFill>
                <a:latin typeface="Palatino-Bold"/>
              </a:rPr>
              <a:t>cooperative</a:t>
            </a:r>
            <a:r>
              <a:rPr lang="en-US" sz="1800" b="0" i="0" u="none" strike="noStrike" baseline="0" dirty="0">
                <a:solidFill>
                  <a:srgbClr val="231F20"/>
                </a:solidFill>
                <a:latin typeface="Palatino-Roman"/>
              </a:rPr>
              <a:t>. </a:t>
            </a:r>
          </a:p>
          <a:p>
            <a:pPr algn="l">
              <a:buFont typeface="Arial" panose="020B0604020202020204" pitchFamily="34" charset="0"/>
              <a:buChar char="•"/>
            </a:pPr>
            <a:r>
              <a:rPr lang="en-US" sz="1800" b="0" i="0" u="none" strike="noStrike" baseline="0" dirty="0">
                <a:solidFill>
                  <a:srgbClr val="231F20"/>
                </a:solidFill>
                <a:latin typeface="Palatino-Roman"/>
              </a:rPr>
              <a:t>Otherwise, it is </a:t>
            </a:r>
            <a:r>
              <a:rPr lang="en-US" sz="1800" b="1" i="0" u="none" strike="noStrike" baseline="0" dirty="0">
                <a:solidFill>
                  <a:srgbClr val="00AEF0"/>
                </a:solidFill>
                <a:latin typeface="Palatino-Bold"/>
              </a:rPr>
              <a:t>preemptive</a:t>
            </a:r>
            <a:r>
              <a:rPr lang="en-US" sz="1800" b="0" i="0" u="none" strike="noStrike" baseline="0" dirty="0">
                <a:solidFill>
                  <a:srgbClr val="231F20"/>
                </a:solidFill>
                <a:latin typeface="Palatino-Roman"/>
              </a:rPr>
              <a:t>. Under non preemptive scheduling, once the CPU has been allocated to a process, the process keeps the CPU until it releases the CPU either by terminating or by switching to the waiting state. </a:t>
            </a:r>
            <a:r>
              <a:rPr lang="en-US" sz="1800" b="0" i="0" u="none" strike="noStrike" baseline="0" dirty="0" err="1">
                <a:solidFill>
                  <a:srgbClr val="231F20"/>
                </a:solidFill>
                <a:latin typeface="Palatino-Roman"/>
              </a:rPr>
              <a:t>Eg</a:t>
            </a:r>
            <a:r>
              <a:rPr lang="en-US" sz="1800" b="0" i="0" u="none" strike="noStrike" baseline="0" dirty="0">
                <a:solidFill>
                  <a:srgbClr val="231F20"/>
                </a:solidFill>
                <a:latin typeface="Palatino-Roman"/>
              </a:rPr>
              <a:t>: Microsoft Windows 3.x. Windows ,The Mac OS X </a:t>
            </a:r>
          </a:p>
          <a:p>
            <a:pPr algn="l">
              <a:buFont typeface="Arial" panose="020B0604020202020204" pitchFamily="34" charset="0"/>
              <a:buChar char="•"/>
            </a:pPr>
            <a:r>
              <a:rPr lang="en-US" sz="1800" b="0" i="0" u="none" strike="noStrike" baseline="0" dirty="0">
                <a:solidFill>
                  <a:srgbClr val="231F20"/>
                </a:solidFill>
                <a:latin typeface="Palatino-Roman"/>
              </a:rPr>
              <a:t>Cooperative scheduling is the only method that can be used on certain hardware platforms, because it does not require the special hardware (for example, a timer) needed for preemptive </a:t>
            </a:r>
            <a:r>
              <a:rPr lang="en-IN" sz="1800" b="0" i="0" u="none" strike="noStrike" baseline="0" dirty="0">
                <a:solidFill>
                  <a:srgbClr val="231F20"/>
                </a:solidFill>
                <a:latin typeface="Palatino-Roman"/>
              </a:rPr>
              <a:t>scheduling.</a:t>
            </a:r>
          </a:p>
          <a:p>
            <a:pPr algn="l">
              <a:buFont typeface="Arial" panose="020B0604020202020204" pitchFamily="34" charset="0"/>
              <a:buChar char="•"/>
            </a:pPr>
            <a:r>
              <a:rPr lang="en-US" sz="1800" b="0" i="0" u="none" strike="noStrike" baseline="0" dirty="0">
                <a:solidFill>
                  <a:srgbClr val="231F20"/>
                </a:solidFill>
                <a:latin typeface="Palatino-Roman"/>
              </a:rPr>
              <a:t>Unfortunately, preemptive scheduling can result in race conditions when data are shared among several processes. Consider the case of two processes that share data. While one process is updating the data, it is preempted so that the second process can run. The second process then tries to read the data, which are in an inconsistent state.</a:t>
            </a:r>
            <a:endParaRPr lang="en-IN" dirty="0"/>
          </a:p>
        </p:txBody>
      </p:sp>
    </p:spTree>
    <p:extLst>
      <p:ext uri="{BB962C8B-B14F-4D97-AF65-F5344CB8AC3E}">
        <p14:creationId xmlns:p14="http://schemas.microsoft.com/office/powerpoint/2010/main" val="34657313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01D72-1A3E-4DCE-B2EC-11FFD3DFD8B1}"/>
              </a:ext>
            </a:extLst>
          </p:cNvPr>
          <p:cNvSpPr>
            <a:spLocks noGrp="1"/>
          </p:cNvSpPr>
          <p:nvPr>
            <p:ph type="title"/>
          </p:nvPr>
        </p:nvSpPr>
        <p:spPr/>
        <p:txBody>
          <a:bodyPr>
            <a:normAutofit/>
          </a:bodyPr>
          <a:lstStyle/>
          <a:p>
            <a:r>
              <a:rPr lang="en-IN" b="0" i="0" u="none" strike="noStrike" baseline="0" dirty="0">
                <a:solidFill>
                  <a:srgbClr val="231F20"/>
                </a:solidFill>
                <a:latin typeface="HelveticaNeue-MediumExt"/>
              </a:rPr>
              <a:t>Dispatcher</a:t>
            </a:r>
            <a:endParaRPr lang="en-IN" dirty="0"/>
          </a:p>
        </p:txBody>
      </p:sp>
      <p:sp>
        <p:nvSpPr>
          <p:cNvPr id="3" name="Content Placeholder 2">
            <a:extLst>
              <a:ext uri="{FF2B5EF4-FFF2-40B4-BE49-F238E27FC236}">
                <a16:creationId xmlns:a16="http://schemas.microsoft.com/office/drawing/2014/main" id="{D0D96721-4CA2-4BE0-8958-50E045ECE24C}"/>
              </a:ext>
            </a:extLst>
          </p:cNvPr>
          <p:cNvSpPr>
            <a:spLocks noGrp="1"/>
          </p:cNvSpPr>
          <p:nvPr>
            <p:ph idx="1"/>
          </p:nvPr>
        </p:nvSpPr>
        <p:spPr/>
        <p:txBody>
          <a:bodyPr>
            <a:normAutofit/>
          </a:bodyPr>
          <a:lstStyle/>
          <a:p>
            <a:pPr algn="l">
              <a:buFont typeface="Courier New" panose="02070309020205020404" pitchFamily="49" charset="0"/>
              <a:buChar char="o"/>
            </a:pPr>
            <a:r>
              <a:rPr lang="en-US" b="0" i="0" u="none" strike="noStrike" baseline="0" dirty="0">
                <a:solidFill>
                  <a:srgbClr val="231F20"/>
                </a:solidFill>
                <a:latin typeface="Palatino-Roman"/>
              </a:rPr>
              <a:t>The dispatcher is the module that gives control of the CPU to the process selected by the short-term scheduler. This function involves the following:</a:t>
            </a:r>
          </a:p>
          <a:p>
            <a:pPr algn="l"/>
            <a:r>
              <a:rPr lang="en-IN" b="0" i="0" u="none" strike="noStrike" baseline="0" dirty="0">
                <a:solidFill>
                  <a:srgbClr val="00AEF0"/>
                </a:solidFill>
                <a:latin typeface="Palatino-Roman"/>
              </a:rPr>
              <a:t>• </a:t>
            </a:r>
            <a:r>
              <a:rPr lang="en-IN" b="0" i="0" u="none" strike="noStrike" baseline="0" dirty="0">
                <a:solidFill>
                  <a:srgbClr val="231F20"/>
                </a:solidFill>
                <a:latin typeface="Palatino-Roman"/>
              </a:rPr>
              <a:t>Switching context</a:t>
            </a:r>
          </a:p>
          <a:p>
            <a:pPr algn="l"/>
            <a:r>
              <a:rPr lang="en-IN" b="0" i="0" u="none" strike="noStrike" baseline="0" dirty="0">
                <a:solidFill>
                  <a:srgbClr val="00AEF0"/>
                </a:solidFill>
                <a:latin typeface="Palatino-Roman"/>
              </a:rPr>
              <a:t>• </a:t>
            </a:r>
            <a:r>
              <a:rPr lang="en-IN" b="0" i="0" u="none" strike="noStrike" baseline="0" dirty="0">
                <a:solidFill>
                  <a:srgbClr val="231F20"/>
                </a:solidFill>
                <a:latin typeface="Palatino-Roman"/>
              </a:rPr>
              <a:t>Switching to user mode</a:t>
            </a:r>
          </a:p>
          <a:p>
            <a:pPr algn="l"/>
            <a:r>
              <a:rPr lang="en-US" b="0" i="0" u="none" strike="noStrike" baseline="0" dirty="0">
                <a:solidFill>
                  <a:srgbClr val="00AEF0"/>
                </a:solidFill>
                <a:latin typeface="Palatino-Roman"/>
              </a:rPr>
              <a:t>• </a:t>
            </a:r>
            <a:r>
              <a:rPr lang="en-US" b="0" i="0" u="none" strike="noStrike" baseline="0" dirty="0">
                <a:solidFill>
                  <a:srgbClr val="231F20"/>
                </a:solidFill>
                <a:latin typeface="Palatino-Roman"/>
              </a:rPr>
              <a:t>Jumping to the proper location in the user program to restart that program</a:t>
            </a:r>
          </a:p>
          <a:p>
            <a:pPr algn="l">
              <a:buFont typeface="Courier New" panose="02070309020205020404" pitchFamily="49" charset="0"/>
              <a:buChar char="o"/>
            </a:pPr>
            <a:r>
              <a:rPr lang="en-US" b="0" i="0" u="none" strike="noStrike" baseline="0" dirty="0">
                <a:solidFill>
                  <a:srgbClr val="231F20"/>
                </a:solidFill>
                <a:latin typeface="Palatino-Roman"/>
              </a:rPr>
              <a:t>The dispatcher should be as fast as possible, since it is invoked during every process switch. The time it takes for the dispatcher to stop one process and start another running is known as the </a:t>
            </a:r>
            <a:r>
              <a:rPr lang="en-US" b="1" i="0" u="none" strike="noStrike" baseline="0" dirty="0">
                <a:solidFill>
                  <a:srgbClr val="00AEF0"/>
                </a:solidFill>
                <a:latin typeface="Palatino-Bold"/>
              </a:rPr>
              <a:t>dispatch latency</a:t>
            </a:r>
            <a:r>
              <a:rPr lang="en-US" b="0" i="0" u="none" strike="noStrike" baseline="0" dirty="0">
                <a:solidFill>
                  <a:srgbClr val="231F20"/>
                </a:solidFill>
                <a:latin typeface="Palatino-Roman"/>
              </a:rPr>
              <a:t>.</a:t>
            </a:r>
            <a:endParaRPr lang="en-IN" dirty="0"/>
          </a:p>
        </p:txBody>
      </p:sp>
    </p:spTree>
    <p:extLst>
      <p:ext uri="{BB962C8B-B14F-4D97-AF65-F5344CB8AC3E}">
        <p14:creationId xmlns:p14="http://schemas.microsoft.com/office/powerpoint/2010/main" val="1777766970"/>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docProps/app.xml><?xml version="1.0" encoding="utf-8"?>
<Properties xmlns="http://schemas.openxmlformats.org/officeDocument/2006/extended-properties" xmlns:vt="http://schemas.openxmlformats.org/officeDocument/2006/docPropsVTypes">
  <Template>TM02900769[[fn=Retrospect]]</Template>
  <TotalTime>85</TotalTime>
  <Words>1053</Words>
  <Application>Microsoft Office PowerPoint</Application>
  <PresentationFormat>Widescreen</PresentationFormat>
  <Paragraphs>41</Paragraphs>
  <Slides>10</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10</vt:i4>
      </vt:variant>
    </vt:vector>
  </HeadingPairs>
  <TitlesOfParts>
    <vt:vector size="20" baseType="lpstr">
      <vt:lpstr>Arial</vt:lpstr>
      <vt:lpstr>Calibri</vt:lpstr>
      <vt:lpstr>Calibri Light</vt:lpstr>
      <vt:lpstr>CMTT10</vt:lpstr>
      <vt:lpstr>Courier New</vt:lpstr>
      <vt:lpstr>HelveticaNeue-MediumExt</vt:lpstr>
      <vt:lpstr>Palatino-Bold</vt:lpstr>
      <vt:lpstr>Palatino-Roman</vt:lpstr>
      <vt:lpstr>Wingdings</vt:lpstr>
      <vt:lpstr>Retrospect</vt:lpstr>
      <vt:lpstr>CPU SCHEDULING</vt:lpstr>
      <vt:lpstr>Basic Concepts </vt:lpstr>
      <vt:lpstr>PowerPoint Presentation</vt:lpstr>
      <vt:lpstr>CPU–I/O Burst Cycle</vt:lpstr>
      <vt:lpstr>PowerPoint Presentation</vt:lpstr>
      <vt:lpstr>CPU Scheduler</vt:lpstr>
      <vt:lpstr>CPU-scheduling decisions may take place under the following four circumstances: </vt:lpstr>
      <vt:lpstr>Non-preemptive and preemptive scheduling</vt:lpstr>
      <vt:lpstr>Dispatcher</vt:lpstr>
      <vt:lpstr>Scheduling Criteria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CPU SCHEDULING</dc:title>
  <dc:creator>mansi joshi</dc:creator>
  <cp:lastModifiedBy>mansi joshi</cp:lastModifiedBy>
  <cp:revision>10</cp:revision>
  <dcterms:created xsi:type="dcterms:W3CDTF">2020-12-08T06:08:32Z</dcterms:created>
  <dcterms:modified xsi:type="dcterms:W3CDTF">2020-12-08T12:10:56Z</dcterms:modified>
</cp:coreProperties>
</file>