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lgn="ctr" eaLnBrk="1" latinLnBrk="0" hangingPunct="1"/>
            <a:fld id="{23A271A1-F6D6-438B-A432-4747EE7ECD40}" type="datetimeFigureOut">
              <a:rPr lang="en-US" smtClean="0"/>
              <a:pPr algn="ctr" eaLnBrk="1" latinLnBrk="0" hangingPunct="1"/>
              <a:t>12/8/2020</a:t>
            </a:fld>
            <a:endParaRPr lang="en-US" sz="2000" dirty="0">
              <a:solidFill>
                <a:srgbClr val="FFFFFF"/>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pPr algn="r" eaLnBrk="1" latinLnBrk="0" hangingPunct="1"/>
            <a:endParaRPr kumimoji="0" lang="en-US" dirty="0">
              <a:solidFill>
                <a:schemeClr val="tx2"/>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0C94032-CD4C-4C25-B0C2-CEC720522D92}" type="slidenum">
              <a:rPr kumimoji="0" lang="en-US" smtClean="0"/>
              <a:pPr/>
              <a:t>‹#›</a:t>
            </a:fld>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3A271A1-F6D6-438B-A432-4747EE7ECD40}" type="datetimeFigureOut">
              <a:rPr lang="en-US" smtClean="0"/>
              <a:pPr/>
              <a:t>12/8/2020</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A271A1-F6D6-438B-A432-4747EE7ECD40}" type="datetimeFigureOut">
              <a:rPr lang="en-US" smtClean="0"/>
              <a:pPr/>
              <a:t>12/8/2020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3A271A1-F6D6-438B-A432-4747EE7ECD40}"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3A271A1-F6D6-438B-A432-4747EE7ECD40}"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3A271A1-F6D6-438B-A432-4747EE7ECD40}" type="datetimeFigureOut">
              <a:rPr lang="en-US" smtClean="0"/>
              <a:pPr/>
              <a:t>12/8/2020</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3A271A1-F6D6-438B-A432-4747EE7ECD40}" type="datetimeFigureOut">
              <a:rPr lang="en-US" smtClean="0"/>
              <a:pPr/>
              <a:t>12/8/2020</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A271A1-F6D6-438B-A432-4747EE7ECD40}" type="datetimeFigureOut">
              <a:rPr lang="en-US" smtClean="0"/>
              <a:pPr/>
              <a:t>12/8/2020</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A271A1-F6D6-438B-A432-4747EE7ECD40}" type="datetimeFigureOut">
              <a:rPr lang="en-US" smtClean="0"/>
              <a:pPr/>
              <a:t>12/8/2020</a:t>
            </a:fld>
            <a:endParaRPr lang="en-US" sz="1400"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772400" cy="1707225"/>
          </a:xfrm>
        </p:spPr>
        <p:txBody>
          <a:bodyPr>
            <a:normAutofit fontScale="90000"/>
          </a:bodyPr>
          <a:lstStyle/>
          <a:p>
            <a:r>
              <a:rPr lang="en-US" sz="7200" dirty="0"/>
              <a:t>OPERATING </a:t>
            </a:r>
            <a:br>
              <a:rPr lang="en-US" sz="7200" dirty="0"/>
            </a:br>
            <a:r>
              <a:rPr lang="en-US" sz="7200" dirty="0"/>
              <a:t>SYSTEM</a:t>
            </a:r>
          </a:p>
        </p:txBody>
      </p:sp>
      <p:sp>
        <p:nvSpPr>
          <p:cNvPr id="3" name="Subtitle 2"/>
          <p:cNvSpPr>
            <a:spLocks noGrp="1"/>
          </p:cNvSpPr>
          <p:nvPr>
            <p:ph type="subTitle" idx="1"/>
          </p:nvPr>
        </p:nvSpPr>
        <p:spPr>
          <a:xfrm>
            <a:off x="1600200" y="5410200"/>
            <a:ext cx="7233487" cy="1048939"/>
          </a:xfrm>
        </p:spPr>
        <p:txBody>
          <a:bodyPr/>
          <a:lstStyle/>
          <a:p>
            <a:r>
              <a:rPr lang="en-US" sz="3600" dirty="0"/>
              <a:t>Operating-System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sz="quarter" idx="1"/>
          </p:nvPr>
        </p:nvSpPr>
        <p:spPr>
          <a:xfrm>
            <a:off x="457200" y="1600200"/>
            <a:ext cx="7772400" cy="5562600"/>
          </a:xfrm>
        </p:spPr>
        <p:txBody>
          <a:bodyPr>
            <a:normAutofit/>
          </a:bodyPr>
          <a:lstStyle/>
          <a:p>
            <a:r>
              <a:rPr lang="en-US" b="1" dirty="0"/>
              <a:t>virtual memory</a:t>
            </a:r>
            <a:r>
              <a:rPr lang="en-US" dirty="0"/>
              <a:t> (also </a:t>
            </a:r>
            <a:r>
              <a:rPr lang="en-US" b="1" dirty="0"/>
              <a:t>virtual</a:t>
            </a:r>
            <a:r>
              <a:rPr lang="en-US" dirty="0"/>
              <a:t> storage) is a </a:t>
            </a:r>
            <a:r>
              <a:rPr lang="en-US" b="1" dirty="0"/>
              <a:t>memory</a:t>
            </a:r>
            <a:r>
              <a:rPr lang="en-US" dirty="0"/>
              <a:t> management technique that provides an "idealized abstraction of the storage resources that are actually available on a given machine" which "creates the illusion to users of a very large (main) </a:t>
            </a:r>
            <a:r>
              <a:rPr lang="en-US" b="1" dirty="0"/>
              <a:t>memory</a:t>
            </a:r>
            <a:r>
              <a:rPr lang="en-US" dirty="0"/>
              <a:t>“</a:t>
            </a:r>
          </a:p>
          <a:p>
            <a:r>
              <a:rPr lang="en-US" dirty="0"/>
              <a:t>The main advantage of the virtual-memory scheme is that it enables users to run programs that are larger than actual physical memory. </a:t>
            </a:r>
          </a:p>
          <a:p>
            <a:r>
              <a:rPr lang="en-US" dirty="0"/>
              <a:t>Further, it abstracts main memory into a large, uniform array of storage, separating logical memory as viewed by the user from physical memory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Multiprogramming</a:t>
            </a:r>
          </a:p>
        </p:txBody>
      </p:sp>
      <p:sp>
        <p:nvSpPr>
          <p:cNvPr id="2" name="Content Placeholder 1"/>
          <p:cNvSpPr>
            <a:spLocks noGrp="1"/>
          </p:cNvSpPr>
          <p:nvPr>
            <p:ph sz="quarter" idx="1"/>
          </p:nvPr>
        </p:nvSpPr>
        <p:spPr/>
        <p:txBody>
          <a:bodyPr/>
          <a:lstStyle/>
          <a:p>
            <a:r>
              <a:rPr lang="en-US" dirty="0"/>
              <a:t>the most important aspects of operating systems is the ability to multiprogram</a:t>
            </a:r>
          </a:p>
          <a:p>
            <a:r>
              <a:rPr lang="en-US" dirty="0"/>
              <a:t>A single program cannot, in general, keep either the CPU or the I/O devices busy at all times. Single users frequently have multiple programs running.</a:t>
            </a:r>
          </a:p>
          <a:p>
            <a:r>
              <a:rPr lang="en-US" dirty="0"/>
              <a:t>Multiprogramming increases CPU utilization by organizing jobs (code and data) so that the CPU always has one to execute.</a:t>
            </a:r>
          </a:p>
          <a:p>
            <a:r>
              <a:rPr lang="en-US" dirty="0"/>
              <a:t>the technique of utilizing several programs concurrently in a single computer system via multiprocessing.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POOL</a:t>
            </a:r>
          </a:p>
        </p:txBody>
      </p:sp>
      <p:sp>
        <p:nvSpPr>
          <p:cNvPr id="3" name="Content Placeholder 2"/>
          <p:cNvSpPr>
            <a:spLocks noGrp="1"/>
          </p:cNvSpPr>
          <p:nvPr>
            <p:ph sz="quarter" idx="1"/>
          </p:nvPr>
        </p:nvSpPr>
        <p:spPr>
          <a:xfrm>
            <a:off x="0" y="1371600"/>
            <a:ext cx="8763000" cy="5715000"/>
          </a:xfrm>
        </p:spPr>
        <p:txBody>
          <a:bodyPr>
            <a:normAutofit/>
          </a:bodyPr>
          <a:lstStyle/>
          <a:p>
            <a:r>
              <a:rPr lang="en-US" dirty="0"/>
              <a:t>main memory is too small to accommodate all jobs, the jobs are kept initially on the disk in the job pool. This pool consists of all processes residing on disk awaiting allocation of main memory</a:t>
            </a:r>
          </a:p>
          <a:p>
            <a:r>
              <a:rPr lang="en-US" dirty="0"/>
              <a:t>The set of jobs in memory can be a subset of the jobs kept in the job pool. </a:t>
            </a:r>
          </a:p>
          <a:p>
            <a:r>
              <a:rPr lang="en-US" dirty="0"/>
              <a:t>The operating system picks and begins to execute one of the jobs in memory. the job may have to wait for some task, such as an I/O operation, to complete.</a:t>
            </a:r>
          </a:p>
          <a:p>
            <a:r>
              <a:rPr lang="en-US" dirty="0"/>
              <a:t>The </a:t>
            </a:r>
            <a:r>
              <a:rPr lang="en-US" b="1" dirty="0"/>
              <a:t>job pool</a:t>
            </a:r>
            <a:r>
              <a:rPr lang="en-US" dirty="0"/>
              <a:t> contains both </a:t>
            </a:r>
            <a:r>
              <a:rPr lang="en-US" b="1" dirty="0"/>
              <a:t>jobs</a:t>
            </a:r>
            <a:r>
              <a:rPr lang="en-US" dirty="0"/>
              <a:t> that are currently executing and </a:t>
            </a:r>
            <a:r>
              <a:rPr lang="en-US" b="1" dirty="0"/>
              <a:t>jobs</a:t>
            </a:r>
            <a:r>
              <a:rPr lang="en-US" dirty="0"/>
              <a:t> that have been scheduled but are not yet being executed</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non-multiprogrammed system VS multiprogrammed system</a:t>
            </a:r>
          </a:p>
        </p:txBody>
      </p:sp>
      <p:sp>
        <p:nvSpPr>
          <p:cNvPr id="3" name="Content Placeholder 2"/>
          <p:cNvSpPr>
            <a:spLocks noGrp="1"/>
          </p:cNvSpPr>
          <p:nvPr>
            <p:ph sz="quarter" idx="1"/>
          </p:nvPr>
        </p:nvSpPr>
        <p:spPr>
          <a:xfrm>
            <a:off x="0" y="1371600"/>
            <a:ext cx="8763000" cy="5943600"/>
          </a:xfrm>
        </p:spPr>
        <p:txBody>
          <a:bodyPr>
            <a:noAutofit/>
          </a:bodyPr>
          <a:lstStyle/>
          <a:p>
            <a:r>
              <a:rPr lang="en-US" dirty="0"/>
              <a:t>In a non-multiprogrammed system, the CPU would sit idle. </a:t>
            </a:r>
          </a:p>
          <a:p>
            <a:r>
              <a:rPr lang="en-US" dirty="0"/>
              <a:t>In a multiprogrammed system, the operating system simply switches to, and executes, another job. When that job needs to wait, the CPU switches to another job, and so on.</a:t>
            </a:r>
          </a:p>
          <a:p>
            <a:r>
              <a:rPr lang="en-US" dirty="0"/>
              <a:t>the first job finishes waiting and gets the CPU back. As long as at least one job needs to execute, the CPU is never idle.</a:t>
            </a:r>
          </a:p>
          <a:p>
            <a:r>
              <a:rPr lang="en-US" dirty="0"/>
              <a:t>Multiprogrammed systems provide an environment in which the various system resources (for example, CPU, memory, and peripheral devices) are utilized effectively, but they do not provide for user interaction with the computer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sharing (or multitasking)</a:t>
            </a:r>
          </a:p>
        </p:txBody>
      </p:sp>
      <p:sp>
        <p:nvSpPr>
          <p:cNvPr id="3" name="Content Placeholder 2"/>
          <p:cNvSpPr>
            <a:spLocks noGrp="1"/>
          </p:cNvSpPr>
          <p:nvPr>
            <p:ph sz="quarter" idx="1"/>
          </p:nvPr>
        </p:nvSpPr>
        <p:spPr>
          <a:xfrm>
            <a:off x="457200" y="1600200"/>
            <a:ext cx="8153400" cy="5257800"/>
          </a:xfrm>
        </p:spPr>
        <p:txBody>
          <a:bodyPr>
            <a:normAutofit/>
          </a:bodyPr>
          <a:lstStyle/>
          <a:p>
            <a:r>
              <a:rPr lang="en-US" dirty="0"/>
              <a:t>Time sharing (or multitasking) is a logical extension of multiprogramming. In time-sharing systems, the CPU executes multiple jobs by switching among them, but the switches occur so frequently that the users can interact with each program while it is running.</a:t>
            </a:r>
          </a:p>
          <a:p>
            <a:r>
              <a:rPr lang="en-US" dirty="0"/>
              <a:t>Time sharing requires an interactive computer system, which provides direct communication between the user and the system.</a:t>
            </a:r>
          </a:p>
          <a:p>
            <a:r>
              <a:rPr lang="en-US" dirty="0"/>
              <a:t> The user gives instructions to the operating system or to a program directly, using a input device and waits for immediate results on an output device.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153400" cy="6550152"/>
          </a:xfrm>
        </p:spPr>
        <p:txBody>
          <a:bodyPr/>
          <a:lstStyle/>
          <a:p>
            <a:r>
              <a:rPr lang="en-US" dirty="0"/>
              <a:t>the response time should be short—typically less than one second.</a:t>
            </a:r>
          </a:p>
          <a:p>
            <a:r>
              <a:rPr lang="en-US" dirty="0"/>
              <a:t>A time-shared operating system allows many users to share the computer simultaneously. each action or command in a time-shared system tends to be short, only a little CPU time is needed for each user.</a:t>
            </a:r>
          </a:p>
          <a:p>
            <a:r>
              <a:rPr lang="en-US" dirty="0"/>
              <a:t>A time-shared operating system uses CPU scheduling and multiprogramming to provide each user with a small portion of a time-shared computer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sz="quarter" idx="1"/>
          </p:nvPr>
        </p:nvSpPr>
        <p:spPr/>
        <p:txBody>
          <a:bodyPr/>
          <a:lstStyle/>
          <a:p>
            <a:r>
              <a:rPr lang="en-US" b="1" dirty="0"/>
              <a:t>Process</a:t>
            </a:r>
            <a:r>
              <a:rPr lang="en-US" dirty="0"/>
              <a:t> is the execution of a program that performs the actions specified in that program.</a:t>
            </a:r>
          </a:p>
          <a:p>
            <a:r>
              <a:rPr lang="en-US" dirty="0"/>
              <a:t>A program loaded into memory and executing is called a process. </a:t>
            </a:r>
          </a:p>
          <a:p>
            <a:r>
              <a:rPr lang="en-US" dirty="0"/>
              <a:t>When a process executes, it typically executes for only a short time before it either finishes or needs to perform 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scheduling</a:t>
            </a:r>
          </a:p>
        </p:txBody>
      </p:sp>
      <p:sp>
        <p:nvSpPr>
          <p:cNvPr id="3" name="Content Placeholder 2"/>
          <p:cNvSpPr>
            <a:spLocks noGrp="1"/>
          </p:cNvSpPr>
          <p:nvPr>
            <p:ph sz="quarter" idx="1"/>
          </p:nvPr>
        </p:nvSpPr>
        <p:spPr/>
        <p:txBody>
          <a:bodyPr/>
          <a:lstStyle/>
          <a:p>
            <a:r>
              <a:rPr lang="en-US" dirty="0"/>
              <a:t>Time sharing and multiprogramming require that several jobs be kept simultaneously in memory. If several jobs are ready to be brought into memory, and if there is not enough room for all of them, then the system must choose among them. Making this decision involves job scheduling.</a:t>
            </a:r>
          </a:p>
          <a:p>
            <a:r>
              <a:rPr lang="en-US" b="1" dirty="0"/>
              <a:t>Job scheduling</a:t>
            </a:r>
            <a:r>
              <a:rPr lang="en-US" dirty="0"/>
              <a:t> is the process of allocating system resources to many different tasks by an operating system (OS).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a:t>
            </a:r>
          </a:p>
        </p:txBody>
      </p:sp>
      <p:sp>
        <p:nvSpPr>
          <p:cNvPr id="3" name="Content Placeholder 2"/>
          <p:cNvSpPr>
            <a:spLocks noGrp="1"/>
          </p:cNvSpPr>
          <p:nvPr>
            <p:ph sz="quarter" idx="1"/>
          </p:nvPr>
        </p:nvSpPr>
        <p:spPr/>
        <p:txBody>
          <a:bodyPr/>
          <a:lstStyle/>
          <a:p>
            <a:r>
              <a:rPr lang="en-US" dirty="0"/>
              <a:t>In a time-sharing system, the operating system must ensure reasonable response time. This goal is sometimes accomplished through swapping, whereby processes are swapped in and out of main memory to the disk.</a:t>
            </a:r>
          </a:p>
          <a:p>
            <a:r>
              <a:rPr lang="en-US" b="1" dirty="0"/>
              <a:t>Swapping</a:t>
            </a:r>
            <a:r>
              <a:rPr lang="en-US" dirty="0"/>
              <a:t> is a mechanism in which a process can be </a:t>
            </a:r>
            <a:r>
              <a:rPr lang="en-US" b="1" dirty="0"/>
              <a:t>swapped</a:t>
            </a:r>
            <a:r>
              <a:rPr lang="en-US" dirty="0"/>
              <a:t> temporarily out of main memory (or move) to secondary storage (disk) and make that memory available to other processes.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TotalTime>
  <Words>790</Words>
  <Application>Microsoft Office PowerPoint</Application>
  <PresentationFormat>On-screen Show (4:3)</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Schoolbook</vt:lpstr>
      <vt:lpstr>Wingdings</vt:lpstr>
      <vt:lpstr>Wingdings 2</vt:lpstr>
      <vt:lpstr>Oriel</vt:lpstr>
      <vt:lpstr>OPERATING  SYSTEM</vt:lpstr>
      <vt:lpstr>Multiprogramming</vt:lpstr>
      <vt:lpstr>JOB POOL</vt:lpstr>
      <vt:lpstr>non-multiprogrammed system VS multiprogrammed system</vt:lpstr>
      <vt:lpstr>Time sharing (or multitasking)</vt:lpstr>
      <vt:lpstr>PowerPoint Presentation</vt:lpstr>
      <vt:lpstr>process</vt:lpstr>
      <vt:lpstr>job scheduling</vt:lpstr>
      <vt:lpstr>swapping</vt:lpstr>
      <vt:lpstr>virtual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
  <cp:lastModifiedBy>mansi joshi</cp:lastModifiedBy>
  <cp:revision>12</cp:revision>
  <dcterms:created xsi:type="dcterms:W3CDTF">2006-08-16T00:00:00Z</dcterms:created>
  <dcterms:modified xsi:type="dcterms:W3CDTF">2020-12-08T06:26:49Z</dcterms:modified>
</cp:coreProperties>
</file>