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80" y="-1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05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325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017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99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9575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225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8831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5311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316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07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883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647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077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570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514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365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48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11/4/2020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61333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F8FA-6963-4343-93EE-B44A1DAFCC21}"/>
              </a:ext>
            </a:extLst>
          </p:cNvPr>
          <p:cNvSpPr>
            <a:spLocks noGrp="1"/>
          </p:cNvSpPr>
          <p:nvPr>
            <p:ph type="ctrTitle"/>
          </p:nvPr>
        </p:nvSpPr>
        <p:spPr/>
        <p:txBody>
          <a:bodyPr/>
          <a:lstStyle/>
          <a:p>
            <a:r>
              <a:rPr lang="en-US" dirty="0"/>
              <a:t>Operating system</a:t>
            </a:r>
            <a:endParaRPr lang="en-IN" dirty="0"/>
          </a:p>
        </p:txBody>
      </p:sp>
      <p:sp>
        <p:nvSpPr>
          <p:cNvPr id="3" name="Subtitle 2">
            <a:extLst>
              <a:ext uri="{FF2B5EF4-FFF2-40B4-BE49-F238E27FC236}">
                <a16:creationId xmlns:a16="http://schemas.microsoft.com/office/drawing/2014/main" id="{AD15D92C-C891-4B67-B650-9A5AD906C3FD}"/>
              </a:ext>
            </a:extLst>
          </p:cNvPr>
          <p:cNvSpPr>
            <a:spLocks noGrp="1"/>
          </p:cNvSpPr>
          <p:nvPr>
            <p:ph type="subTitle" idx="1"/>
          </p:nvPr>
        </p:nvSpPr>
        <p:spPr/>
        <p:txBody>
          <a:bodyPr/>
          <a:lstStyle/>
          <a:p>
            <a:r>
              <a:rPr lang="en-IN" dirty="0"/>
              <a:t>Operating-System Operations</a:t>
            </a:r>
          </a:p>
        </p:txBody>
      </p:sp>
    </p:spTree>
    <p:extLst>
      <p:ext uri="{BB962C8B-B14F-4D97-AF65-F5344CB8AC3E}">
        <p14:creationId xmlns:p14="http://schemas.microsoft.com/office/powerpoint/2010/main" val="180956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929C7-6672-47FF-8D82-B377B004545A}"/>
              </a:ext>
            </a:extLst>
          </p:cNvPr>
          <p:cNvSpPr>
            <a:spLocks noGrp="1"/>
          </p:cNvSpPr>
          <p:nvPr>
            <p:ph sz="quarter" idx="13"/>
          </p:nvPr>
        </p:nvSpPr>
        <p:spPr>
          <a:xfrm>
            <a:off x="685800" y="1752600"/>
            <a:ext cx="8001000" cy="4191000"/>
          </a:xfrm>
        </p:spPr>
        <p:txBody>
          <a:bodyPr>
            <a:normAutofit/>
          </a:bodyPr>
          <a:lstStyle/>
          <a:p>
            <a:r>
              <a:rPr lang="en-IN" dirty="0"/>
              <a:t>A </a:t>
            </a:r>
            <a:r>
              <a:rPr lang="en-US" b="1" dirty="0"/>
              <a:t>variable timer </a:t>
            </a:r>
            <a:r>
              <a:rPr lang="en-US" dirty="0"/>
              <a:t>is generally implemented by a fixed-rate clock and a counter.</a:t>
            </a:r>
          </a:p>
          <a:p>
            <a:r>
              <a:rPr lang="en-US" dirty="0"/>
              <a:t>The operating system sets the counter. Every time the clock ticks, the counter is decremented. When the counter reaches 0, an interrupt occurs. </a:t>
            </a:r>
          </a:p>
          <a:p>
            <a:r>
              <a:rPr lang="en-US" dirty="0"/>
              <a:t>For instance, a 10-bit counter with a 1-millisecond clock allows interrupts at intervals from 1 millisecond to 1,024 milliseconds, in steps of 1 millisecond.</a:t>
            </a:r>
          </a:p>
          <a:p>
            <a:r>
              <a:rPr lang="en-US" dirty="0"/>
              <a:t>When the counter becomes negative, the operating system terminates the program for exceeding the assigned time </a:t>
            </a:r>
            <a:r>
              <a:rPr lang="en-IN" dirty="0"/>
              <a:t>limit.</a:t>
            </a:r>
          </a:p>
          <a:p>
            <a:pPr marL="0" indent="0">
              <a:buNone/>
            </a:pPr>
            <a:endParaRPr lang="en-IN" dirty="0"/>
          </a:p>
        </p:txBody>
      </p:sp>
    </p:spTree>
    <p:extLst>
      <p:ext uri="{BB962C8B-B14F-4D97-AF65-F5344CB8AC3E}">
        <p14:creationId xmlns:p14="http://schemas.microsoft.com/office/powerpoint/2010/main" val="155429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7285-9DA3-49E1-A659-8CF4EBEB648C}"/>
              </a:ext>
            </a:extLst>
          </p:cNvPr>
          <p:cNvSpPr>
            <a:spLocks noGrp="1"/>
          </p:cNvSpPr>
          <p:nvPr>
            <p:ph type="title"/>
          </p:nvPr>
        </p:nvSpPr>
        <p:spPr>
          <a:xfrm>
            <a:off x="685332" y="152400"/>
            <a:ext cx="7773338" cy="1600200"/>
          </a:xfrm>
        </p:spPr>
        <p:txBody>
          <a:bodyPr/>
          <a:lstStyle/>
          <a:p>
            <a:r>
              <a:rPr lang="en-US" dirty="0"/>
              <a:t>trap</a:t>
            </a:r>
            <a:endParaRPr lang="en-IN" dirty="0"/>
          </a:p>
        </p:txBody>
      </p:sp>
      <p:sp>
        <p:nvSpPr>
          <p:cNvPr id="3" name="Content Placeholder 2">
            <a:extLst>
              <a:ext uri="{FF2B5EF4-FFF2-40B4-BE49-F238E27FC236}">
                <a16:creationId xmlns:a16="http://schemas.microsoft.com/office/drawing/2014/main" id="{AAD06ABC-7D38-4CD1-8083-705D476E2405}"/>
              </a:ext>
            </a:extLst>
          </p:cNvPr>
          <p:cNvSpPr>
            <a:spLocks noGrp="1"/>
          </p:cNvSpPr>
          <p:nvPr>
            <p:ph sz="quarter" idx="13"/>
          </p:nvPr>
        </p:nvSpPr>
        <p:spPr>
          <a:xfrm>
            <a:off x="685330" y="1524001"/>
            <a:ext cx="7772870" cy="5181600"/>
          </a:xfrm>
        </p:spPr>
        <p:txBody>
          <a:bodyPr>
            <a:normAutofit/>
          </a:bodyPr>
          <a:lstStyle/>
          <a:p>
            <a:r>
              <a:rPr lang="en-US" dirty="0"/>
              <a:t>Events are almost always signaled by the occurrence of an interrupt or a trap</a:t>
            </a:r>
          </a:p>
          <a:p>
            <a:r>
              <a:rPr lang="en-US" dirty="0"/>
              <a:t> A </a:t>
            </a:r>
            <a:r>
              <a:rPr lang="en-US" b="1" dirty="0"/>
              <a:t>trap </a:t>
            </a:r>
            <a:r>
              <a:rPr lang="en-US" dirty="0"/>
              <a:t>(or an </a:t>
            </a:r>
            <a:r>
              <a:rPr lang="en-US" b="1" dirty="0"/>
              <a:t>exception</a:t>
            </a:r>
            <a:r>
              <a:rPr lang="en-US" dirty="0"/>
              <a:t>) is a software-generated interrupt caused either by an error (for example, division by zero or invalid memory access) or by a specific request from a user program that an operating-system service be performed. </a:t>
            </a:r>
          </a:p>
          <a:p>
            <a:r>
              <a:rPr lang="en-US" dirty="0"/>
              <a:t>The interrupt-driven nature of an operating system defines </a:t>
            </a:r>
            <a:r>
              <a:rPr lang="en-IN" dirty="0"/>
              <a:t>that system’s general structure</a:t>
            </a:r>
          </a:p>
          <a:p>
            <a:r>
              <a:rPr lang="en-US" dirty="0"/>
              <a:t>For each type of interrupt, separate segments of code in the operating system determine what action should be taken</a:t>
            </a:r>
            <a:endParaRPr lang="en-IN" dirty="0"/>
          </a:p>
        </p:txBody>
      </p:sp>
    </p:spTree>
    <p:extLst>
      <p:ext uri="{BB962C8B-B14F-4D97-AF65-F5344CB8AC3E}">
        <p14:creationId xmlns:p14="http://schemas.microsoft.com/office/powerpoint/2010/main" val="375916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C1B1-7F8D-464B-A72F-36F6AAC2846A}"/>
              </a:ext>
            </a:extLst>
          </p:cNvPr>
          <p:cNvSpPr>
            <a:spLocks noGrp="1"/>
          </p:cNvSpPr>
          <p:nvPr>
            <p:ph type="title"/>
          </p:nvPr>
        </p:nvSpPr>
        <p:spPr/>
        <p:txBody>
          <a:bodyPr/>
          <a:lstStyle/>
          <a:p>
            <a:r>
              <a:rPr lang="en-IN" dirty="0"/>
              <a:t>Dual-Mode and Multimode Operation</a:t>
            </a:r>
          </a:p>
        </p:txBody>
      </p:sp>
      <p:sp>
        <p:nvSpPr>
          <p:cNvPr id="3" name="Content Placeholder 2">
            <a:extLst>
              <a:ext uri="{FF2B5EF4-FFF2-40B4-BE49-F238E27FC236}">
                <a16:creationId xmlns:a16="http://schemas.microsoft.com/office/drawing/2014/main" id="{A045D917-54AE-4CBC-8A48-67C118BE893F}"/>
              </a:ext>
            </a:extLst>
          </p:cNvPr>
          <p:cNvSpPr>
            <a:spLocks noGrp="1"/>
          </p:cNvSpPr>
          <p:nvPr>
            <p:ph sz="quarter" idx="13"/>
          </p:nvPr>
        </p:nvSpPr>
        <p:spPr>
          <a:xfrm>
            <a:off x="152400" y="2133601"/>
            <a:ext cx="8610600" cy="4876800"/>
          </a:xfrm>
        </p:spPr>
        <p:txBody>
          <a:bodyPr>
            <a:normAutofit/>
          </a:bodyPr>
          <a:lstStyle/>
          <a:p>
            <a:r>
              <a:rPr lang="en-US" dirty="0"/>
              <a:t>two separate </a:t>
            </a:r>
            <a:r>
              <a:rPr lang="en-US" b="1" i="1" dirty="0"/>
              <a:t>modes </a:t>
            </a:r>
            <a:r>
              <a:rPr lang="en-US" dirty="0"/>
              <a:t>of operation: </a:t>
            </a:r>
            <a:r>
              <a:rPr lang="en-US" b="1" dirty="0"/>
              <a:t>user mode </a:t>
            </a:r>
            <a:r>
              <a:rPr lang="en-US" dirty="0"/>
              <a:t>and </a:t>
            </a:r>
            <a:r>
              <a:rPr lang="en-US" b="1" dirty="0"/>
              <a:t>kernel mode </a:t>
            </a:r>
            <a:r>
              <a:rPr lang="en-US" dirty="0"/>
              <a:t>(also called </a:t>
            </a:r>
            <a:r>
              <a:rPr lang="en-US" b="1" dirty="0"/>
              <a:t>supervisor mode</a:t>
            </a:r>
            <a:r>
              <a:rPr lang="en-US" dirty="0"/>
              <a:t>, </a:t>
            </a:r>
            <a:r>
              <a:rPr lang="en-US" b="1" dirty="0"/>
              <a:t>system mode</a:t>
            </a:r>
            <a:r>
              <a:rPr lang="en-US" dirty="0"/>
              <a:t>, or </a:t>
            </a:r>
            <a:r>
              <a:rPr lang="en-US" b="1" dirty="0"/>
              <a:t>privileged </a:t>
            </a:r>
            <a:r>
              <a:rPr lang="en-IN" b="1" dirty="0"/>
              <a:t>mode</a:t>
            </a:r>
            <a:r>
              <a:rPr lang="en-IN" dirty="0"/>
              <a:t>).</a:t>
            </a:r>
          </a:p>
          <a:p>
            <a:r>
              <a:rPr lang="en-US" dirty="0"/>
              <a:t>A bit, called the </a:t>
            </a:r>
            <a:r>
              <a:rPr lang="en-US" b="1" dirty="0"/>
              <a:t>mode bit</a:t>
            </a:r>
            <a:r>
              <a:rPr lang="en-US" dirty="0"/>
              <a:t>, is added to the hardware of the computer to indicate the current mode: kernel (0) or user (1)</a:t>
            </a:r>
          </a:p>
          <a:p>
            <a:r>
              <a:rPr lang="en-US" dirty="0"/>
              <a:t>When the computer system is</a:t>
            </a:r>
          </a:p>
          <a:p>
            <a:r>
              <a:rPr lang="en-US" dirty="0"/>
              <a:t>executing on behalf of a user application, the system is in user mode. However, when a user application requests a service from the operating system (via a system call), the system must transition from user to kernel mode to fulfill </a:t>
            </a:r>
            <a:r>
              <a:rPr lang="en-IN" dirty="0"/>
              <a:t>the request.</a:t>
            </a:r>
          </a:p>
        </p:txBody>
      </p:sp>
    </p:spTree>
    <p:extLst>
      <p:ext uri="{BB962C8B-B14F-4D97-AF65-F5344CB8AC3E}">
        <p14:creationId xmlns:p14="http://schemas.microsoft.com/office/powerpoint/2010/main" val="336846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7DA40-C2DC-4783-8507-3B3D26F8908A}"/>
              </a:ext>
            </a:extLst>
          </p:cNvPr>
          <p:cNvSpPr>
            <a:spLocks noGrp="1"/>
          </p:cNvSpPr>
          <p:nvPr>
            <p:ph sz="quarter" idx="13"/>
          </p:nvPr>
        </p:nvSpPr>
        <p:spPr>
          <a:xfrm>
            <a:off x="685330" y="228601"/>
            <a:ext cx="7772870" cy="5562600"/>
          </a:xfrm>
        </p:spPr>
        <p:txBody>
          <a:bodyPr>
            <a:normAutofit/>
          </a:bodyPr>
          <a:lstStyle/>
          <a:p>
            <a:r>
              <a:rPr lang="en-US" dirty="0"/>
              <a:t>At system boot time, the hardware starts in kernel mode. The operating system is then loaded and starts user applications in user mode.</a:t>
            </a:r>
          </a:p>
          <a:p>
            <a:r>
              <a:rPr lang="en-IN" dirty="0"/>
              <a:t>Whenever a </a:t>
            </a:r>
            <a:r>
              <a:rPr lang="en-US" dirty="0"/>
              <a:t>trap or interrupt occurs, the hardware switches from user mode to kernel mode</a:t>
            </a:r>
          </a:p>
          <a:p>
            <a:r>
              <a:rPr lang="en-US" dirty="0"/>
              <a:t>Thus, whenever the operating system gains control of the computer, it is in kernel mode. </a:t>
            </a:r>
          </a:p>
          <a:p>
            <a:r>
              <a:rPr lang="en-US" dirty="0"/>
              <a:t>The system always switches to user mode  before passing control to </a:t>
            </a:r>
            <a:r>
              <a:rPr lang="en-IN" dirty="0"/>
              <a:t>a user program.</a:t>
            </a:r>
          </a:p>
          <a:p>
            <a:endParaRPr lang="en-IN" dirty="0"/>
          </a:p>
        </p:txBody>
      </p:sp>
    </p:spTree>
    <p:extLst>
      <p:ext uri="{BB962C8B-B14F-4D97-AF65-F5344CB8AC3E}">
        <p14:creationId xmlns:p14="http://schemas.microsoft.com/office/powerpoint/2010/main" val="35370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4B14-5A48-48CB-82AB-A439E1F2091A}"/>
              </a:ext>
            </a:extLst>
          </p:cNvPr>
          <p:cNvSpPr>
            <a:spLocks noGrp="1"/>
          </p:cNvSpPr>
          <p:nvPr>
            <p:ph sz="quarter" idx="13"/>
          </p:nvPr>
        </p:nvSpPr>
        <p:spPr>
          <a:xfrm>
            <a:off x="685330" y="152401"/>
            <a:ext cx="7772870" cy="5638800"/>
          </a:xfrm>
        </p:spPr>
        <p:txBody>
          <a:bodyPr/>
          <a:lstStyle/>
          <a:p>
            <a:r>
              <a:rPr lang="en-US" dirty="0"/>
              <a:t>The dual mode of operation provides us with the means for protecting the operating system from errant users—and errant users from one another. </a:t>
            </a:r>
          </a:p>
          <a:p>
            <a:r>
              <a:rPr lang="en-IN" dirty="0"/>
              <a:t>The hardware allows privileged </a:t>
            </a:r>
            <a:r>
              <a:rPr lang="en-US" dirty="0"/>
              <a:t>instructions to be executed only in kernel mode. If an attempt is made to execute a privileged instruction in user mode, the hardware does not execute the instruction but rather treats it as illegal and traps it to the operating system.</a:t>
            </a:r>
          </a:p>
          <a:p>
            <a:r>
              <a:rPr lang="en-US" dirty="0"/>
              <a:t>A machine code </a:t>
            </a:r>
            <a:r>
              <a:rPr lang="en-US" b="1" dirty="0"/>
              <a:t>instruction</a:t>
            </a:r>
            <a:r>
              <a:rPr lang="en-US" dirty="0"/>
              <a:t> that may only be executed when the processor is running in supervisor mode. </a:t>
            </a:r>
            <a:r>
              <a:rPr lang="en-US" b="1" dirty="0"/>
              <a:t>Privileged instructions</a:t>
            </a:r>
            <a:r>
              <a:rPr lang="en-US" dirty="0"/>
              <a:t> include operations such as I/O and memory management.</a:t>
            </a:r>
          </a:p>
          <a:p>
            <a:pPr marL="0" indent="0">
              <a:buNone/>
            </a:pPr>
            <a:endParaRPr lang="en-IN" dirty="0"/>
          </a:p>
        </p:txBody>
      </p:sp>
    </p:spTree>
    <p:extLst>
      <p:ext uri="{BB962C8B-B14F-4D97-AF65-F5344CB8AC3E}">
        <p14:creationId xmlns:p14="http://schemas.microsoft.com/office/powerpoint/2010/main" val="293274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9CA7-E3E1-4421-85DD-5CF2C64078A2}"/>
              </a:ext>
            </a:extLst>
          </p:cNvPr>
          <p:cNvSpPr>
            <a:spLocks noGrp="1"/>
          </p:cNvSpPr>
          <p:nvPr>
            <p:ph type="title"/>
          </p:nvPr>
        </p:nvSpPr>
        <p:spPr/>
        <p:txBody>
          <a:bodyPr/>
          <a:lstStyle/>
          <a:p>
            <a:r>
              <a:rPr lang="en-IN" b="1" dirty="0"/>
              <a:t>virtual machine manager (VMM)</a:t>
            </a:r>
            <a:endParaRPr lang="en-IN" dirty="0"/>
          </a:p>
        </p:txBody>
      </p:sp>
      <p:sp>
        <p:nvSpPr>
          <p:cNvPr id="3" name="Content Placeholder 2">
            <a:extLst>
              <a:ext uri="{FF2B5EF4-FFF2-40B4-BE49-F238E27FC236}">
                <a16:creationId xmlns:a16="http://schemas.microsoft.com/office/drawing/2014/main" id="{3A9F984C-A249-463C-8211-AF7F95227135}"/>
              </a:ext>
            </a:extLst>
          </p:cNvPr>
          <p:cNvSpPr>
            <a:spLocks noGrp="1"/>
          </p:cNvSpPr>
          <p:nvPr>
            <p:ph sz="quarter" idx="13"/>
          </p:nvPr>
        </p:nvSpPr>
        <p:spPr>
          <a:xfrm>
            <a:off x="685330" y="1828801"/>
            <a:ext cx="7772870" cy="4953000"/>
          </a:xfrm>
        </p:spPr>
        <p:txBody>
          <a:bodyPr>
            <a:normAutofit/>
          </a:bodyPr>
          <a:lstStyle/>
          <a:p>
            <a:r>
              <a:rPr lang="en-IN" dirty="0"/>
              <a:t>CPUs that support </a:t>
            </a:r>
            <a:r>
              <a:rPr lang="en-US" dirty="0"/>
              <a:t>virtualization  frequently have a separate mode to indicate when the </a:t>
            </a:r>
            <a:r>
              <a:rPr lang="en-US" b="1" dirty="0"/>
              <a:t>virtual machine manager (VMM)</a:t>
            </a:r>
            <a:r>
              <a:rPr lang="en-US" dirty="0"/>
              <a:t>—and the virtualization management software—is in control of the system. </a:t>
            </a:r>
          </a:p>
          <a:p>
            <a:r>
              <a:rPr lang="en-US" dirty="0"/>
              <a:t>In this mode, the VMM has more privileges than user processes but fewer than the kernel. It needs that level of privilege so it can create and manage virtual machines, changing the CPU </a:t>
            </a:r>
            <a:r>
              <a:rPr lang="en-IN" dirty="0"/>
              <a:t>state to do so.</a:t>
            </a:r>
          </a:p>
        </p:txBody>
      </p:sp>
    </p:spTree>
    <p:extLst>
      <p:ext uri="{BB962C8B-B14F-4D97-AF65-F5344CB8AC3E}">
        <p14:creationId xmlns:p14="http://schemas.microsoft.com/office/powerpoint/2010/main" val="291905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5D44-DF07-49EC-9245-9273EAE83CA6}"/>
              </a:ext>
            </a:extLst>
          </p:cNvPr>
          <p:cNvSpPr>
            <a:spLocks noGrp="1"/>
          </p:cNvSpPr>
          <p:nvPr>
            <p:ph type="title"/>
          </p:nvPr>
        </p:nvSpPr>
        <p:spPr/>
        <p:txBody>
          <a:bodyPr/>
          <a:lstStyle/>
          <a:p>
            <a:r>
              <a:rPr lang="en-IN" dirty="0"/>
              <a:t>System calls</a:t>
            </a:r>
          </a:p>
        </p:txBody>
      </p:sp>
      <p:sp>
        <p:nvSpPr>
          <p:cNvPr id="3" name="Content Placeholder 2">
            <a:extLst>
              <a:ext uri="{FF2B5EF4-FFF2-40B4-BE49-F238E27FC236}">
                <a16:creationId xmlns:a16="http://schemas.microsoft.com/office/drawing/2014/main" id="{EC4A9576-001F-4602-A62D-6F15F4F95650}"/>
              </a:ext>
            </a:extLst>
          </p:cNvPr>
          <p:cNvSpPr>
            <a:spLocks noGrp="1"/>
          </p:cNvSpPr>
          <p:nvPr>
            <p:ph sz="quarter" idx="13"/>
          </p:nvPr>
        </p:nvSpPr>
        <p:spPr>
          <a:xfrm>
            <a:off x="685330" y="2057401"/>
            <a:ext cx="7772870" cy="4495800"/>
          </a:xfrm>
        </p:spPr>
        <p:txBody>
          <a:bodyPr>
            <a:normAutofit/>
          </a:bodyPr>
          <a:lstStyle/>
          <a:p>
            <a:r>
              <a:rPr lang="en-US" dirty="0"/>
              <a:t>provide the means for a user program to ask the operating system to perform tasks reserved for the operating system on the user program’s behalf. </a:t>
            </a:r>
          </a:p>
          <a:p>
            <a:r>
              <a:rPr lang="en-IN" dirty="0"/>
              <a:t>it is the </a:t>
            </a:r>
            <a:r>
              <a:rPr lang="en-US" dirty="0"/>
              <a:t>method used by a process to request action by the operating system. A system call usually takes the form of a trap to a specific location in the interrupt vector.</a:t>
            </a:r>
          </a:p>
          <a:p>
            <a:r>
              <a:rPr lang="en-US" dirty="0"/>
              <a:t>a system call is the programmatic way in which a computer program requests a service from the kernel of the operating system on which it is executed</a:t>
            </a:r>
            <a:endParaRPr lang="en-IN" dirty="0"/>
          </a:p>
        </p:txBody>
      </p:sp>
    </p:spTree>
    <p:extLst>
      <p:ext uri="{BB962C8B-B14F-4D97-AF65-F5344CB8AC3E}">
        <p14:creationId xmlns:p14="http://schemas.microsoft.com/office/powerpoint/2010/main" val="236112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44FC1-1182-4BDA-B574-A8C1B2FBF7DB}"/>
              </a:ext>
            </a:extLst>
          </p:cNvPr>
          <p:cNvSpPr>
            <a:spLocks noGrp="1"/>
          </p:cNvSpPr>
          <p:nvPr>
            <p:ph sz="quarter" idx="13"/>
          </p:nvPr>
        </p:nvSpPr>
        <p:spPr>
          <a:xfrm>
            <a:off x="304800" y="1600200"/>
            <a:ext cx="8763000" cy="5105400"/>
          </a:xfrm>
        </p:spPr>
        <p:txBody>
          <a:bodyPr>
            <a:normAutofit/>
          </a:bodyPr>
          <a:lstStyle/>
          <a:p>
            <a:r>
              <a:rPr lang="en-US" sz="2400" dirty="0"/>
              <a:t>When a system call is executed, it is typically treated by the hardware as a software interrupt. Control passes through the interrupt vector to a service routine in the operating system, and the mode bit is set to kernel mode. </a:t>
            </a:r>
          </a:p>
          <a:p>
            <a:r>
              <a:rPr lang="en-US" sz="2400" dirty="0"/>
              <a:t>The system-call service routine is a part of the operating system. The kernel examines the interrupting instruction to determine what system call has occurred; a parameter indicates what type of service the user program is requesting. </a:t>
            </a:r>
          </a:p>
          <a:p>
            <a:pPr marL="0" indent="0">
              <a:buNone/>
            </a:pPr>
            <a:endParaRPr lang="en-US" dirty="0"/>
          </a:p>
        </p:txBody>
      </p:sp>
    </p:spTree>
    <p:extLst>
      <p:ext uri="{BB962C8B-B14F-4D97-AF65-F5344CB8AC3E}">
        <p14:creationId xmlns:p14="http://schemas.microsoft.com/office/powerpoint/2010/main" val="141169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11AA-63EE-41BD-8ACD-5D9C63F1A9E1}"/>
              </a:ext>
            </a:extLst>
          </p:cNvPr>
          <p:cNvSpPr>
            <a:spLocks noGrp="1"/>
          </p:cNvSpPr>
          <p:nvPr>
            <p:ph type="title"/>
          </p:nvPr>
        </p:nvSpPr>
        <p:spPr/>
        <p:txBody>
          <a:bodyPr/>
          <a:lstStyle/>
          <a:p>
            <a:r>
              <a:rPr lang="en-IN" dirty="0"/>
              <a:t>Timer</a:t>
            </a:r>
          </a:p>
        </p:txBody>
      </p:sp>
      <p:sp>
        <p:nvSpPr>
          <p:cNvPr id="3" name="Content Placeholder 2">
            <a:extLst>
              <a:ext uri="{FF2B5EF4-FFF2-40B4-BE49-F238E27FC236}">
                <a16:creationId xmlns:a16="http://schemas.microsoft.com/office/drawing/2014/main" id="{57D222D2-7201-4FAB-B5D4-45C79752AAA8}"/>
              </a:ext>
            </a:extLst>
          </p:cNvPr>
          <p:cNvSpPr>
            <a:spLocks noGrp="1"/>
          </p:cNvSpPr>
          <p:nvPr>
            <p:ph sz="quarter" idx="13"/>
          </p:nvPr>
        </p:nvSpPr>
        <p:spPr/>
        <p:txBody>
          <a:bodyPr>
            <a:normAutofit/>
          </a:bodyPr>
          <a:lstStyle/>
          <a:p>
            <a:r>
              <a:rPr lang="en-US" dirty="0"/>
              <a:t>We cannot allow a user program to get stuck in an infinite loop or to fail to call system services and never return control to the operating system. To accomplish this goal, we can use a </a:t>
            </a:r>
            <a:r>
              <a:rPr lang="en-US" b="1" dirty="0"/>
              <a:t>timer</a:t>
            </a:r>
            <a:r>
              <a:rPr lang="en-US" dirty="0"/>
              <a:t>.</a:t>
            </a:r>
          </a:p>
          <a:p>
            <a:r>
              <a:rPr lang="en-US" dirty="0"/>
              <a:t>A timer can be set to interrupt the computer after a specified period. The period may be fixed or variable .</a:t>
            </a:r>
          </a:p>
          <a:p>
            <a:r>
              <a:rPr lang="en-US" dirty="0"/>
              <a:t>A simple technique is to initialize a counter with the amount of time that a program can run. </a:t>
            </a:r>
            <a:endParaRPr lang="en-IN" dirty="0"/>
          </a:p>
        </p:txBody>
      </p:sp>
    </p:spTree>
    <p:extLst>
      <p:ext uri="{BB962C8B-B14F-4D97-AF65-F5344CB8AC3E}">
        <p14:creationId xmlns:p14="http://schemas.microsoft.com/office/powerpoint/2010/main" val="21801447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136</TotalTime>
  <Words>810</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Operating system</vt:lpstr>
      <vt:lpstr>trap</vt:lpstr>
      <vt:lpstr>Dual-Mode and Multimode Operation</vt:lpstr>
      <vt:lpstr>PowerPoint Presentation</vt:lpstr>
      <vt:lpstr>PowerPoint Presentation</vt:lpstr>
      <vt:lpstr>virtual machine manager (VMM)</vt:lpstr>
      <vt:lpstr>System calls</vt:lpstr>
      <vt:lpstr>PowerPoint Presentation</vt:lpstr>
      <vt:lpstr>Timer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
  <cp:lastModifiedBy>mansi joshi</cp:lastModifiedBy>
  <cp:revision>11</cp:revision>
  <dcterms:created xsi:type="dcterms:W3CDTF">2006-08-16T00:00:00Z</dcterms:created>
  <dcterms:modified xsi:type="dcterms:W3CDTF">2020-11-04T07:50:42Z</dcterms:modified>
</cp:coreProperties>
</file>