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E5CBE80-20E3-421F-A4CB-98A2935DCADA}"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B00EA-2DDA-4935-B48D-47D0DCE3CA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70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BE80-20E3-421F-A4CB-98A2935DCADA}"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266180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BE80-20E3-421F-A4CB-98A2935DCADA}"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B00EA-2DDA-4935-B48D-47D0DCE3CA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1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CBE80-20E3-421F-A4CB-98A2935DCADA}"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5012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CBE80-20E3-421F-A4CB-98A2935DCADA}"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B00EA-2DDA-4935-B48D-47D0DCE3CA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36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CBE80-20E3-421F-A4CB-98A2935DCADA}"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377828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CBE80-20E3-421F-A4CB-98A2935DCADA}"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19702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CBE80-20E3-421F-A4CB-98A2935DCADA}"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69227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CBE80-20E3-421F-A4CB-98A2935DCADA}"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176768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CBE80-20E3-421F-A4CB-98A2935DCADA}"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B00EA-2DDA-4935-B48D-47D0DCE3CA34}" type="slidenum">
              <a:rPr lang="en-IN" smtClean="0"/>
              <a:t>‹#›</a:t>
            </a:fld>
            <a:endParaRPr lang="en-IN"/>
          </a:p>
        </p:txBody>
      </p:sp>
    </p:spTree>
    <p:extLst>
      <p:ext uri="{BB962C8B-B14F-4D97-AF65-F5344CB8AC3E}">
        <p14:creationId xmlns:p14="http://schemas.microsoft.com/office/powerpoint/2010/main" val="410941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CBE80-20E3-421F-A4CB-98A2935DCADA}"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B00EA-2DDA-4935-B48D-47D0DCE3CA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36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5CBE80-20E3-421F-A4CB-98A2935DCADA}" type="datetimeFigureOut">
              <a:rPr lang="en-IN" smtClean="0"/>
              <a:t>04-11-2020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EB00EA-2DDA-4935-B48D-47D0DCE3CA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30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EEC2-B7B2-45FC-B980-CFE83AE949BD}"/>
              </a:ext>
            </a:extLst>
          </p:cNvPr>
          <p:cNvSpPr>
            <a:spLocks noGrp="1"/>
          </p:cNvSpPr>
          <p:nvPr>
            <p:ph type="ctrTitle"/>
          </p:nvPr>
        </p:nvSpPr>
        <p:spPr>
          <a:xfrm>
            <a:off x="664143" y="1495042"/>
            <a:ext cx="7806089" cy="3250212"/>
          </a:xfrm>
        </p:spPr>
        <p:txBody>
          <a:bodyPr/>
          <a:lstStyle/>
          <a:p>
            <a:r>
              <a:rPr lang="en-US" dirty="0"/>
              <a:t>Operating system </a:t>
            </a:r>
            <a:endParaRPr lang="en-IN" dirty="0"/>
          </a:p>
        </p:txBody>
      </p:sp>
      <p:sp>
        <p:nvSpPr>
          <p:cNvPr id="3" name="Subtitle 2">
            <a:extLst>
              <a:ext uri="{FF2B5EF4-FFF2-40B4-BE49-F238E27FC236}">
                <a16:creationId xmlns:a16="http://schemas.microsoft.com/office/drawing/2014/main" id="{0FF14BFF-8E76-4AC1-BCAB-CA88C26CE137}"/>
              </a:ext>
            </a:extLst>
          </p:cNvPr>
          <p:cNvSpPr>
            <a:spLocks noGrp="1"/>
          </p:cNvSpPr>
          <p:nvPr>
            <p:ph type="subTitle" idx="1"/>
          </p:nvPr>
        </p:nvSpPr>
        <p:spPr/>
        <p:txBody>
          <a:bodyPr>
            <a:normAutofit/>
          </a:bodyPr>
          <a:lstStyle/>
          <a:p>
            <a:r>
              <a:rPr lang="en-US" sz="3200" dirty="0"/>
              <a:t>Process </a:t>
            </a:r>
          </a:p>
          <a:p>
            <a:r>
              <a:rPr lang="en-US" sz="3200" dirty="0"/>
              <a:t>Management </a:t>
            </a:r>
            <a:endParaRPr lang="en-IN" sz="3200" dirty="0"/>
          </a:p>
        </p:txBody>
      </p:sp>
    </p:spTree>
    <p:extLst>
      <p:ext uri="{BB962C8B-B14F-4D97-AF65-F5344CB8AC3E}">
        <p14:creationId xmlns:p14="http://schemas.microsoft.com/office/powerpoint/2010/main" val="148728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8CAE-F72D-41BC-8F30-6F9F22E51EE6}"/>
              </a:ext>
            </a:extLst>
          </p:cNvPr>
          <p:cNvSpPr>
            <a:spLocks noGrp="1"/>
          </p:cNvSpPr>
          <p:nvPr>
            <p:ph type="title"/>
          </p:nvPr>
        </p:nvSpPr>
        <p:spPr>
          <a:xfrm>
            <a:off x="1024128" y="585216"/>
            <a:ext cx="8018272" cy="1499616"/>
          </a:xfrm>
        </p:spPr>
        <p:txBody>
          <a:bodyPr>
            <a:normAutofit/>
          </a:bodyPr>
          <a:lstStyle/>
          <a:p>
            <a:r>
              <a:rPr lang="en-US" dirty="0"/>
              <a:t>process</a:t>
            </a:r>
            <a:endParaRPr lang="en-IN" dirty="0"/>
          </a:p>
        </p:txBody>
      </p:sp>
      <p:sp>
        <p:nvSpPr>
          <p:cNvPr id="3" name="Content Placeholder 2">
            <a:extLst>
              <a:ext uri="{FF2B5EF4-FFF2-40B4-BE49-F238E27FC236}">
                <a16:creationId xmlns:a16="http://schemas.microsoft.com/office/drawing/2014/main" id="{146A1ADF-DCC7-41F1-9736-03AB0173A9C0}"/>
              </a:ext>
            </a:extLst>
          </p:cNvPr>
          <p:cNvSpPr>
            <a:spLocks noGrp="1"/>
          </p:cNvSpPr>
          <p:nvPr>
            <p:ph idx="1"/>
          </p:nvPr>
        </p:nvSpPr>
        <p:spPr>
          <a:xfrm>
            <a:off x="702644" y="1905802"/>
            <a:ext cx="8339755" cy="4403558"/>
          </a:xfrm>
        </p:spPr>
        <p:txBody>
          <a:bodyPr>
            <a:normAutofit/>
          </a:bodyPr>
          <a:lstStyle/>
          <a:p>
            <a:pPr marL="457200" indent="-457200">
              <a:buFont typeface="+mj-lt"/>
              <a:buAutoNum type="arabicPeriod"/>
            </a:pPr>
            <a:r>
              <a:rPr lang="en-US" dirty="0"/>
              <a:t>A program does nothing unless its instructions are executed by a CPU. A program in execution is a process. A time-shared user program. such as a compiler is a process</a:t>
            </a:r>
          </a:p>
          <a:p>
            <a:pPr marL="457200" indent="-457200">
              <a:buFont typeface="+mj-lt"/>
              <a:buAutoNum type="arabicPeriod"/>
            </a:pPr>
            <a:r>
              <a:rPr lang="en-US" dirty="0"/>
              <a:t>A word-processing program being run by an individual user on a is a process. A system task, such as sending output PC to a printer, can also be a process.</a:t>
            </a:r>
          </a:p>
          <a:p>
            <a:pPr marL="457200" indent="-457200">
              <a:buFont typeface="+mj-lt"/>
              <a:buAutoNum type="arabicPeriod"/>
            </a:pPr>
            <a:r>
              <a:rPr lang="en-US" dirty="0"/>
              <a:t>A process needs certain resources—including time, memory, files CPU time and I/O devices—to accomplish its task. These resources are either given to the process when it is created or allocated to it while it is running.</a:t>
            </a:r>
            <a:endParaRPr lang="en-I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4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5A35C-D349-48BB-95BD-491FFBA359F9}"/>
              </a:ext>
            </a:extLst>
          </p:cNvPr>
          <p:cNvSpPr>
            <a:spLocks noGrp="1"/>
          </p:cNvSpPr>
          <p:nvPr>
            <p:ph idx="1"/>
          </p:nvPr>
        </p:nvSpPr>
        <p:spPr>
          <a:xfrm>
            <a:off x="1024128" y="1992430"/>
            <a:ext cx="10574314" cy="4312118"/>
          </a:xfrm>
        </p:spPr>
        <p:txBody>
          <a:bodyPr/>
          <a:lstStyle/>
          <a:p>
            <a:pPr>
              <a:buFont typeface="Wingdings" panose="05000000000000000000" pitchFamily="2" charset="2"/>
              <a:buChar char="q"/>
            </a:pPr>
            <a:r>
              <a:rPr lang="en-US" sz="2400" dirty="0"/>
              <a:t>The process will be given the name of the file as an input and will execute the appropriate instructions and system calls to obtain and display the desired information on the terminal. When the process terminates, the operating system will reclaim any reusable resources.</a:t>
            </a:r>
          </a:p>
          <a:p>
            <a:pPr>
              <a:buFont typeface="Wingdings" panose="05000000000000000000" pitchFamily="2" charset="2"/>
              <a:buChar char="q"/>
            </a:pPr>
            <a:r>
              <a:rPr lang="en-US" sz="2400" dirty="0"/>
              <a:t>a program by itself is not a process. A program is a </a:t>
            </a:r>
            <a:r>
              <a:rPr lang="en-IN" sz="2400" b="1" i="1" dirty="0"/>
              <a:t>passive </a:t>
            </a:r>
            <a:r>
              <a:rPr lang="en-IN" sz="2400" dirty="0"/>
              <a:t>entity. </a:t>
            </a:r>
            <a:r>
              <a:rPr lang="en-US" sz="2400" dirty="0"/>
              <a:t>It stores a group of instructions to be executed</a:t>
            </a:r>
          </a:p>
          <a:p>
            <a:pPr>
              <a:buFont typeface="Wingdings" panose="05000000000000000000" pitchFamily="2" charset="2"/>
              <a:buChar char="q"/>
            </a:pPr>
            <a:r>
              <a:rPr lang="en-US" sz="2400" dirty="0"/>
              <a:t>A process </a:t>
            </a:r>
            <a:r>
              <a:rPr lang="en-IN" sz="2400" dirty="0"/>
              <a:t>is an </a:t>
            </a:r>
            <a:r>
              <a:rPr lang="en-IN" sz="2400" b="1" i="1" dirty="0"/>
              <a:t>active </a:t>
            </a:r>
            <a:r>
              <a:rPr lang="en-IN" sz="2400" dirty="0"/>
              <a:t>entity.</a:t>
            </a:r>
            <a:r>
              <a:rPr lang="en-US" sz="2400" dirty="0"/>
              <a:t> a process is any such program that is currently </a:t>
            </a:r>
            <a:r>
              <a:rPr lang="en-US" sz="2400" b="1" dirty="0"/>
              <a:t>active.</a:t>
            </a:r>
          </a:p>
          <a:p>
            <a:pPr marL="0" indent="0">
              <a:buNone/>
            </a:pPr>
            <a:endParaRPr lang="en-IN" dirty="0"/>
          </a:p>
        </p:txBody>
      </p:sp>
    </p:spTree>
    <p:extLst>
      <p:ext uri="{BB962C8B-B14F-4D97-AF65-F5344CB8AC3E}">
        <p14:creationId xmlns:p14="http://schemas.microsoft.com/office/powerpoint/2010/main" val="64059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D58-0CC9-49FB-9C16-0D0D40E5B0F6}"/>
              </a:ext>
            </a:extLst>
          </p:cNvPr>
          <p:cNvSpPr>
            <a:spLocks noGrp="1"/>
          </p:cNvSpPr>
          <p:nvPr>
            <p:ph type="title"/>
          </p:nvPr>
        </p:nvSpPr>
        <p:spPr/>
        <p:txBody>
          <a:bodyPr/>
          <a:lstStyle/>
          <a:p>
            <a:r>
              <a:rPr lang="en-IN" dirty="0"/>
              <a:t>single-threaded process</a:t>
            </a:r>
          </a:p>
        </p:txBody>
      </p:sp>
      <p:sp>
        <p:nvSpPr>
          <p:cNvPr id="3" name="Content Placeholder 2">
            <a:extLst>
              <a:ext uri="{FF2B5EF4-FFF2-40B4-BE49-F238E27FC236}">
                <a16:creationId xmlns:a16="http://schemas.microsoft.com/office/drawing/2014/main" id="{17AFF5A0-3B57-4E28-A5AC-CA67188CDC0F}"/>
              </a:ext>
            </a:extLst>
          </p:cNvPr>
          <p:cNvSpPr>
            <a:spLocks noGrp="1"/>
          </p:cNvSpPr>
          <p:nvPr>
            <p:ph idx="1"/>
          </p:nvPr>
        </p:nvSpPr>
        <p:spPr/>
        <p:txBody>
          <a:bodyPr/>
          <a:lstStyle/>
          <a:p>
            <a:pPr>
              <a:buFont typeface="Wingdings" panose="05000000000000000000" pitchFamily="2" charset="2"/>
              <a:buChar char="v"/>
            </a:pPr>
            <a:r>
              <a:rPr lang="en-IN" dirty="0"/>
              <a:t> </a:t>
            </a:r>
            <a:r>
              <a:rPr lang="en-IN" sz="2800" dirty="0"/>
              <a:t>it has one </a:t>
            </a:r>
            <a:r>
              <a:rPr lang="en-IN" sz="2800" b="1" dirty="0"/>
              <a:t>program counter </a:t>
            </a:r>
            <a:r>
              <a:rPr lang="en-US" sz="2800" dirty="0"/>
              <a:t>specifying the next instruction to execute </a:t>
            </a:r>
          </a:p>
          <a:p>
            <a:pPr>
              <a:buFont typeface="Wingdings" panose="05000000000000000000" pitchFamily="2" charset="2"/>
              <a:buChar char="v"/>
            </a:pPr>
            <a:r>
              <a:rPr lang="en-US" sz="2800" dirty="0"/>
              <a:t>The execution of such a process must be sequential. The CPU executes one instruction of the process after another, until the process completes.</a:t>
            </a:r>
          </a:p>
          <a:p>
            <a:pPr>
              <a:buFont typeface="Wingdings" panose="05000000000000000000" pitchFamily="2" charset="2"/>
              <a:buChar char="v"/>
            </a:pPr>
            <a:r>
              <a:rPr lang="en-US" sz="2800" dirty="0"/>
              <a:t>at any time, one instruction at most is executed on behalf of the process.</a:t>
            </a:r>
            <a:endParaRPr lang="en-IN" sz="2800" dirty="0"/>
          </a:p>
        </p:txBody>
      </p:sp>
    </p:spTree>
    <p:extLst>
      <p:ext uri="{BB962C8B-B14F-4D97-AF65-F5344CB8AC3E}">
        <p14:creationId xmlns:p14="http://schemas.microsoft.com/office/powerpoint/2010/main" val="191211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5B71-ABAA-49E1-B4D2-F13FFC028D72}"/>
              </a:ext>
            </a:extLst>
          </p:cNvPr>
          <p:cNvSpPr>
            <a:spLocks noGrp="1"/>
          </p:cNvSpPr>
          <p:nvPr>
            <p:ph type="title"/>
          </p:nvPr>
        </p:nvSpPr>
        <p:spPr/>
        <p:txBody>
          <a:bodyPr/>
          <a:lstStyle/>
          <a:p>
            <a:r>
              <a:rPr lang="en-IN" dirty="0"/>
              <a:t>multithreaded</a:t>
            </a:r>
            <a:br>
              <a:rPr lang="en-IN" dirty="0"/>
            </a:br>
            <a:r>
              <a:rPr lang="en-IN" dirty="0"/>
              <a:t>process</a:t>
            </a:r>
          </a:p>
        </p:txBody>
      </p:sp>
      <p:sp>
        <p:nvSpPr>
          <p:cNvPr id="3" name="Content Placeholder 2">
            <a:extLst>
              <a:ext uri="{FF2B5EF4-FFF2-40B4-BE49-F238E27FC236}">
                <a16:creationId xmlns:a16="http://schemas.microsoft.com/office/drawing/2014/main" id="{C2CDA9E1-B98E-498D-95D0-8229D6E9218C}"/>
              </a:ext>
            </a:extLst>
          </p:cNvPr>
          <p:cNvSpPr>
            <a:spLocks noGrp="1"/>
          </p:cNvSpPr>
          <p:nvPr>
            <p:ph idx="1"/>
          </p:nvPr>
        </p:nvSpPr>
        <p:spPr>
          <a:xfrm>
            <a:off x="1024128" y="2618072"/>
            <a:ext cx="9720073" cy="2993456"/>
          </a:xfrm>
        </p:spPr>
        <p:txBody>
          <a:bodyPr>
            <a:noAutofit/>
          </a:bodyPr>
          <a:lstStyle/>
          <a:p>
            <a:pPr>
              <a:buFont typeface="Wingdings" panose="05000000000000000000" pitchFamily="2" charset="2"/>
              <a:buChar char="Ø"/>
            </a:pPr>
            <a:r>
              <a:rPr lang="en-US" sz="2400" dirty="0"/>
              <a:t>It has multiple program counters, each pointing to the next instruction to execute for a given thread.</a:t>
            </a:r>
          </a:p>
          <a:p>
            <a:pPr>
              <a:buFont typeface="Wingdings" panose="05000000000000000000" pitchFamily="2" charset="2"/>
              <a:buChar char="Ø"/>
            </a:pPr>
            <a:r>
              <a:rPr lang="en-US" sz="2400" dirty="0"/>
              <a:t>The opposite of single </a:t>
            </a:r>
            <a:r>
              <a:rPr lang="en-US" sz="2400" b="1" dirty="0"/>
              <a:t>threaded processes</a:t>
            </a:r>
            <a:r>
              <a:rPr lang="en-US" sz="2400" dirty="0"/>
              <a:t> are </a:t>
            </a:r>
            <a:r>
              <a:rPr lang="en-US" sz="2400" b="1" dirty="0"/>
              <a:t>multithreaded processes</a:t>
            </a:r>
            <a:r>
              <a:rPr lang="en-US" sz="2400" dirty="0"/>
              <a:t>. These </a:t>
            </a:r>
            <a:r>
              <a:rPr lang="en-US" sz="2400" b="1" dirty="0"/>
              <a:t>processes</a:t>
            </a:r>
            <a:r>
              <a:rPr lang="en-US" sz="2400" dirty="0"/>
              <a:t> allow the execution of </a:t>
            </a:r>
            <a:r>
              <a:rPr lang="en-US" sz="2400" b="1" dirty="0"/>
              <a:t>multiple</a:t>
            </a:r>
            <a:r>
              <a:rPr lang="en-US" sz="2400" dirty="0"/>
              <a:t> parts of a program at the same time. These are lightweight </a:t>
            </a:r>
            <a:r>
              <a:rPr lang="en-US" sz="2400" b="1" dirty="0"/>
              <a:t>processes</a:t>
            </a:r>
            <a:r>
              <a:rPr lang="en-US" sz="2400" dirty="0"/>
              <a:t> available within the </a:t>
            </a:r>
            <a:r>
              <a:rPr lang="en-US" sz="2400" b="1" dirty="0"/>
              <a:t>process</a:t>
            </a:r>
            <a:r>
              <a:rPr lang="en-US" sz="2400" dirty="0"/>
              <a:t>.</a:t>
            </a:r>
            <a:endParaRPr lang="en-IN" sz="2400" dirty="0"/>
          </a:p>
        </p:txBody>
      </p:sp>
    </p:spTree>
    <p:extLst>
      <p:ext uri="{BB962C8B-B14F-4D97-AF65-F5344CB8AC3E}">
        <p14:creationId xmlns:p14="http://schemas.microsoft.com/office/powerpoint/2010/main" val="2711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FDFD-42F9-42B6-926A-AC1F3F6710D2}"/>
              </a:ext>
            </a:extLst>
          </p:cNvPr>
          <p:cNvSpPr>
            <a:spLocks noGrp="1"/>
          </p:cNvSpPr>
          <p:nvPr>
            <p:ph type="title"/>
          </p:nvPr>
        </p:nvSpPr>
        <p:spPr/>
        <p:txBody>
          <a:bodyPr>
            <a:normAutofit fontScale="90000"/>
          </a:bodyPr>
          <a:lstStyle/>
          <a:p>
            <a:r>
              <a:rPr lang="en-US" dirty="0"/>
              <a:t>The operating system is responsible for the following activities in connection</a:t>
            </a:r>
            <a:br>
              <a:rPr lang="en-US" dirty="0"/>
            </a:br>
            <a:r>
              <a:rPr lang="en-IN" dirty="0"/>
              <a:t>with process management:</a:t>
            </a:r>
          </a:p>
        </p:txBody>
      </p:sp>
      <p:sp>
        <p:nvSpPr>
          <p:cNvPr id="3" name="Content Placeholder 2">
            <a:extLst>
              <a:ext uri="{FF2B5EF4-FFF2-40B4-BE49-F238E27FC236}">
                <a16:creationId xmlns:a16="http://schemas.microsoft.com/office/drawing/2014/main" id="{E2C2A4B8-DAF5-4209-A545-00CC5BB82B1A}"/>
              </a:ext>
            </a:extLst>
          </p:cNvPr>
          <p:cNvSpPr>
            <a:spLocks noGrp="1"/>
          </p:cNvSpPr>
          <p:nvPr>
            <p:ph idx="1"/>
          </p:nvPr>
        </p:nvSpPr>
        <p:spPr/>
        <p:txBody>
          <a:bodyPr>
            <a:normAutofit/>
          </a:bodyPr>
          <a:lstStyle/>
          <a:p>
            <a:r>
              <a:rPr lang="en-US" sz="2800" dirty="0"/>
              <a:t>• Scheduling processes and threads on the CPUs</a:t>
            </a:r>
          </a:p>
          <a:p>
            <a:r>
              <a:rPr lang="en-US" sz="2800" dirty="0"/>
              <a:t>• Creating and deleting both user and system processes</a:t>
            </a:r>
          </a:p>
          <a:p>
            <a:r>
              <a:rPr lang="en-IN" sz="2800" dirty="0"/>
              <a:t>• Suspending and resuming processes</a:t>
            </a:r>
          </a:p>
          <a:p>
            <a:r>
              <a:rPr lang="en-US" sz="2800" dirty="0"/>
              <a:t>• Providing mechanisms for process synchronization</a:t>
            </a:r>
          </a:p>
          <a:p>
            <a:r>
              <a:rPr lang="en-US" sz="2800" dirty="0"/>
              <a:t>• Providing mechanisms for process communication</a:t>
            </a:r>
            <a:endParaRPr lang="en-IN" sz="2800" dirty="0"/>
          </a:p>
        </p:txBody>
      </p:sp>
    </p:spTree>
    <p:extLst>
      <p:ext uri="{BB962C8B-B14F-4D97-AF65-F5344CB8AC3E}">
        <p14:creationId xmlns:p14="http://schemas.microsoft.com/office/powerpoint/2010/main" val="3889139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39</TotalTime>
  <Words>371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Tw Cen MT</vt:lpstr>
      <vt:lpstr>Tw Cen MT Condensed</vt:lpstr>
      <vt:lpstr>Wingdings</vt:lpstr>
      <vt:lpstr>Wingdings 3</vt:lpstr>
      <vt:lpstr>Integral</vt:lpstr>
      <vt:lpstr>Operating system </vt:lpstr>
      <vt:lpstr>process</vt:lpstr>
      <vt:lpstr>PowerPoint Presentation</vt:lpstr>
      <vt:lpstr>single-threaded process</vt:lpstr>
      <vt:lpstr>multithreaded process</vt:lpstr>
      <vt:lpstr>The operating system is responsible for the following activities in connection with process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dc:title>
  <dc:creator>mansi joshi</dc:creator>
  <cp:lastModifiedBy>mansi joshi</cp:lastModifiedBy>
  <cp:revision>4</cp:revision>
  <dcterms:created xsi:type="dcterms:W3CDTF">2020-11-04T08:01:05Z</dcterms:created>
  <dcterms:modified xsi:type="dcterms:W3CDTF">2020-11-04T08:40:09Z</dcterms:modified>
</cp:coreProperties>
</file>