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327801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64E6D-169E-4E24-A8DC-6A5D41EBE117}"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228191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489720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130132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2052513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1372549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246856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893204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16617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288161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4E6D-169E-4E24-A8DC-6A5D41EBE117}" type="datetimeFigureOut">
              <a:rPr lang="en-IN" smtClean="0"/>
              <a:t>04-11-2020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358796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64E6D-169E-4E24-A8DC-6A5D41EBE117}"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60028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64E6D-169E-4E24-A8DC-6A5D41EBE117}" type="datetimeFigureOut">
              <a:rPr lang="en-IN" smtClean="0"/>
              <a:t>04-11-2020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52672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64E6D-169E-4E24-A8DC-6A5D41EBE117}" type="datetimeFigureOut">
              <a:rPr lang="en-IN" smtClean="0"/>
              <a:t>04-11-2020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368368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64E6D-169E-4E24-A8DC-6A5D41EBE117}" type="datetimeFigureOut">
              <a:rPr lang="en-IN" smtClean="0"/>
              <a:t>04-11-2020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21247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64E6D-169E-4E24-A8DC-6A5D41EBE117}"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386980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64E6D-169E-4E24-A8DC-6A5D41EBE117}" type="datetimeFigureOut">
              <a:rPr lang="en-IN" smtClean="0"/>
              <a:t>04-11-2020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BC89-43DB-4542-89E2-6A17CD5CAF8C}" type="slidenum">
              <a:rPr lang="en-IN" smtClean="0"/>
              <a:t>‹#›</a:t>
            </a:fld>
            <a:endParaRPr lang="en-IN"/>
          </a:p>
        </p:txBody>
      </p:sp>
    </p:spTree>
    <p:extLst>
      <p:ext uri="{BB962C8B-B14F-4D97-AF65-F5344CB8AC3E}">
        <p14:creationId xmlns:p14="http://schemas.microsoft.com/office/powerpoint/2010/main" val="311461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064E6D-169E-4E24-A8DC-6A5D41EBE117}" type="datetimeFigureOut">
              <a:rPr lang="en-IN" smtClean="0"/>
              <a:t>04-11-2020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0FBC89-43DB-4542-89E2-6A17CD5CAF8C}" type="slidenum">
              <a:rPr lang="en-IN" smtClean="0"/>
              <a:t>‹#›</a:t>
            </a:fld>
            <a:endParaRPr lang="en-IN"/>
          </a:p>
        </p:txBody>
      </p:sp>
    </p:spTree>
    <p:extLst>
      <p:ext uri="{BB962C8B-B14F-4D97-AF65-F5344CB8AC3E}">
        <p14:creationId xmlns:p14="http://schemas.microsoft.com/office/powerpoint/2010/main" val="430244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88AC-1128-4F41-A4C1-D3759835C215}"/>
              </a:ext>
            </a:extLst>
          </p:cNvPr>
          <p:cNvSpPr>
            <a:spLocks noGrp="1"/>
          </p:cNvSpPr>
          <p:nvPr>
            <p:ph type="ctrTitle"/>
          </p:nvPr>
        </p:nvSpPr>
        <p:spPr/>
        <p:txBody>
          <a:bodyPr/>
          <a:lstStyle/>
          <a:p>
            <a:r>
              <a:rPr lang="en-US" dirty="0"/>
              <a:t>Operating system</a:t>
            </a:r>
            <a:endParaRPr lang="en-IN" dirty="0"/>
          </a:p>
        </p:txBody>
      </p:sp>
      <p:sp>
        <p:nvSpPr>
          <p:cNvPr id="3" name="Subtitle 2">
            <a:extLst>
              <a:ext uri="{FF2B5EF4-FFF2-40B4-BE49-F238E27FC236}">
                <a16:creationId xmlns:a16="http://schemas.microsoft.com/office/drawing/2014/main" id="{C5BBB06C-C790-4249-9ECE-E16E909B2ECA}"/>
              </a:ext>
            </a:extLst>
          </p:cNvPr>
          <p:cNvSpPr>
            <a:spLocks noGrp="1"/>
          </p:cNvSpPr>
          <p:nvPr>
            <p:ph type="subTitle" idx="1"/>
          </p:nvPr>
        </p:nvSpPr>
        <p:spPr/>
        <p:txBody>
          <a:bodyPr>
            <a:normAutofit/>
          </a:bodyPr>
          <a:lstStyle/>
          <a:p>
            <a:r>
              <a:rPr lang="en-US" sz="3600" dirty="0"/>
              <a:t>Storage management</a:t>
            </a:r>
            <a:endParaRPr lang="en-IN" sz="3600" dirty="0"/>
          </a:p>
        </p:txBody>
      </p:sp>
    </p:spTree>
    <p:extLst>
      <p:ext uri="{BB962C8B-B14F-4D97-AF65-F5344CB8AC3E}">
        <p14:creationId xmlns:p14="http://schemas.microsoft.com/office/powerpoint/2010/main" val="74208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DDA9D1-9297-4987-A764-83BF73C931BA}"/>
              </a:ext>
            </a:extLst>
          </p:cNvPr>
          <p:cNvPicPr>
            <a:picLocks noGrp="1" noChangeAspect="1"/>
          </p:cNvPicPr>
          <p:nvPr>
            <p:ph idx="1"/>
          </p:nvPr>
        </p:nvPicPr>
        <p:blipFill rotWithShape="1">
          <a:blip r:embed="rId2"/>
          <a:srcRect l="20952" t="34338" r="19484" b="37380"/>
          <a:stretch/>
        </p:blipFill>
        <p:spPr>
          <a:xfrm>
            <a:off x="2003462" y="1417835"/>
            <a:ext cx="9113176" cy="4859676"/>
          </a:xfrm>
          <a:prstGeom prst="rect">
            <a:avLst/>
          </a:prstGeom>
        </p:spPr>
      </p:pic>
    </p:spTree>
    <p:extLst>
      <p:ext uri="{BB962C8B-B14F-4D97-AF65-F5344CB8AC3E}">
        <p14:creationId xmlns:p14="http://schemas.microsoft.com/office/powerpoint/2010/main" val="41031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6E89-B5AB-4F2B-9661-827639C1EBB7}"/>
              </a:ext>
            </a:extLst>
          </p:cNvPr>
          <p:cNvSpPr>
            <a:spLocks noGrp="1"/>
          </p:cNvSpPr>
          <p:nvPr>
            <p:ph type="title"/>
          </p:nvPr>
        </p:nvSpPr>
        <p:spPr/>
        <p:txBody>
          <a:bodyPr/>
          <a:lstStyle/>
          <a:p>
            <a:r>
              <a:rPr lang="en-IN" b="1" dirty="0"/>
              <a:t>cache coherency</a:t>
            </a:r>
            <a:endParaRPr lang="en-IN" dirty="0"/>
          </a:p>
        </p:txBody>
      </p:sp>
      <p:sp>
        <p:nvSpPr>
          <p:cNvPr id="3" name="Content Placeholder 2">
            <a:extLst>
              <a:ext uri="{FF2B5EF4-FFF2-40B4-BE49-F238E27FC236}">
                <a16:creationId xmlns:a16="http://schemas.microsoft.com/office/drawing/2014/main" id="{71F52AF5-974E-496D-9766-C56A44ABC58A}"/>
              </a:ext>
            </a:extLst>
          </p:cNvPr>
          <p:cNvSpPr>
            <a:spLocks noGrp="1"/>
          </p:cNvSpPr>
          <p:nvPr>
            <p:ph idx="1"/>
          </p:nvPr>
        </p:nvSpPr>
        <p:spPr/>
        <p:txBody>
          <a:bodyPr/>
          <a:lstStyle/>
          <a:p>
            <a:r>
              <a:rPr lang="en-US" dirty="0"/>
              <a:t>The Cache Coherence Problem is the challenge of keeping multiple local caches synchronized when one of the processors updates its local copy of data which is shared among multiple caches.</a:t>
            </a:r>
            <a:endParaRPr lang="en-IN" dirty="0"/>
          </a:p>
        </p:txBody>
      </p:sp>
    </p:spTree>
    <p:extLst>
      <p:ext uri="{BB962C8B-B14F-4D97-AF65-F5344CB8AC3E}">
        <p14:creationId xmlns:p14="http://schemas.microsoft.com/office/powerpoint/2010/main" val="370871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E916-EE3B-4710-B6FA-733F5923A082}"/>
              </a:ext>
            </a:extLst>
          </p:cNvPr>
          <p:cNvSpPr>
            <a:spLocks noGrp="1"/>
          </p:cNvSpPr>
          <p:nvPr>
            <p:ph type="title"/>
          </p:nvPr>
        </p:nvSpPr>
        <p:spPr/>
        <p:txBody>
          <a:bodyPr/>
          <a:lstStyle/>
          <a:p>
            <a:r>
              <a:rPr lang="en-IN" dirty="0"/>
              <a:t>I/O Systems</a:t>
            </a:r>
          </a:p>
        </p:txBody>
      </p:sp>
      <p:sp>
        <p:nvSpPr>
          <p:cNvPr id="3" name="Content Placeholder 2">
            <a:extLst>
              <a:ext uri="{FF2B5EF4-FFF2-40B4-BE49-F238E27FC236}">
                <a16:creationId xmlns:a16="http://schemas.microsoft.com/office/drawing/2014/main" id="{B5A435A1-B491-43BF-AAEC-B15C2FAD172C}"/>
              </a:ext>
            </a:extLst>
          </p:cNvPr>
          <p:cNvSpPr>
            <a:spLocks noGrp="1"/>
          </p:cNvSpPr>
          <p:nvPr>
            <p:ph idx="1"/>
          </p:nvPr>
        </p:nvSpPr>
        <p:spPr>
          <a:xfrm>
            <a:off x="1484310" y="1736333"/>
            <a:ext cx="10018713" cy="4921321"/>
          </a:xfrm>
        </p:spPr>
        <p:txBody>
          <a:bodyPr/>
          <a:lstStyle/>
          <a:p>
            <a:pPr marL="0" indent="0">
              <a:buNone/>
            </a:pPr>
            <a:r>
              <a:rPr lang="en-US" dirty="0"/>
              <a:t>The I/O subsystem consists of several components:</a:t>
            </a:r>
          </a:p>
          <a:p>
            <a:pPr marL="0" indent="0">
              <a:buNone/>
            </a:pPr>
            <a:r>
              <a:rPr lang="en-US" dirty="0"/>
              <a:t>• A memory-management component that includes buffering, caching, and </a:t>
            </a:r>
            <a:r>
              <a:rPr lang="en-IN" dirty="0"/>
              <a:t>spooling</a:t>
            </a:r>
          </a:p>
          <a:p>
            <a:pPr marL="0" indent="0">
              <a:buNone/>
            </a:pPr>
            <a:r>
              <a:rPr lang="en-IN" dirty="0"/>
              <a:t>• A general device-driver interface</a:t>
            </a:r>
          </a:p>
          <a:p>
            <a:pPr marL="0" indent="0">
              <a:buNone/>
            </a:pPr>
            <a:r>
              <a:rPr lang="en-US" dirty="0"/>
              <a:t>• Drivers for specific hardware devices</a:t>
            </a:r>
            <a:endParaRPr lang="en-IN" dirty="0"/>
          </a:p>
        </p:txBody>
      </p:sp>
    </p:spTree>
    <p:extLst>
      <p:ext uri="{BB962C8B-B14F-4D97-AF65-F5344CB8AC3E}">
        <p14:creationId xmlns:p14="http://schemas.microsoft.com/office/powerpoint/2010/main" val="240017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2355-850A-4FF6-B9C8-4362B5CAB15D}"/>
              </a:ext>
            </a:extLst>
          </p:cNvPr>
          <p:cNvSpPr>
            <a:spLocks noGrp="1"/>
          </p:cNvSpPr>
          <p:nvPr>
            <p:ph type="title"/>
          </p:nvPr>
        </p:nvSpPr>
        <p:spPr>
          <a:xfrm>
            <a:off x="1086643" y="634430"/>
            <a:ext cx="10018713" cy="1752599"/>
          </a:xfrm>
        </p:spPr>
        <p:txBody>
          <a:bodyPr/>
          <a:lstStyle/>
          <a:p>
            <a:r>
              <a:rPr lang="en-US" dirty="0"/>
              <a:t>About </a:t>
            </a:r>
            <a:endParaRPr lang="en-IN" dirty="0"/>
          </a:p>
        </p:txBody>
      </p:sp>
      <p:sp>
        <p:nvSpPr>
          <p:cNvPr id="3" name="Content Placeholder 2">
            <a:extLst>
              <a:ext uri="{FF2B5EF4-FFF2-40B4-BE49-F238E27FC236}">
                <a16:creationId xmlns:a16="http://schemas.microsoft.com/office/drawing/2014/main" id="{9CF2D67F-CADA-42B9-B2E5-B8F597B18032}"/>
              </a:ext>
            </a:extLst>
          </p:cNvPr>
          <p:cNvSpPr>
            <a:spLocks noGrp="1"/>
          </p:cNvSpPr>
          <p:nvPr>
            <p:ph idx="1"/>
          </p:nvPr>
        </p:nvSpPr>
        <p:spPr>
          <a:xfrm>
            <a:off x="1086644" y="1921267"/>
            <a:ext cx="10416380" cy="4469259"/>
          </a:xfrm>
        </p:spPr>
        <p:txBody>
          <a:bodyPr>
            <a:normAutofit/>
          </a:bodyPr>
          <a:lstStyle/>
          <a:p>
            <a:r>
              <a:rPr lang="en-US" dirty="0"/>
              <a:t>To make the computer system convenient for users, the operating system provides a uniform, logical view of information storage. </a:t>
            </a:r>
          </a:p>
          <a:p>
            <a:r>
              <a:rPr lang="en-US" dirty="0"/>
              <a:t>The operating system abstracts from the physical properties of its storage devices to define a logical storage unit, the </a:t>
            </a:r>
            <a:r>
              <a:rPr lang="en-US" b="1" dirty="0"/>
              <a:t>file</a:t>
            </a:r>
            <a:r>
              <a:rPr lang="en-US" dirty="0"/>
              <a:t>. </a:t>
            </a:r>
          </a:p>
          <a:p>
            <a:r>
              <a:rPr lang="en-US" dirty="0"/>
              <a:t>The operating system maps files onto physical media and accesses these files via the storage devices.</a:t>
            </a:r>
            <a:endParaRPr lang="en-IN" dirty="0"/>
          </a:p>
        </p:txBody>
      </p:sp>
    </p:spTree>
    <p:extLst>
      <p:ext uri="{BB962C8B-B14F-4D97-AF65-F5344CB8AC3E}">
        <p14:creationId xmlns:p14="http://schemas.microsoft.com/office/powerpoint/2010/main" val="15555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8000-4303-4B88-AEA5-448D93DE831C}"/>
              </a:ext>
            </a:extLst>
          </p:cNvPr>
          <p:cNvSpPr>
            <a:spLocks noGrp="1"/>
          </p:cNvSpPr>
          <p:nvPr>
            <p:ph type="title"/>
          </p:nvPr>
        </p:nvSpPr>
        <p:spPr/>
        <p:txBody>
          <a:bodyPr/>
          <a:lstStyle/>
          <a:p>
            <a:r>
              <a:rPr lang="en-IN" dirty="0"/>
              <a:t>File-System Management</a:t>
            </a:r>
          </a:p>
        </p:txBody>
      </p:sp>
      <p:sp>
        <p:nvSpPr>
          <p:cNvPr id="3" name="Content Placeholder 2">
            <a:extLst>
              <a:ext uri="{FF2B5EF4-FFF2-40B4-BE49-F238E27FC236}">
                <a16:creationId xmlns:a16="http://schemas.microsoft.com/office/drawing/2014/main" id="{D8F7F66F-9AE9-4910-BD5A-8A0F2DB1057D}"/>
              </a:ext>
            </a:extLst>
          </p:cNvPr>
          <p:cNvSpPr>
            <a:spLocks noGrp="1"/>
          </p:cNvSpPr>
          <p:nvPr>
            <p:ph idx="1"/>
          </p:nvPr>
        </p:nvSpPr>
        <p:spPr>
          <a:xfrm>
            <a:off x="1484310" y="1767155"/>
            <a:ext cx="10018713" cy="4674742"/>
          </a:xfrm>
        </p:spPr>
        <p:txBody>
          <a:bodyPr>
            <a:normAutofit/>
          </a:bodyPr>
          <a:lstStyle/>
          <a:p>
            <a:r>
              <a:rPr lang="en-US" dirty="0"/>
              <a:t>File management is one of the most visible components of an operating system.</a:t>
            </a:r>
          </a:p>
          <a:p>
            <a:r>
              <a:rPr lang="en-US" dirty="0"/>
              <a:t>Computers can store information on several different types of physical media.</a:t>
            </a:r>
          </a:p>
          <a:p>
            <a:r>
              <a:rPr lang="en-US" dirty="0"/>
              <a:t>Magnetic disk, optical disk, and magnetic tape are the most common. </a:t>
            </a:r>
          </a:p>
          <a:p>
            <a:r>
              <a:rPr lang="en-US" dirty="0"/>
              <a:t>Each of these media has its own characteristics and physical organization. </a:t>
            </a:r>
          </a:p>
          <a:p>
            <a:r>
              <a:rPr lang="en-US" dirty="0"/>
              <a:t>Each medium is controlled by a device, such as a disk drive or tape drive, that also has its own unique characteristics. </a:t>
            </a:r>
          </a:p>
          <a:p>
            <a:r>
              <a:rPr lang="en-US" dirty="0"/>
              <a:t>These properties include access speed, capacity, data-transfer rate, and access method (sequential or random).</a:t>
            </a:r>
            <a:endParaRPr lang="en-IN" dirty="0"/>
          </a:p>
        </p:txBody>
      </p:sp>
    </p:spTree>
    <p:extLst>
      <p:ext uri="{BB962C8B-B14F-4D97-AF65-F5344CB8AC3E}">
        <p14:creationId xmlns:p14="http://schemas.microsoft.com/office/powerpoint/2010/main" val="406852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36F1-A5F7-4F6D-9003-128689EB5C29}"/>
              </a:ext>
            </a:extLst>
          </p:cNvPr>
          <p:cNvSpPr>
            <a:spLocks noGrp="1"/>
          </p:cNvSpPr>
          <p:nvPr>
            <p:ph type="title"/>
          </p:nvPr>
        </p:nvSpPr>
        <p:spPr/>
        <p:txBody>
          <a:bodyPr>
            <a:normAutofit fontScale="90000"/>
          </a:bodyPr>
          <a:lstStyle/>
          <a:p>
            <a:pPr algn="l"/>
            <a:r>
              <a:rPr lang="en-US" dirty="0"/>
              <a:t>The operating system is responsible for the following activities in connection</a:t>
            </a:r>
            <a:br>
              <a:rPr lang="en-US" dirty="0"/>
            </a:br>
            <a:r>
              <a:rPr lang="en-IN" dirty="0"/>
              <a:t>with file management:</a:t>
            </a:r>
          </a:p>
        </p:txBody>
      </p:sp>
      <p:sp>
        <p:nvSpPr>
          <p:cNvPr id="3" name="Content Placeholder 2">
            <a:extLst>
              <a:ext uri="{FF2B5EF4-FFF2-40B4-BE49-F238E27FC236}">
                <a16:creationId xmlns:a16="http://schemas.microsoft.com/office/drawing/2014/main" id="{4E4C54F0-9F48-4BA4-A7C8-6E8CE205BD53}"/>
              </a:ext>
            </a:extLst>
          </p:cNvPr>
          <p:cNvSpPr>
            <a:spLocks noGrp="1"/>
          </p:cNvSpPr>
          <p:nvPr>
            <p:ph idx="1"/>
          </p:nvPr>
        </p:nvSpPr>
        <p:spPr>
          <a:xfrm>
            <a:off x="873304" y="2311685"/>
            <a:ext cx="10972800" cy="4546315"/>
          </a:xfrm>
        </p:spPr>
        <p:txBody>
          <a:bodyPr/>
          <a:lstStyle/>
          <a:p>
            <a:r>
              <a:rPr lang="en-IN" dirty="0"/>
              <a:t>Creating and deleting files</a:t>
            </a:r>
          </a:p>
          <a:p>
            <a:r>
              <a:rPr lang="en-US" dirty="0"/>
              <a:t>Creating and deleting directories to organize files</a:t>
            </a:r>
          </a:p>
          <a:p>
            <a:r>
              <a:rPr lang="en-US" dirty="0"/>
              <a:t>Supporting primitives for manipulating files and directories</a:t>
            </a:r>
          </a:p>
          <a:p>
            <a:r>
              <a:rPr lang="en-US" dirty="0"/>
              <a:t> Mapping files onto secondary storage</a:t>
            </a:r>
          </a:p>
          <a:p>
            <a:r>
              <a:rPr lang="en-US" dirty="0"/>
              <a:t>Backing up files on stable (nonvolatile) storage media</a:t>
            </a:r>
            <a:endParaRPr lang="en-IN" dirty="0"/>
          </a:p>
        </p:txBody>
      </p:sp>
    </p:spTree>
    <p:extLst>
      <p:ext uri="{BB962C8B-B14F-4D97-AF65-F5344CB8AC3E}">
        <p14:creationId xmlns:p14="http://schemas.microsoft.com/office/powerpoint/2010/main" val="293874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4AAB-2EB1-4FB1-BABD-A5491463BEF5}"/>
              </a:ext>
            </a:extLst>
          </p:cNvPr>
          <p:cNvSpPr>
            <a:spLocks noGrp="1"/>
          </p:cNvSpPr>
          <p:nvPr>
            <p:ph type="title"/>
          </p:nvPr>
        </p:nvSpPr>
        <p:spPr/>
        <p:txBody>
          <a:bodyPr/>
          <a:lstStyle/>
          <a:p>
            <a:r>
              <a:rPr lang="en-IN" dirty="0"/>
              <a:t>Mass-Storage Management</a:t>
            </a:r>
          </a:p>
        </p:txBody>
      </p:sp>
      <p:sp>
        <p:nvSpPr>
          <p:cNvPr id="3" name="Content Placeholder 2">
            <a:extLst>
              <a:ext uri="{FF2B5EF4-FFF2-40B4-BE49-F238E27FC236}">
                <a16:creationId xmlns:a16="http://schemas.microsoft.com/office/drawing/2014/main" id="{62A8AAC3-9A96-4DE1-AFEA-630EEE9601E5}"/>
              </a:ext>
            </a:extLst>
          </p:cNvPr>
          <p:cNvSpPr>
            <a:spLocks noGrp="1"/>
          </p:cNvSpPr>
          <p:nvPr>
            <p:ph idx="1"/>
          </p:nvPr>
        </p:nvSpPr>
        <p:spPr/>
        <p:txBody>
          <a:bodyPr/>
          <a:lstStyle/>
          <a:p>
            <a:r>
              <a:rPr lang="en-US" dirty="0"/>
              <a:t>main memory is too small to accommodate all data and programs, and because the data that it holds are lost when power is lost, the computer system must provide secondary storage to back up main </a:t>
            </a:r>
            <a:r>
              <a:rPr lang="en-IN" dirty="0"/>
              <a:t>memory.</a:t>
            </a:r>
          </a:p>
          <a:p>
            <a:r>
              <a:rPr lang="en-US" dirty="0"/>
              <a:t>the proper management of disk storage is of central importance to a computer system.</a:t>
            </a:r>
            <a:endParaRPr lang="en-IN" dirty="0"/>
          </a:p>
        </p:txBody>
      </p:sp>
    </p:spTree>
    <p:extLst>
      <p:ext uri="{BB962C8B-B14F-4D97-AF65-F5344CB8AC3E}">
        <p14:creationId xmlns:p14="http://schemas.microsoft.com/office/powerpoint/2010/main" val="305600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CAD6-3A9F-4ED9-A671-45BED5688A89}"/>
              </a:ext>
            </a:extLst>
          </p:cNvPr>
          <p:cNvSpPr>
            <a:spLocks noGrp="1"/>
          </p:cNvSpPr>
          <p:nvPr>
            <p:ph type="title"/>
          </p:nvPr>
        </p:nvSpPr>
        <p:spPr/>
        <p:txBody>
          <a:bodyPr>
            <a:normAutofit fontScale="90000"/>
          </a:bodyPr>
          <a:lstStyle/>
          <a:p>
            <a:pPr algn="l"/>
            <a:r>
              <a:rPr lang="en-IN" dirty="0"/>
              <a:t>The operating system is</a:t>
            </a:r>
            <a:br>
              <a:rPr lang="en-IN" dirty="0"/>
            </a:br>
            <a:r>
              <a:rPr lang="en-US" dirty="0"/>
              <a:t>responsible for the following activities in connection with disk management:</a:t>
            </a:r>
            <a:endParaRPr lang="en-IN" dirty="0"/>
          </a:p>
        </p:txBody>
      </p:sp>
      <p:sp>
        <p:nvSpPr>
          <p:cNvPr id="3" name="Content Placeholder 2">
            <a:extLst>
              <a:ext uri="{FF2B5EF4-FFF2-40B4-BE49-F238E27FC236}">
                <a16:creationId xmlns:a16="http://schemas.microsoft.com/office/drawing/2014/main" id="{8D078C32-190D-4E5C-A258-C2B11901CBC9}"/>
              </a:ext>
            </a:extLst>
          </p:cNvPr>
          <p:cNvSpPr>
            <a:spLocks noGrp="1"/>
          </p:cNvSpPr>
          <p:nvPr>
            <p:ph idx="1"/>
          </p:nvPr>
        </p:nvSpPr>
        <p:spPr/>
        <p:txBody>
          <a:bodyPr>
            <a:normAutofit/>
          </a:bodyPr>
          <a:lstStyle/>
          <a:p>
            <a:pPr marL="0" indent="0">
              <a:buNone/>
            </a:pPr>
            <a:r>
              <a:rPr lang="en-IN" sz="2800" dirty="0"/>
              <a:t>• Free-space management</a:t>
            </a:r>
          </a:p>
          <a:p>
            <a:pPr marL="0" indent="0">
              <a:buNone/>
            </a:pPr>
            <a:r>
              <a:rPr lang="en-IN" sz="2800" dirty="0"/>
              <a:t>• Storage allocation</a:t>
            </a:r>
          </a:p>
          <a:p>
            <a:pPr marL="0" indent="0">
              <a:buNone/>
            </a:pPr>
            <a:r>
              <a:rPr lang="en-IN" sz="2800" dirty="0"/>
              <a:t>• Disk scheduling</a:t>
            </a:r>
          </a:p>
        </p:txBody>
      </p:sp>
    </p:spTree>
    <p:extLst>
      <p:ext uri="{BB962C8B-B14F-4D97-AF65-F5344CB8AC3E}">
        <p14:creationId xmlns:p14="http://schemas.microsoft.com/office/powerpoint/2010/main" val="401169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522-DD00-4C7F-A22D-9436EEE0A7C0}"/>
              </a:ext>
            </a:extLst>
          </p:cNvPr>
          <p:cNvSpPr>
            <a:spLocks noGrp="1"/>
          </p:cNvSpPr>
          <p:nvPr>
            <p:ph type="title"/>
          </p:nvPr>
        </p:nvSpPr>
        <p:spPr>
          <a:xfrm>
            <a:off x="1484311" y="0"/>
            <a:ext cx="10018713" cy="1376737"/>
          </a:xfrm>
        </p:spPr>
        <p:txBody>
          <a:bodyPr/>
          <a:lstStyle/>
          <a:p>
            <a:r>
              <a:rPr lang="en-IN" dirty="0"/>
              <a:t>Caching</a:t>
            </a:r>
          </a:p>
        </p:txBody>
      </p:sp>
      <p:sp>
        <p:nvSpPr>
          <p:cNvPr id="3" name="Content Placeholder 2">
            <a:extLst>
              <a:ext uri="{FF2B5EF4-FFF2-40B4-BE49-F238E27FC236}">
                <a16:creationId xmlns:a16="http://schemas.microsoft.com/office/drawing/2014/main" id="{30FB9B2C-6ED0-42AF-AD7C-68270FE29F97}"/>
              </a:ext>
            </a:extLst>
          </p:cNvPr>
          <p:cNvSpPr>
            <a:spLocks noGrp="1"/>
          </p:cNvSpPr>
          <p:nvPr>
            <p:ph idx="1"/>
          </p:nvPr>
        </p:nvSpPr>
        <p:spPr>
          <a:xfrm>
            <a:off x="688976" y="976045"/>
            <a:ext cx="11259869" cy="5712432"/>
          </a:xfrm>
        </p:spPr>
        <p:txBody>
          <a:bodyPr>
            <a:normAutofit/>
          </a:bodyPr>
          <a:lstStyle/>
          <a:p>
            <a:r>
              <a:rPr lang="en-US" b="1" dirty="0"/>
              <a:t>Caching </a:t>
            </a:r>
            <a:r>
              <a:rPr lang="en-US" dirty="0"/>
              <a:t>is an important principle of computer systems.</a:t>
            </a:r>
          </a:p>
          <a:p>
            <a:r>
              <a:rPr lang="en-US" dirty="0"/>
              <a:t>Information is normally kept in some storage system (such as main memory).</a:t>
            </a:r>
          </a:p>
          <a:p>
            <a:r>
              <a:rPr lang="en-US" dirty="0"/>
              <a:t>As it is used, it is copied into a faster storage system—the cache—on a temporary basis. When we need a particular piece of information, we first check whether it is in the cache. </a:t>
            </a:r>
          </a:p>
          <a:p>
            <a:r>
              <a:rPr lang="en-US" dirty="0"/>
              <a:t>If it is, we use the information directly from the cache. If it is not, we use the information from the source, putting a copy in the cache under the assumption that we will need it again soon.</a:t>
            </a:r>
          </a:p>
          <a:p>
            <a:r>
              <a:rPr lang="en-IN" dirty="0"/>
              <a:t>The programmer (or compiler) </a:t>
            </a:r>
            <a:r>
              <a:rPr lang="en-US" dirty="0"/>
              <a:t>implements the register-allocation and register-replacement algorithms to decide which information to keep in registers and which to keep in main </a:t>
            </a:r>
            <a:r>
              <a:rPr lang="en-IN" dirty="0"/>
              <a:t>memory</a:t>
            </a:r>
          </a:p>
        </p:txBody>
      </p:sp>
    </p:spTree>
    <p:extLst>
      <p:ext uri="{BB962C8B-B14F-4D97-AF65-F5344CB8AC3E}">
        <p14:creationId xmlns:p14="http://schemas.microsoft.com/office/powerpoint/2010/main" val="398094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906E-16BA-44D4-91DD-203732903372}"/>
              </a:ext>
            </a:extLst>
          </p:cNvPr>
          <p:cNvSpPr>
            <a:spLocks noGrp="1"/>
          </p:cNvSpPr>
          <p:nvPr>
            <p:ph type="title"/>
          </p:nvPr>
        </p:nvSpPr>
        <p:spPr/>
        <p:txBody>
          <a:bodyPr/>
          <a:lstStyle/>
          <a:p>
            <a:r>
              <a:rPr lang="en-IN" b="1" dirty="0"/>
              <a:t>cache management</a:t>
            </a:r>
            <a:endParaRPr lang="en-IN" dirty="0"/>
          </a:p>
        </p:txBody>
      </p:sp>
      <p:sp>
        <p:nvSpPr>
          <p:cNvPr id="3" name="Content Placeholder 2">
            <a:extLst>
              <a:ext uri="{FF2B5EF4-FFF2-40B4-BE49-F238E27FC236}">
                <a16:creationId xmlns:a16="http://schemas.microsoft.com/office/drawing/2014/main" id="{CC55D584-9EEB-48D3-AAF3-DC9F8DBB3B3B}"/>
              </a:ext>
            </a:extLst>
          </p:cNvPr>
          <p:cNvSpPr>
            <a:spLocks noGrp="1"/>
          </p:cNvSpPr>
          <p:nvPr>
            <p:ph idx="1"/>
          </p:nvPr>
        </p:nvSpPr>
        <p:spPr/>
        <p:txBody>
          <a:bodyPr/>
          <a:lstStyle/>
          <a:p>
            <a:r>
              <a:rPr lang="en-US" dirty="0"/>
              <a:t>caches have limited size, </a:t>
            </a:r>
            <a:r>
              <a:rPr lang="en-US" b="1" dirty="0"/>
              <a:t>cache management </a:t>
            </a:r>
            <a:r>
              <a:rPr lang="en-US" dirty="0"/>
              <a:t>is an important design problem. Careful selection of the cache size and of a replacement policy can result in greatly increased performance.</a:t>
            </a:r>
          </a:p>
          <a:p>
            <a:r>
              <a:rPr lang="en-US" b="1" dirty="0"/>
              <a:t>Cache</a:t>
            </a:r>
            <a:r>
              <a:rPr lang="en-US" dirty="0"/>
              <a:t> is a type of memory that is used to increase the speed of data access.</a:t>
            </a:r>
            <a:endParaRPr lang="en-IN" dirty="0"/>
          </a:p>
        </p:txBody>
      </p:sp>
    </p:spTree>
    <p:extLst>
      <p:ext uri="{BB962C8B-B14F-4D97-AF65-F5344CB8AC3E}">
        <p14:creationId xmlns:p14="http://schemas.microsoft.com/office/powerpoint/2010/main" val="209936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358119-EB61-4E9C-BB39-57924B15F4A5}"/>
              </a:ext>
            </a:extLst>
          </p:cNvPr>
          <p:cNvPicPr>
            <a:picLocks noGrp="1" noChangeAspect="1"/>
          </p:cNvPicPr>
          <p:nvPr>
            <p:ph idx="1"/>
          </p:nvPr>
        </p:nvPicPr>
        <p:blipFill rotWithShape="1">
          <a:blip r:embed="rId2"/>
          <a:srcRect l="18904" t="49465" r="19453" b="6468"/>
          <a:stretch/>
        </p:blipFill>
        <p:spPr>
          <a:xfrm>
            <a:off x="914400" y="205483"/>
            <a:ext cx="10931703" cy="6441897"/>
          </a:xfrm>
          <a:prstGeom prst="rect">
            <a:avLst/>
          </a:prstGeom>
        </p:spPr>
      </p:pic>
    </p:spTree>
    <p:extLst>
      <p:ext uri="{BB962C8B-B14F-4D97-AF65-F5344CB8AC3E}">
        <p14:creationId xmlns:p14="http://schemas.microsoft.com/office/powerpoint/2010/main" val="2628839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TotalTime>
  <Words>550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Operating system</vt:lpstr>
      <vt:lpstr>About </vt:lpstr>
      <vt:lpstr>File-System Management</vt:lpstr>
      <vt:lpstr>The operating system is responsible for the following activities in connection with file management:</vt:lpstr>
      <vt:lpstr>Mass-Storage Management</vt:lpstr>
      <vt:lpstr>The operating system is responsible for the following activities in connection with disk management:</vt:lpstr>
      <vt:lpstr>Caching</vt:lpstr>
      <vt:lpstr>cache management</vt:lpstr>
      <vt:lpstr>PowerPoint Presentation</vt:lpstr>
      <vt:lpstr>PowerPoint Presentation</vt:lpstr>
      <vt:lpstr>cache coherency</vt:lpstr>
      <vt:lpstr>I/O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mansi joshi</dc:creator>
  <cp:lastModifiedBy>mansi joshi</cp:lastModifiedBy>
  <cp:revision>5</cp:revision>
  <dcterms:created xsi:type="dcterms:W3CDTF">2020-11-04T09:03:18Z</dcterms:created>
  <dcterms:modified xsi:type="dcterms:W3CDTF">2020-11-04T09:43:24Z</dcterms:modified>
</cp:coreProperties>
</file>