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9"/>
  </p:notesMasterIdLst>
  <p:sldIdLst>
    <p:sldId id="256" r:id="rId2"/>
    <p:sldId id="258" r:id="rId3"/>
    <p:sldId id="259" r:id="rId4"/>
    <p:sldId id="257"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D3132-70E3-492F-8D6B-9E87E36EC457}" type="datetimeFigureOut">
              <a:rPr lang="en-IN" smtClean="0"/>
              <a:t>09-12-2020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847AB0-7226-46ED-905B-D67460BC37D5}" type="slidenum">
              <a:rPr lang="en-IN" smtClean="0"/>
              <a:t>‹#›</a:t>
            </a:fld>
            <a:endParaRPr lang="en-IN"/>
          </a:p>
        </p:txBody>
      </p:sp>
    </p:spTree>
    <p:extLst>
      <p:ext uri="{BB962C8B-B14F-4D97-AF65-F5344CB8AC3E}">
        <p14:creationId xmlns:p14="http://schemas.microsoft.com/office/powerpoint/2010/main" val="993105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847AB0-7226-46ED-905B-D67460BC37D5}" type="slidenum">
              <a:rPr lang="en-IN" smtClean="0"/>
              <a:t>3</a:t>
            </a:fld>
            <a:endParaRPr lang="en-IN"/>
          </a:p>
        </p:txBody>
      </p:sp>
    </p:spTree>
    <p:extLst>
      <p:ext uri="{BB962C8B-B14F-4D97-AF65-F5344CB8AC3E}">
        <p14:creationId xmlns:p14="http://schemas.microsoft.com/office/powerpoint/2010/main" val="39110640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94C54032-DF3B-485A-B801-481DCAD50DC0}" type="datetimeFigureOut">
              <a:rPr lang="en-IN" smtClean="0"/>
              <a:t>09-12-2020</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169DE575-55E5-44A2-BFF5-CCFD8D9FE70E}" type="slidenum">
              <a:rPr lang="en-IN" smtClean="0"/>
              <a:t>‹#›</a:t>
            </a:fld>
            <a:endParaRPr lang="en-IN"/>
          </a:p>
        </p:txBody>
      </p:sp>
    </p:spTree>
    <p:extLst>
      <p:ext uri="{BB962C8B-B14F-4D97-AF65-F5344CB8AC3E}">
        <p14:creationId xmlns:p14="http://schemas.microsoft.com/office/powerpoint/2010/main" val="1916663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C54032-DF3B-485A-B801-481DCAD50DC0}"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69DE575-55E5-44A2-BFF5-CCFD8D9FE70E}" type="slidenum">
              <a:rPr lang="en-IN" smtClean="0"/>
              <a:t>‹#›</a:t>
            </a:fld>
            <a:endParaRPr lang="en-IN"/>
          </a:p>
        </p:txBody>
      </p:sp>
    </p:spTree>
    <p:extLst>
      <p:ext uri="{BB962C8B-B14F-4D97-AF65-F5344CB8AC3E}">
        <p14:creationId xmlns:p14="http://schemas.microsoft.com/office/powerpoint/2010/main" val="244601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C54032-DF3B-485A-B801-481DCAD50DC0}"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9DE575-55E5-44A2-BFF5-CCFD8D9FE70E}" type="slidenum">
              <a:rPr lang="en-IN" smtClean="0"/>
              <a:t>‹#›</a:t>
            </a:fld>
            <a:endParaRPr lang="en-IN"/>
          </a:p>
        </p:txBody>
      </p:sp>
    </p:spTree>
    <p:extLst>
      <p:ext uri="{BB962C8B-B14F-4D97-AF65-F5344CB8AC3E}">
        <p14:creationId xmlns:p14="http://schemas.microsoft.com/office/powerpoint/2010/main" val="1877471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C54032-DF3B-485A-B801-481DCAD50DC0}"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9DE575-55E5-44A2-BFF5-CCFD8D9FE70E}" type="slidenum">
              <a:rPr lang="en-IN" smtClean="0"/>
              <a:t>‹#›</a:t>
            </a:fld>
            <a:endParaRPr lang="en-IN"/>
          </a:p>
        </p:txBody>
      </p:sp>
    </p:spTree>
    <p:extLst>
      <p:ext uri="{BB962C8B-B14F-4D97-AF65-F5344CB8AC3E}">
        <p14:creationId xmlns:p14="http://schemas.microsoft.com/office/powerpoint/2010/main" val="3590954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C54032-DF3B-485A-B801-481DCAD50DC0}"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9DE575-55E5-44A2-BFF5-CCFD8D9FE70E}" type="slidenum">
              <a:rPr lang="en-IN" smtClean="0"/>
              <a:t>‹#›</a:t>
            </a:fld>
            <a:endParaRPr lang="en-IN"/>
          </a:p>
        </p:txBody>
      </p:sp>
    </p:spTree>
    <p:extLst>
      <p:ext uri="{BB962C8B-B14F-4D97-AF65-F5344CB8AC3E}">
        <p14:creationId xmlns:p14="http://schemas.microsoft.com/office/powerpoint/2010/main" val="1122076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C54032-DF3B-485A-B801-481DCAD50DC0}" type="datetimeFigureOut">
              <a:rPr lang="en-IN" smtClean="0"/>
              <a:t>09-12-2020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9DE575-55E5-44A2-BFF5-CCFD8D9FE70E}" type="slidenum">
              <a:rPr lang="en-IN" smtClean="0"/>
              <a:t>‹#›</a:t>
            </a:fld>
            <a:endParaRPr lang="en-IN"/>
          </a:p>
        </p:txBody>
      </p:sp>
    </p:spTree>
    <p:extLst>
      <p:ext uri="{BB962C8B-B14F-4D97-AF65-F5344CB8AC3E}">
        <p14:creationId xmlns:p14="http://schemas.microsoft.com/office/powerpoint/2010/main" val="1096727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C54032-DF3B-485A-B801-481DCAD50DC0}" type="datetimeFigureOut">
              <a:rPr lang="en-IN" smtClean="0"/>
              <a:t>09-12-2020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9DE575-55E5-44A2-BFF5-CCFD8D9FE70E}" type="slidenum">
              <a:rPr lang="en-IN" smtClean="0"/>
              <a:t>‹#›</a:t>
            </a:fld>
            <a:endParaRPr lang="en-IN"/>
          </a:p>
        </p:txBody>
      </p:sp>
    </p:spTree>
    <p:extLst>
      <p:ext uri="{BB962C8B-B14F-4D97-AF65-F5344CB8AC3E}">
        <p14:creationId xmlns:p14="http://schemas.microsoft.com/office/powerpoint/2010/main" val="1821214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C54032-DF3B-485A-B801-481DCAD50DC0}"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9DE575-55E5-44A2-BFF5-CCFD8D9FE70E}" type="slidenum">
              <a:rPr lang="en-IN" smtClean="0"/>
              <a:t>‹#›</a:t>
            </a:fld>
            <a:endParaRPr lang="en-IN"/>
          </a:p>
        </p:txBody>
      </p:sp>
    </p:spTree>
    <p:extLst>
      <p:ext uri="{BB962C8B-B14F-4D97-AF65-F5344CB8AC3E}">
        <p14:creationId xmlns:p14="http://schemas.microsoft.com/office/powerpoint/2010/main" val="2577399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C54032-DF3B-485A-B801-481DCAD50DC0}"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9DE575-55E5-44A2-BFF5-CCFD8D9FE70E}" type="slidenum">
              <a:rPr lang="en-IN" smtClean="0"/>
              <a:t>‹#›</a:t>
            </a:fld>
            <a:endParaRPr lang="en-IN"/>
          </a:p>
        </p:txBody>
      </p:sp>
    </p:spTree>
    <p:extLst>
      <p:ext uri="{BB962C8B-B14F-4D97-AF65-F5344CB8AC3E}">
        <p14:creationId xmlns:p14="http://schemas.microsoft.com/office/powerpoint/2010/main" val="429527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C54032-DF3B-485A-B801-481DCAD50DC0}"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9DE575-55E5-44A2-BFF5-CCFD8D9FE70E}" type="slidenum">
              <a:rPr lang="en-IN" smtClean="0"/>
              <a:t>‹#›</a:t>
            </a:fld>
            <a:endParaRPr lang="en-IN"/>
          </a:p>
        </p:txBody>
      </p:sp>
    </p:spTree>
    <p:extLst>
      <p:ext uri="{BB962C8B-B14F-4D97-AF65-F5344CB8AC3E}">
        <p14:creationId xmlns:p14="http://schemas.microsoft.com/office/powerpoint/2010/main" val="2952115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C54032-DF3B-485A-B801-481DCAD50DC0}"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9DE575-55E5-44A2-BFF5-CCFD8D9FE70E}" type="slidenum">
              <a:rPr lang="en-IN" smtClean="0"/>
              <a:t>‹#›</a:t>
            </a:fld>
            <a:endParaRPr lang="en-IN"/>
          </a:p>
        </p:txBody>
      </p:sp>
    </p:spTree>
    <p:extLst>
      <p:ext uri="{BB962C8B-B14F-4D97-AF65-F5344CB8AC3E}">
        <p14:creationId xmlns:p14="http://schemas.microsoft.com/office/powerpoint/2010/main" val="3810547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C54032-DF3B-485A-B801-481DCAD50DC0}"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9DE575-55E5-44A2-BFF5-CCFD8D9FE70E}" type="slidenum">
              <a:rPr lang="en-IN" smtClean="0"/>
              <a:t>‹#›</a:t>
            </a:fld>
            <a:endParaRPr lang="en-IN"/>
          </a:p>
        </p:txBody>
      </p:sp>
    </p:spTree>
    <p:extLst>
      <p:ext uri="{BB962C8B-B14F-4D97-AF65-F5344CB8AC3E}">
        <p14:creationId xmlns:p14="http://schemas.microsoft.com/office/powerpoint/2010/main" val="217043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C54032-DF3B-485A-B801-481DCAD50DC0}" type="datetimeFigureOut">
              <a:rPr lang="en-IN" smtClean="0"/>
              <a:t>09-12-2020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9DE575-55E5-44A2-BFF5-CCFD8D9FE70E}" type="slidenum">
              <a:rPr lang="en-IN" smtClean="0"/>
              <a:t>‹#›</a:t>
            </a:fld>
            <a:endParaRPr lang="en-IN"/>
          </a:p>
        </p:txBody>
      </p:sp>
    </p:spTree>
    <p:extLst>
      <p:ext uri="{BB962C8B-B14F-4D97-AF65-F5344CB8AC3E}">
        <p14:creationId xmlns:p14="http://schemas.microsoft.com/office/powerpoint/2010/main" val="3850822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C54032-DF3B-485A-B801-481DCAD50DC0}" type="datetimeFigureOut">
              <a:rPr lang="en-IN" smtClean="0"/>
              <a:t>09-12-2020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9DE575-55E5-44A2-BFF5-CCFD8D9FE70E}" type="slidenum">
              <a:rPr lang="en-IN" smtClean="0"/>
              <a:t>‹#›</a:t>
            </a:fld>
            <a:endParaRPr lang="en-IN"/>
          </a:p>
        </p:txBody>
      </p:sp>
    </p:spTree>
    <p:extLst>
      <p:ext uri="{BB962C8B-B14F-4D97-AF65-F5344CB8AC3E}">
        <p14:creationId xmlns:p14="http://schemas.microsoft.com/office/powerpoint/2010/main" val="1968893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54032-DF3B-485A-B801-481DCAD50DC0}" type="datetimeFigureOut">
              <a:rPr lang="en-IN" smtClean="0"/>
              <a:t>09-12-2020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69DE575-55E5-44A2-BFF5-CCFD8D9FE70E}" type="slidenum">
              <a:rPr lang="en-IN" smtClean="0"/>
              <a:t>‹#›</a:t>
            </a:fld>
            <a:endParaRPr lang="en-IN"/>
          </a:p>
        </p:txBody>
      </p:sp>
    </p:spTree>
    <p:extLst>
      <p:ext uri="{BB962C8B-B14F-4D97-AF65-F5344CB8AC3E}">
        <p14:creationId xmlns:p14="http://schemas.microsoft.com/office/powerpoint/2010/main" val="652836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C54032-DF3B-485A-B801-481DCAD50DC0}"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69DE575-55E5-44A2-BFF5-CCFD8D9FE70E}" type="slidenum">
              <a:rPr lang="en-IN" smtClean="0"/>
              <a:t>‹#›</a:t>
            </a:fld>
            <a:endParaRPr lang="en-IN"/>
          </a:p>
        </p:txBody>
      </p:sp>
    </p:spTree>
    <p:extLst>
      <p:ext uri="{BB962C8B-B14F-4D97-AF65-F5344CB8AC3E}">
        <p14:creationId xmlns:p14="http://schemas.microsoft.com/office/powerpoint/2010/main" val="2075050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C54032-DF3B-485A-B801-481DCAD50DC0}"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69DE575-55E5-44A2-BFF5-CCFD8D9FE70E}" type="slidenum">
              <a:rPr lang="en-IN" smtClean="0"/>
              <a:t>‹#›</a:t>
            </a:fld>
            <a:endParaRPr lang="en-IN"/>
          </a:p>
        </p:txBody>
      </p:sp>
    </p:spTree>
    <p:extLst>
      <p:ext uri="{BB962C8B-B14F-4D97-AF65-F5344CB8AC3E}">
        <p14:creationId xmlns:p14="http://schemas.microsoft.com/office/powerpoint/2010/main" val="3929603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94C54032-DF3B-485A-B801-481DCAD50DC0}" type="datetimeFigureOut">
              <a:rPr lang="en-IN" smtClean="0"/>
              <a:t>09-12-2020</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169DE575-55E5-44A2-BFF5-CCFD8D9FE70E}" type="slidenum">
              <a:rPr lang="en-IN" smtClean="0"/>
              <a:t>‹#›</a:t>
            </a:fld>
            <a:endParaRPr lang="en-IN"/>
          </a:p>
        </p:txBody>
      </p:sp>
    </p:spTree>
    <p:extLst>
      <p:ext uri="{BB962C8B-B14F-4D97-AF65-F5344CB8AC3E}">
        <p14:creationId xmlns:p14="http://schemas.microsoft.com/office/powerpoint/2010/main" val="79101760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1C9E-25CE-48A5-9E3D-0BF68D8358A3}"/>
              </a:ext>
            </a:extLst>
          </p:cNvPr>
          <p:cNvSpPr>
            <a:spLocks noGrp="1"/>
          </p:cNvSpPr>
          <p:nvPr>
            <p:ph type="ctrTitle"/>
          </p:nvPr>
        </p:nvSpPr>
        <p:spPr/>
        <p:txBody>
          <a:bodyPr>
            <a:normAutofit/>
          </a:bodyPr>
          <a:lstStyle/>
          <a:p>
            <a:r>
              <a:rPr lang="en-IN" sz="4800" b="1" i="0" u="none" strike="noStrike" baseline="0" dirty="0">
                <a:solidFill>
                  <a:schemeClr val="tx1"/>
                </a:solidFill>
                <a:latin typeface="HelveticaNeue-MediumExt"/>
              </a:rPr>
              <a:t>Contiguous Memory Allocation</a:t>
            </a:r>
            <a:endParaRPr lang="en-IN" sz="4800" b="1" dirty="0">
              <a:solidFill>
                <a:schemeClr val="tx1"/>
              </a:solidFill>
            </a:endParaRPr>
          </a:p>
        </p:txBody>
      </p:sp>
    </p:spTree>
    <p:extLst>
      <p:ext uri="{BB962C8B-B14F-4D97-AF65-F5344CB8AC3E}">
        <p14:creationId xmlns:p14="http://schemas.microsoft.com/office/powerpoint/2010/main" val="13571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A48EC-1414-4032-ABB1-AE30D84A3CE2}"/>
              </a:ext>
            </a:extLst>
          </p:cNvPr>
          <p:cNvSpPr>
            <a:spLocks noGrp="1"/>
          </p:cNvSpPr>
          <p:nvPr>
            <p:ph type="title"/>
          </p:nvPr>
        </p:nvSpPr>
        <p:spPr/>
        <p:txBody>
          <a:bodyPr/>
          <a:lstStyle/>
          <a:p>
            <a:r>
              <a:rPr lang="en-US" dirty="0"/>
              <a:t>Memory protection</a:t>
            </a:r>
            <a:endParaRPr lang="en-IN" dirty="0"/>
          </a:p>
        </p:txBody>
      </p:sp>
      <p:sp>
        <p:nvSpPr>
          <p:cNvPr id="3" name="Content Placeholder 2">
            <a:extLst>
              <a:ext uri="{FF2B5EF4-FFF2-40B4-BE49-F238E27FC236}">
                <a16:creationId xmlns:a16="http://schemas.microsoft.com/office/drawing/2014/main" id="{EB4FDF04-C8A6-4855-A37A-1D511F2CEB1C}"/>
              </a:ext>
            </a:extLst>
          </p:cNvPr>
          <p:cNvSpPr>
            <a:spLocks noGrp="1"/>
          </p:cNvSpPr>
          <p:nvPr>
            <p:ph idx="1"/>
          </p:nvPr>
        </p:nvSpPr>
        <p:spPr/>
        <p:txBody>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dirty="0">
                <a:solidFill>
                  <a:schemeClr val="dk1"/>
                </a:solidFill>
                <a:latin typeface="Helvetica Neue"/>
                <a:ea typeface="Helvetica Neue"/>
                <a:cs typeface="Helvetica Neue"/>
                <a:sym typeface="Helvetica Neue"/>
              </a:rPr>
              <a:t>Relocation registers used to protect user processes from each other, and from changing operating-system code and data</a:t>
            </a:r>
            <a:endParaRPr lang="en-US" dirty="0"/>
          </a:p>
          <a:p>
            <a:pPr marL="742950" lvl="1" indent="-285750" algn="l" rtl="0">
              <a:lnSpc>
                <a:spcPct val="100000"/>
              </a:lnSpc>
              <a:spcBef>
                <a:spcPts val="630"/>
              </a:spcBef>
              <a:spcAft>
                <a:spcPts val="0"/>
              </a:spcAft>
              <a:buClr>
                <a:srgbClr val="CC6600"/>
              </a:buClr>
              <a:buSzPts val="1440"/>
              <a:buFont typeface="Arial"/>
              <a:buChar char="●"/>
            </a:pPr>
            <a:r>
              <a:rPr lang="en-US" sz="1800" b="0" i="0" u="none" dirty="0">
                <a:solidFill>
                  <a:schemeClr val="dk1"/>
                </a:solidFill>
                <a:latin typeface="Helvetica Neue"/>
                <a:ea typeface="Helvetica Neue"/>
                <a:cs typeface="Helvetica Neue"/>
                <a:sym typeface="Helvetica Neue"/>
              </a:rPr>
              <a:t>Base register contains value of smallest physical address</a:t>
            </a:r>
            <a:endParaRPr lang="en-US" dirty="0"/>
          </a:p>
          <a:p>
            <a:pPr marL="742950" lvl="1" indent="-285750" algn="l" rtl="0">
              <a:lnSpc>
                <a:spcPct val="100000"/>
              </a:lnSpc>
              <a:spcBef>
                <a:spcPts val="630"/>
              </a:spcBef>
              <a:spcAft>
                <a:spcPts val="0"/>
              </a:spcAft>
              <a:buClr>
                <a:srgbClr val="CC6600"/>
              </a:buClr>
              <a:buSzPts val="1440"/>
              <a:buFont typeface="Arial"/>
              <a:buChar char="●"/>
            </a:pPr>
            <a:r>
              <a:rPr lang="en-US" sz="1800" b="0" i="0" u="none" dirty="0">
                <a:solidFill>
                  <a:schemeClr val="dk1"/>
                </a:solidFill>
                <a:latin typeface="Helvetica Neue"/>
                <a:ea typeface="Helvetica Neue"/>
                <a:cs typeface="Helvetica Neue"/>
                <a:sym typeface="Helvetica Neue"/>
              </a:rPr>
              <a:t>Limit register contains range of logical addresses – each logical address must be less than the limit register </a:t>
            </a:r>
            <a:endParaRPr lang="en-US" dirty="0"/>
          </a:p>
          <a:p>
            <a:pPr marL="742950" lvl="1" indent="-285750" algn="l" rtl="0">
              <a:lnSpc>
                <a:spcPct val="100000"/>
              </a:lnSpc>
              <a:spcBef>
                <a:spcPts val="630"/>
              </a:spcBef>
              <a:spcAft>
                <a:spcPts val="0"/>
              </a:spcAft>
              <a:buClr>
                <a:srgbClr val="CC6600"/>
              </a:buClr>
              <a:buSzPts val="1440"/>
              <a:buFont typeface="Arial"/>
              <a:buChar char="●"/>
            </a:pPr>
            <a:r>
              <a:rPr lang="en-US" sz="1800" b="0" i="0" u="none" dirty="0">
                <a:solidFill>
                  <a:schemeClr val="dk1"/>
                </a:solidFill>
                <a:latin typeface="Helvetica Neue"/>
                <a:ea typeface="Helvetica Neue"/>
                <a:cs typeface="Helvetica Neue"/>
                <a:sym typeface="Helvetica Neue"/>
              </a:rPr>
              <a:t>MMU maps logical address </a:t>
            </a:r>
            <a:r>
              <a:rPr lang="en-US" sz="1800" b="0" i="1" u="none" dirty="0">
                <a:solidFill>
                  <a:schemeClr val="dk1"/>
                </a:solidFill>
                <a:latin typeface="Helvetica Neue"/>
                <a:ea typeface="Helvetica Neue"/>
                <a:cs typeface="Helvetica Neue"/>
                <a:sym typeface="Helvetica Neue"/>
              </a:rPr>
              <a:t>dynamically</a:t>
            </a:r>
            <a:endParaRPr lang="en-US" dirty="0"/>
          </a:p>
          <a:p>
            <a:pPr marL="742950" lvl="1" indent="-285750" algn="l" rtl="0">
              <a:lnSpc>
                <a:spcPct val="100000"/>
              </a:lnSpc>
              <a:spcBef>
                <a:spcPts val="630"/>
              </a:spcBef>
              <a:spcAft>
                <a:spcPts val="0"/>
              </a:spcAft>
              <a:buClr>
                <a:srgbClr val="CC6600"/>
              </a:buClr>
              <a:buSzPts val="1440"/>
              <a:buFont typeface="Arial"/>
              <a:buChar char="●"/>
            </a:pPr>
            <a:r>
              <a:rPr lang="en-US" sz="1800" b="0" i="0" u="none" dirty="0">
                <a:solidFill>
                  <a:schemeClr val="dk1"/>
                </a:solidFill>
                <a:latin typeface="Helvetica Neue"/>
                <a:ea typeface="Helvetica Neue"/>
                <a:cs typeface="Helvetica Neue"/>
                <a:sym typeface="Helvetica Neue"/>
              </a:rPr>
              <a:t>Can then allow actions such as kernel code being </a:t>
            </a:r>
            <a:r>
              <a:rPr lang="en-US" sz="1800" b="1" i="0" u="none" dirty="0">
                <a:solidFill>
                  <a:srgbClr val="0000FF"/>
                </a:solidFill>
                <a:latin typeface="Helvetica Neue"/>
                <a:ea typeface="Helvetica Neue"/>
                <a:cs typeface="Helvetica Neue"/>
                <a:sym typeface="Helvetica Neue"/>
              </a:rPr>
              <a:t>transient </a:t>
            </a:r>
            <a:r>
              <a:rPr lang="en-US" sz="1800" b="0" i="0" u="none" dirty="0">
                <a:solidFill>
                  <a:schemeClr val="dk1"/>
                </a:solidFill>
                <a:latin typeface="Helvetica Neue"/>
                <a:ea typeface="Helvetica Neue"/>
                <a:cs typeface="Helvetica Neue"/>
                <a:sym typeface="Helvetica Neue"/>
              </a:rPr>
              <a:t>– comes and goes as needed</a:t>
            </a:r>
            <a:r>
              <a:rPr lang="en-US" sz="1800" b="1" i="0" u="none" dirty="0">
                <a:solidFill>
                  <a:srgbClr val="0000FF"/>
                </a:solidFill>
                <a:latin typeface="Helvetica Neue"/>
                <a:ea typeface="Helvetica Neue"/>
                <a:cs typeface="Helvetica Neue"/>
                <a:sym typeface="Helvetica Neue"/>
              </a:rPr>
              <a:t>. </a:t>
            </a:r>
            <a:r>
              <a:rPr lang="en-US" sz="1800" b="0" i="0" u="none" dirty="0">
                <a:solidFill>
                  <a:schemeClr val="dk1"/>
                </a:solidFill>
                <a:latin typeface="Helvetica Neue"/>
                <a:ea typeface="Helvetica Neue"/>
                <a:cs typeface="Helvetica Neue"/>
                <a:sym typeface="Helvetica Neue"/>
              </a:rPr>
              <a:t>Thus, kernel can change size dynamically.</a:t>
            </a:r>
            <a:endParaRPr lang="en-US" dirty="0"/>
          </a:p>
          <a:p>
            <a:pPr marL="0" indent="0">
              <a:buNone/>
            </a:pPr>
            <a:endParaRPr lang="en-IN" dirty="0"/>
          </a:p>
        </p:txBody>
      </p:sp>
    </p:spTree>
    <p:extLst>
      <p:ext uri="{BB962C8B-B14F-4D97-AF65-F5344CB8AC3E}">
        <p14:creationId xmlns:p14="http://schemas.microsoft.com/office/powerpoint/2010/main" val="3731313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8726D4-66C4-4927-98AB-18132D68C2BD}"/>
              </a:ext>
            </a:extLst>
          </p:cNvPr>
          <p:cNvPicPr>
            <a:picLocks noChangeAspect="1"/>
          </p:cNvPicPr>
          <p:nvPr/>
        </p:nvPicPr>
        <p:blipFill rotWithShape="1">
          <a:blip r:embed="rId3"/>
          <a:srcRect l="23889" t="30248" r="19931" b="7654"/>
          <a:stretch/>
        </p:blipFill>
        <p:spPr>
          <a:xfrm>
            <a:off x="1701549" y="1320798"/>
            <a:ext cx="9372852" cy="4978402"/>
          </a:xfrm>
          <a:prstGeom prst="rect">
            <a:avLst/>
          </a:prstGeom>
        </p:spPr>
      </p:pic>
    </p:spTree>
    <p:extLst>
      <p:ext uri="{BB962C8B-B14F-4D97-AF65-F5344CB8AC3E}">
        <p14:creationId xmlns:p14="http://schemas.microsoft.com/office/powerpoint/2010/main" val="166401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9709-4F4A-4E21-986E-64B6927E6AAD}"/>
              </a:ext>
            </a:extLst>
          </p:cNvPr>
          <p:cNvSpPr>
            <a:spLocks noGrp="1"/>
          </p:cNvSpPr>
          <p:nvPr>
            <p:ph type="title"/>
          </p:nvPr>
        </p:nvSpPr>
        <p:spPr/>
        <p:txBody>
          <a:bodyPr/>
          <a:lstStyle/>
          <a:p>
            <a:r>
              <a:rPr lang="en-US" dirty="0"/>
              <a:t>Memory allocation </a:t>
            </a:r>
            <a:endParaRPr lang="en-IN" dirty="0"/>
          </a:p>
        </p:txBody>
      </p:sp>
      <p:sp>
        <p:nvSpPr>
          <p:cNvPr id="3" name="Content Placeholder 2">
            <a:extLst>
              <a:ext uri="{FF2B5EF4-FFF2-40B4-BE49-F238E27FC236}">
                <a16:creationId xmlns:a16="http://schemas.microsoft.com/office/drawing/2014/main" id="{06433DCA-76BB-4955-91C6-DC0611B6A743}"/>
              </a:ext>
            </a:extLst>
          </p:cNvPr>
          <p:cNvSpPr>
            <a:spLocks noGrp="1"/>
          </p:cNvSpPr>
          <p:nvPr>
            <p:ph idx="1"/>
          </p:nvPr>
        </p:nvSpPr>
        <p:spPr>
          <a:xfrm>
            <a:off x="296333" y="2302933"/>
            <a:ext cx="11836400" cy="4555067"/>
          </a:xfrm>
        </p:spPr>
        <p:txBody>
          <a:bodyPr>
            <a:normAutofit/>
          </a:bodyPr>
          <a:lstStyle/>
          <a:p>
            <a:pPr algn="l"/>
            <a:r>
              <a:rPr lang="en-US" sz="2000" b="0" i="0" u="none" strike="noStrike" baseline="0" dirty="0">
                <a:solidFill>
                  <a:srgbClr val="231F20"/>
                </a:solidFill>
                <a:latin typeface="Palatino-Roman"/>
              </a:rPr>
              <a:t>The main memory must accommodate both the operating system and the </a:t>
            </a:r>
            <a:r>
              <a:rPr lang="en-IN" sz="2000" b="0" i="0" u="none" strike="noStrike" baseline="0" dirty="0">
                <a:solidFill>
                  <a:srgbClr val="231F20"/>
                </a:solidFill>
                <a:latin typeface="Palatino-Roman"/>
              </a:rPr>
              <a:t>various user processes.</a:t>
            </a:r>
            <a:r>
              <a:rPr lang="en-US" sz="2000" b="0" i="0" u="none" strike="noStrike" baseline="0" dirty="0">
                <a:solidFill>
                  <a:srgbClr val="231F20"/>
                </a:solidFill>
                <a:latin typeface="Palatino-Roman"/>
              </a:rPr>
              <a:t> The memory is usually divided into two partitions: one for </a:t>
            </a:r>
            <a:r>
              <a:rPr lang="en-US" sz="2000" b="0" i="0" u="none" strike="noStrike" baseline="0" dirty="0">
                <a:solidFill>
                  <a:srgbClr val="FF0000"/>
                </a:solidFill>
                <a:latin typeface="Palatino-Roman"/>
              </a:rPr>
              <a:t>the resident operating system </a:t>
            </a:r>
            <a:r>
              <a:rPr lang="en-US" sz="2000" b="0" i="0" u="none" strike="noStrike" baseline="0" dirty="0">
                <a:solidFill>
                  <a:srgbClr val="231F20"/>
                </a:solidFill>
                <a:latin typeface="Palatino-Roman"/>
              </a:rPr>
              <a:t>and one for </a:t>
            </a:r>
            <a:r>
              <a:rPr lang="en-US" sz="2000" b="0" i="0" u="none" strike="noStrike" baseline="0" dirty="0">
                <a:solidFill>
                  <a:srgbClr val="FF0000"/>
                </a:solidFill>
                <a:latin typeface="Palatino-Roman"/>
              </a:rPr>
              <a:t>the user processes</a:t>
            </a:r>
            <a:r>
              <a:rPr lang="en-US" sz="2000" b="0" i="0" u="none" strike="noStrike" baseline="0" dirty="0">
                <a:solidFill>
                  <a:srgbClr val="231F20"/>
                </a:solidFill>
                <a:latin typeface="Palatino-Roman"/>
              </a:rPr>
              <a:t>.</a:t>
            </a:r>
          </a:p>
          <a:p>
            <a:pPr algn="l"/>
            <a:r>
              <a:rPr lang="en-US" sz="2000" b="0" i="0" dirty="0">
                <a:solidFill>
                  <a:srgbClr val="222222"/>
                </a:solidFill>
                <a:effectLst/>
                <a:latin typeface="Lato"/>
              </a:rPr>
              <a:t>In Contiguous memory allocation,  when the process arrives from the ready queue to the main memory for execution, the contiguous memory blocks are allocated to the process according to its requirement. Now, to allocate the </a:t>
            </a:r>
            <a:r>
              <a:rPr lang="en-US" sz="2000" b="1" i="0" dirty="0">
                <a:solidFill>
                  <a:srgbClr val="222222"/>
                </a:solidFill>
                <a:effectLst/>
                <a:latin typeface="Lato"/>
              </a:rPr>
              <a:t>contiguous</a:t>
            </a:r>
            <a:r>
              <a:rPr lang="en-US" sz="2000" b="0" i="0" dirty="0">
                <a:solidFill>
                  <a:srgbClr val="222222"/>
                </a:solidFill>
                <a:effectLst/>
                <a:latin typeface="Lato"/>
              </a:rPr>
              <a:t> space to user processes, the memory can be divide either in </a:t>
            </a:r>
            <a:r>
              <a:rPr lang="en-US" sz="2000" b="0" i="0" dirty="0">
                <a:solidFill>
                  <a:srgbClr val="FF0000"/>
                </a:solidFill>
                <a:effectLst/>
                <a:latin typeface="Lato"/>
              </a:rPr>
              <a:t>the fixed-sized partition </a:t>
            </a:r>
            <a:r>
              <a:rPr lang="en-US" sz="2000" b="0" i="0" dirty="0">
                <a:solidFill>
                  <a:srgbClr val="222222"/>
                </a:solidFill>
                <a:effectLst/>
                <a:latin typeface="Lato"/>
              </a:rPr>
              <a:t>or in </a:t>
            </a:r>
            <a:r>
              <a:rPr lang="en-US" sz="2000" b="0" i="0" dirty="0">
                <a:solidFill>
                  <a:srgbClr val="FF0000"/>
                </a:solidFill>
                <a:effectLst/>
                <a:latin typeface="Lato"/>
              </a:rPr>
              <a:t>the variable-sized partition</a:t>
            </a:r>
            <a:r>
              <a:rPr lang="en-US" sz="2000" b="0" i="0" dirty="0">
                <a:solidFill>
                  <a:srgbClr val="222222"/>
                </a:solidFill>
                <a:effectLst/>
                <a:latin typeface="Lato"/>
              </a:rPr>
              <a:t>.</a:t>
            </a:r>
          </a:p>
          <a:p>
            <a:pPr algn="l"/>
            <a:r>
              <a:rPr lang="en-US" sz="2000" b="1" i="0" dirty="0">
                <a:solidFill>
                  <a:srgbClr val="222222"/>
                </a:solidFill>
                <a:effectLst/>
                <a:latin typeface="Lato"/>
              </a:rPr>
              <a:t>Fixed-Sized Partition: </a:t>
            </a:r>
            <a:r>
              <a:rPr lang="en-US" sz="2000" b="0" i="0" dirty="0">
                <a:solidFill>
                  <a:srgbClr val="222222"/>
                </a:solidFill>
                <a:effectLst/>
                <a:latin typeface="Lato"/>
              </a:rPr>
              <a:t>In the fixed-sized partition, the memory is divided into fixed-sized blocks and each block contains exactly one process. But, the fixed-sized partition will limit the degree of multiprogramming as the number of the partition will decide the number of processes.</a:t>
            </a:r>
          </a:p>
          <a:p>
            <a:pPr algn="l"/>
            <a:r>
              <a:rPr lang="en-US" sz="2000" b="1" i="0" dirty="0">
                <a:solidFill>
                  <a:srgbClr val="222222"/>
                </a:solidFill>
                <a:effectLst/>
                <a:latin typeface="Lato"/>
              </a:rPr>
              <a:t>Variable-Size Partition: </a:t>
            </a:r>
            <a:r>
              <a:rPr lang="en-US" sz="2000" b="0" i="0" dirty="0">
                <a:solidFill>
                  <a:srgbClr val="222222"/>
                </a:solidFill>
                <a:effectLst/>
                <a:latin typeface="Lato"/>
              </a:rPr>
              <a:t>In the variable size partition method, the operating system maintains a table that contains the information about all memory parts that are </a:t>
            </a:r>
            <a:r>
              <a:rPr lang="en-US" sz="2000" b="1" i="0" dirty="0">
                <a:solidFill>
                  <a:srgbClr val="222222"/>
                </a:solidFill>
                <a:effectLst/>
                <a:latin typeface="Lato"/>
              </a:rPr>
              <a:t>occupied</a:t>
            </a:r>
            <a:r>
              <a:rPr lang="en-US" sz="2000" b="0" i="0" dirty="0">
                <a:solidFill>
                  <a:srgbClr val="222222"/>
                </a:solidFill>
                <a:effectLst/>
                <a:latin typeface="Lato"/>
              </a:rPr>
              <a:t> by the processes and all memory parts that are still </a:t>
            </a:r>
            <a:r>
              <a:rPr lang="en-US" sz="2000" b="1" i="0" dirty="0">
                <a:solidFill>
                  <a:srgbClr val="222222"/>
                </a:solidFill>
                <a:effectLst/>
                <a:latin typeface="Lato"/>
              </a:rPr>
              <a:t>available</a:t>
            </a:r>
            <a:r>
              <a:rPr lang="en-US" sz="2000" b="0" i="0" dirty="0">
                <a:solidFill>
                  <a:srgbClr val="222222"/>
                </a:solidFill>
                <a:effectLst/>
                <a:latin typeface="Lato"/>
              </a:rPr>
              <a:t> for the processes.</a:t>
            </a:r>
          </a:p>
          <a:p>
            <a:endParaRPr lang="en-IN" dirty="0"/>
          </a:p>
        </p:txBody>
      </p:sp>
    </p:spTree>
    <p:extLst>
      <p:ext uri="{BB962C8B-B14F-4D97-AF65-F5344CB8AC3E}">
        <p14:creationId xmlns:p14="http://schemas.microsoft.com/office/powerpoint/2010/main" val="2017998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989CE-39FE-498F-B515-63EBBE427F22}"/>
              </a:ext>
            </a:extLst>
          </p:cNvPr>
          <p:cNvSpPr>
            <a:spLocks noGrp="1"/>
          </p:cNvSpPr>
          <p:nvPr>
            <p:ph type="title"/>
          </p:nvPr>
        </p:nvSpPr>
        <p:spPr>
          <a:xfrm>
            <a:off x="1154953" y="939800"/>
            <a:ext cx="8761413" cy="740832"/>
          </a:xfrm>
        </p:spPr>
        <p:txBody>
          <a:bodyPr/>
          <a:lstStyle/>
          <a:p>
            <a:r>
              <a:rPr lang="en-US" b="1" i="0" dirty="0">
                <a:solidFill>
                  <a:schemeClr val="bg1"/>
                </a:solidFill>
                <a:effectLst/>
                <a:latin typeface="Lato"/>
              </a:rPr>
              <a:t>How holes are created in the memory?</a:t>
            </a:r>
            <a:br>
              <a:rPr lang="en-US" b="0" i="0" dirty="0">
                <a:solidFill>
                  <a:schemeClr val="bg1"/>
                </a:solidFill>
                <a:effectLst/>
                <a:latin typeface="Lato"/>
              </a:rPr>
            </a:br>
            <a:endParaRPr lang="en-IN" dirty="0">
              <a:solidFill>
                <a:schemeClr val="bg1"/>
              </a:solidFill>
            </a:endParaRPr>
          </a:p>
        </p:txBody>
      </p:sp>
      <p:sp>
        <p:nvSpPr>
          <p:cNvPr id="3" name="Content Placeholder 2">
            <a:extLst>
              <a:ext uri="{FF2B5EF4-FFF2-40B4-BE49-F238E27FC236}">
                <a16:creationId xmlns:a16="http://schemas.microsoft.com/office/drawing/2014/main" id="{47BCAFB4-3FF8-4971-9003-185C4E172241}"/>
              </a:ext>
            </a:extLst>
          </p:cNvPr>
          <p:cNvSpPr>
            <a:spLocks noGrp="1"/>
          </p:cNvSpPr>
          <p:nvPr>
            <p:ph idx="1"/>
          </p:nvPr>
        </p:nvSpPr>
        <p:spPr>
          <a:xfrm>
            <a:off x="0" y="2252133"/>
            <a:ext cx="12115799" cy="4605867"/>
          </a:xfrm>
        </p:spPr>
        <p:txBody>
          <a:bodyPr>
            <a:normAutofit fontScale="92500"/>
          </a:bodyPr>
          <a:lstStyle/>
          <a:p>
            <a:pPr algn="l"/>
            <a:r>
              <a:rPr lang="en-US" sz="1900" b="0" i="0" dirty="0">
                <a:solidFill>
                  <a:srgbClr val="222222"/>
                </a:solidFill>
                <a:effectLst/>
                <a:latin typeface="Arial" panose="020B0604020202020204" pitchFamily="34" charset="0"/>
                <a:cs typeface="Arial" panose="020B0604020202020204" pitchFamily="34" charset="0"/>
              </a:rPr>
              <a:t>Initially, the whole memory space is available for the user processes as a large block, a </a:t>
            </a:r>
            <a:r>
              <a:rPr lang="en-US" sz="1900" b="1" i="0" dirty="0">
                <a:solidFill>
                  <a:srgbClr val="222222"/>
                </a:solidFill>
                <a:effectLst/>
                <a:latin typeface="Arial" panose="020B0604020202020204" pitchFamily="34" charset="0"/>
                <a:cs typeface="Arial" panose="020B0604020202020204" pitchFamily="34" charset="0"/>
              </a:rPr>
              <a:t>hole</a:t>
            </a:r>
            <a:r>
              <a:rPr lang="en-US" sz="1900" b="0" i="0" dirty="0">
                <a:solidFill>
                  <a:srgbClr val="222222"/>
                </a:solidFill>
                <a:effectLst/>
                <a:latin typeface="Arial" panose="020B0604020202020204" pitchFamily="34" charset="0"/>
                <a:cs typeface="Arial" panose="020B0604020202020204" pitchFamily="34" charset="0"/>
              </a:rPr>
              <a:t>. Eventually, when the processes arrive in the memory, executes, terminates and leaves the memory.</a:t>
            </a:r>
          </a:p>
          <a:p>
            <a:pPr algn="l"/>
            <a:r>
              <a:rPr lang="en-US" sz="1900" b="0" i="0" dirty="0">
                <a:solidFill>
                  <a:srgbClr val="222222"/>
                </a:solidFill>
                <a:effectLst/>
                <a:latin typeface="Arial" panose="020B0604020202020204" pitchFamily="34" charset="0"/>
                <a:cs typeface="Arial" panose="020B0604020202020204" pitchFamily="34" charset="0"/>
              </a:rPr>
              <a:t>In the </a:t>
            </a:r>
            <a:r>
              <a:rPr lang="en-US" sz="1900" b="1" i="0" dirty="0">
                <a:solidFill>
                  <a:srgbClr val="222222"/>
                </a:solidFill>
                <a:effectLst/>
                <a:latin typeface="Arial" panose="020B0604020202020204" pitchFamily="34" charset="0"/>
                <a:cs typeface="Arial" panose="020B0604020202020204" pitchFamily="34" charset="0"/>
              </a:rPr>
              <a:t>variable size partition</a:t>
            </a:r>
            <a:r>
              <a:rPr lang="en-US" sz="1900" b="0" i="0" dirty="0">
                <a:solidFill>
                  <a:srgbClr val="222222"/>
                </a:solidFill>
                <a:effectLst/>
                <a:latin typeface="Arial" panose="020B0604020202020204" pitchFamily="34" charset="0"/>
                <a:cs typeface="Arial" panose="020B0604020202020204" pitchFamily="34" charset="0"/>
              </a:rPr>
              <a:t> method, the operating system analyses the memory requirement of the process and see whether it has a memory block of the required size. If it finds the match, then it allocates that memory block to the process. If not, then it searches the ready queue for the process that has a smaller memory requirement.</a:t>
            </a:r>
          </a:p>
          <a:p>
            <a:pPr algn="l"/>
            <a:r>
              <a:rPr lang="en-US" sz="1900" b="0" i="0" dirty="0">
                <a:solidFill>
                  <a:srgbClr val="222222"/>
                </a:solidFill>
                <a:effectLst/>
                <a:latin typeface="Arial" panose="020B0604020202020204" pitchFamily="34" charset="0"/>
                <a:cs typeface="Arial" panose="020B0604020202020204" pitchFamily="34" charset="0"/>
              </a:rPr>
              <a:t>The operating system allocates the memory to the process until it cannot satisfy the memory requirement of the next process in the ready queue. It stops allocating memory to the process if it does not have a memory block (</a:t>
            </a:r>
            <a:r>
              <a:rPr lang="en-US" sz="1900" b="1" i="0" dirty="0">
                <a:solidFill>
                  <a:srgbClr val="222222"/>
                </a:solidFill>
                <a:effectLst/>
                <a:latin typeface="Arial" panose="020B0604020202020204" pitchFamily="34" charset="0"/>
                <a:cs typeface="Arial" panose="020B0604020202020204" pitchFamily="34" charset="0"/>
              </a:rPr>
              <a:t>hole</a:t>
            </a:r>
            <a:r>
              <a:rPr lang="en-US" sz="1900" b="0" i="0" dirty="0">
                <a:solidFill>
                  <a:srgbClr val="222222"/>
                </a:solidFill>
                <a:effectLst/>
                <a:latin typeface="Arial" panose="020B0604020202020204" pitchFamily="34" charset="0"/>
                <a:cs typeface="Arial" panose="020B0604020202020204" pitchFamily="34" charset="0"/>
              </a:rPr>
              <a:t>) that is large enough to hold that process.</a:t>
            </a:r>
          </a:p>
          <a:p>
            <a:pPr algn="l"/>
            <a:r>
              <a:rPr lang="en-US" sz="1900" b="0" i="0" dirty="0">
                <a:solidFill>
                  <a:srgbClr val="222222"/>
                </a:solidFill>
                <a:effectLst/>
                <a:latin typeface="Arial" panose="020B0604020202020204" pitchFamily="34" charset="0"/>
                <a:cs typeface="Arial" panose="020B0604020202020204" pitchFamily="34" charset="0"/>
              </a:rPr>
              <a:t>If the memory block (</a:t>
            </a:r>
            <a:r>
              <a:rPr lang="en-US" sz="1900" b="1" i="0" dirty="0">
                <a:solidFill>
                  <a:srgbClr val="222222"/>
                </a:solidFill>
                <a:effectLst/>
                <a:latin typeface="Arial" panose="020B0604020202020204" pitchFamily="34" charset="0"/>
                <a:cs typeface="Arial" panose="020B0604020202020204" pitchFamily="34" charset="0"/>
              </a:rPr>
              <a:t>hole</a:t>
            </a:r>
            <a:r>
              <a:rPr lang="en-US" sz="1900" b="0" i="0" dirty="0">
                <a:solidFill>
                  <a:srgbClr val="222222"/>
                </a:solidFill>
                <a:effectLst/>
                <a:latin typeface="Arial" panose="020B0604020202020204" pitchFamily="34" charset="0"/>
                <a:cs typeface="Arial" panose="020B0604020202020204" pitchFamily="34" charset="0"/>
              </a:rPr>
              <a:t>) is too </a:t>
            </a:r>
            <a:r>
              <a:rPr lang="en-US" sz="1900" b="1" i="0" dirty="0">
                <a:solidFill>
                  <a:srgbClr val="222222"/>
                </a:solidFill>
                <a:effectLst/>
                <a:latin typeface="Arial" panose="020B0604020202020204" pitchFamily="34" charset="0"/>
                <a:cs typeface="Arial" panose="020B0604020202020204" pitchFamily="34" charset="0"/>
              </a:rPr>
              <a:t>large</a:t>
            </a:r>
            <a:r>
              <a:rPr lang="en-US" sz="1900" b="0" i="0" dirty="0">
                <a:solidFill>
                  <a:srgbClr val="222222"/>
                </a:solidFill>
                <a:effectLst/>
                <a:latin typeface="Arial" panose="020B0604020202020204" pitchFamily="34" charset="0"/>
                <a:cs typeface="Arial" panose="020B0604020202020204" pitchFamily="34" charset="0"/>
              </a:rPr>
              <a:t> for the process it gets </a:t>
            </a:r>
            <a:r>
              <a:rPr lang="en-US" sz="1900" b="1" i="0" dirty="0">
                <a:solidFill>
                  <a:srgbClr val="222222"/>
                </a:solidFill>
                <a:effectLst/>
                <a:latin typeface="Arial" panose="020B0604020202020204" pitchFamily="34" charset="0"/>
                <a:cs typeface="Arial" panose="020B0604020202020204" pitchFamily="34" charset="0"/>
              </a:rPr>
              <a:t>spilt</a:t>
            </a:r>
            <a:r>
              <a:rPr lang="en-US" sz="1900" b="0" i="0" dirty="0">
                <a:solidFill>
                  <a:srgbClr val="222222"/>
                </a:solidFill>
                <a:effectLst/>
                <a:latin typeface="Arial" panose="020B0604020202020204" pitchFamily="34" charset="0"/>
                <a:cs typeface="Arial" panose="020B0604020202020204" pitchFamily="34" charset="0"/>
              </a:rPr>
              <a:t> into two parts. One part of the memory block is allocated to the arrived process and the other part is returned to the set of holes. When a process terminates and releases the memory allocated to it, the released memory is then placed back to the set of holes. The </a:t>
            </a:r>
            <a:r>
              <a:rPr lang="en-US" sz="1900" b="1" i="0" dirty="0">
                <a:solidFill>
                  <a:srgbClr val="222222"/>
                </a:solidFill>
                <a:effectLst/>
                <a:latin typeface="Arial" panose="020B0604020202020204" pitchFamily="34" charset="0"/>
                <a:cs typeface="Arial" panose="020B0604020202020204" pitchFamily="34" charset="0"/>
              </a:rPr>
              <a:t>two holes that are adjacent</a:t>
            </a:r>
            <a:r>
              <a:rPr lang="en-US" sz="1900" b="0" i="0" dirty="0">
                <a:solidFill>
                  <a:srgbClr val="222222"/>
                </a:solidFill>
                <a:effectLst/>
                <a:latin typeface="Arial" panose="020B0604020202020204" pitchFamily="34" charset="0"/>
                <a:cs typeface="Arial" panose="020B0604020202020204" pitchFamily="34" charset="0"/>
              </a:rPr>
              <a:t> to each other, in the set of holes, are merged to form one </a:t>
            </a:r>
            <a:r>
              <a:rPr lang="en-US" sz="1900" b="1" i="0" dirty="0">
                <a:solidFill>
                  <a:srgbClr val="222222"/>
                </a:solidFill>
                <a:effectLst/>
                <a:latin typeface="Arial" panose="020B0604020202020204" pitchFamily="34" charset="0"/>
                <a:cs typeface="Arial" panose="020B0604020202020204" pitchFamily="34" charset="0"/>
              </a:rPr>
              <a:t>large hole</a:t>
            </a:r>
            <a:r>
              <a:rPr lang="en-US" sz="1900" b="0" i="0" dirty="0">
                <a:solidFill>
                  <a:srgbClr val="222222"/>
                </a:solidFill>
                <a:effectLst/>
                <a:latin typeface="Arial" panose="020B0604020202020204" pitchFamily="34" charset="0"/>
                <a:cs typeface="Arial" panose="020B0604020202020204" pitchFamily="34" charset="0"/>
              </a:rPr>
              <a:t>.</a:t>
            </a:r>
          </a:p>
          <a:p>
            <a:pPr algn="l"/>
            <a:r>
              <a:rPr lang="en-US" sz="1900" b="0" i="0" dirty="0">
                <a:solidFill>
                  <a:srgbClr val="222222"/>
                </a:solidFill>
                <a:effectLst/>
                <a:latin typeface="Arial" panose="020B0604020202020204" pitchFamily="34" charset="0"/>
                <a:cs typeface="Arial" panose="020B0604020202020204" pitchFamily="34" charset="0"/>
              </a:rPr>
              <a:t>Now, at this point, the operating system checks whether this newly formed free large hole is able to satisfy the memory requirement of any process waiting in the ready queue. And the process goes on.</a:t>
            </a:r>
          </a:p>
          <a:p>
            <a:pPr marL="0" indent="0">
              <a:buNone/>
            </a:pPr>
            <a:endParaRPr lang="en-IN" dirty="0"/>
          </a:p>
        </p:txBody>
      </p:sp>
    </p:spTree>
    <p:extLst>
      <p:ext uri="{BB962C8B-B14F-4D97-AF65-F5344CB8AC3E}">
        <p14:creationId xmlns:p14="http://schemas.microsoft.com/office/powerpoint/2010/main" val="2775664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8350E-534E-4F97-842B-7B48F27069F7}"/>
              </a:ext>
            </a:extLst>
          </p:cNvPr>
          <p:cNvSpPr>
            <a:spLocks noGrp="1"/>
          </p:cNvSpPr>
          <p:nvPr>
            <p:ph type="title"/>
          </p:nvPr>
        </p:nvSpPr>
        <p:spPr/>
        <p:txBody>
          <a:bodyPr/>
          <a:lstStyle/>
          <a:p>
            <a:pPr algn="ctr"/>
            <a:r>
              <a:rPr lang="en-US" sz="3200" b="0" i="0" u="none" strike="noStrike" baseline="0" dirty="0">
                <a:solidFill>
                  <a:schemeClr val="bg1"/>
                </a:solidFill>
                <a:latin typeface="Palatino-Roman"/>
              </a:rPr>
              <a:t>strategies are the ones most commonly used to select a free hole</a:t>
            </a:r>
            <a:br>
              <a:rPr lang="en-US" sz="3200" b="0" i="0" u="none" strike="noStrike" baseline="0" dirty="0">
                <a:solidFill>
                  <a:schemeClr val="bg1"/>
                </a:solidFill>
                <a:latin typeface="Palatino-Roman"/>
              </a:rPr>
            </a:br>
            <a:r>
              <a:rPr lang="en-US" sz="3200" b="0" i="0" u="none" strike="noStrike" baseline="0" dirty="0">
                <a:solidFill>
                  <a:schemeClr val="bg1"/>
                </a:solidFill>
                <a:latin typeface="Palatino-Roman"/>
              </a:rPr>
              <a:t>from the set of available holes:</a:t>
            </a:r>
            <a:endParaRPr lang="en-IN" sz="3200" dirty="0">
              <a:solidFill>
                <a:schemeClr val="bg1"/>
              </a:solidFill>
            </a:endParaRPr>
          </a:p>
        </p:txBody>
      </p:sp>
      <p:sp>
        <p:nvSpPr>
          <p:cNvPr id="3" name="Content Placeholder 2">
            <a:extLst>
              <a:ext uri="{FF2B5EF4-FFF2-40B4-BE49-F238E27FC236}">
                <a16:creationId xmlns:a16="http://schemas.microsoft.com/office/drawing/2014/main" id="{D6785877-977B-4603-90F1-B5F7046E48EB}"/>
              </a:ext>
            </a:extLst>
          </p:cNvPr>
          <p:cNvSpPr>
            <a:spLocks noGrp="1"/>
          </p:cNvSpPr>
          <p:nvPr>
            <p:ph idx="1"/>
          </p:nvPr>
        </p:nvSpPr>
        <p:spPr>
          <a:xfrm>
            <a:off x="1154955" y="2603500"/>
            <a:ext cx="9521512" cy="3416300"/>
          </a:xfrm>
        </p:spPr>
        <p:txBody>
          <a:bodyPr>
            <a:noAutofit/>
          </a:bodyPr>
          <a:lstStyle/>
          <a:p>
            <a:pPr marL="0" indent="0" algn="l">
              <a:buNone/>
            </a:pPr>
            <a:r>
              <a:rPr lang="en-US" sz="2000" b="0" i="0" u="none" strike="noStrike" baseline="0" dirty="0">
                <a:solidFill>
                  <a:srgbClr val="00AEF0"/>
                </a:solidFill>
                <a:latin typeface="Arial" panose="020B0604020202020204" pitchFamily="34" charset="0"/>
                <a:cs typeface="Arial" panose="020B0604020202020204" pitchFamily="34" charset="0"/>
              </a:rPr>
              <a:t>• </a:t>
            </a:r>
            <a:r>
              <a:rPr lang="en-US" sz="2000" b="1" i="0" u="none" strike="noStrike" baseline="0" dirty="0">
                <a:solidFill>
                  <a:srgbClr val="231F20"/>
                </a:solidFill>
                <a:latin typeface="Arial" panose="020B0604020202020204" pitchFamily="34" charset="0"/>
                <a:cs typeface="Arial" panose="020B0604020202020204" pitchFamily="34" charset="0"/>
              </a:rPr>
              <a:t>First fit</a:t>
            </a:r>
            <a:r>
              <a:rPr lang="en-US" sz="2000" b="0" i="0" u="none" strike="noStrike" baseline="0" dirty="0">
                <a:solidFill>
                  <a:srgbClr val="231F20"/>
                </a:solidFill>
                <a:latin typeface="Arial" panose="020B0604020202020204" pitchFamily="34" charset="0"/>
                <a:cs typeface="Arial" panose="020B0604020202020204" pitchFamily="34" charset="0"/>
              </a:rPr>
              <a:t>. Allocate the first hole that is big enough. Searching can start either at the beginning of the set of holes or at the location where the previous first-fit search ended . We can stop searching as soon as we find a free hole </a:t>
            </a:r>
            <a:r>
              <a:rPr lang="en-IN" sz="2000" b="0" i="0" u="none" strike="noStrike" baseline="0" dirty="0">
                <a:solidFill>
                  <a:srgbClr val="231F20"/>
                </a:solidFill>
                <a:latin typeface="Arial" panose="020B0604020202020204" pitchFamily="34" charset="0"/>
                <a:cs typeface="Arial" panose="020B0604020202020204" pitchFamily="34" charset="0"/>
              </a:rPr>
              <a:t>that is large enough.</a:t>
            </a:r>
          </a:p>
          <a:p>
            <a:pPr marL="0" indent="0" algn="l">
              <a:buNone/>
            </a:pPr>
            <a:r>
              <a:rPr lang="en-US" sz="2000" b="0" i="0" u="none" strike="noStrike" baseline="0" dirty="0">
                <a:solidFill>
                  <a:srgbClr val="00AEF0"/>
                </a:solidFill>
                <a:latin typeface="Arial" panose="020B0604020202020204" pitchFamily="34" charset="0"/>
                <a:cs typeface="Arial" panose="020B0604020202020204" pitchFamily="34" charset="0"/>
              </a:rPr>
              <a:t>• </a:t>
            </a:r>
            <a:r>
              <a:rPr lang="en-US" sz="2000" b="1" i="0" u="none" strike="noStrike" baseline="0" dirty="0">
                <a:solidFill>
                  <a:srgbClr val="231F20"/>
                </a:solidFill>
                <a:latin typeface="Arial" panose="020B0604020202020204" pitchFamily="34" charset="0"/>
                <a:cs typeface="Arial" panose="020B0604020202020204" pitchFamily="34" charset="0"/>
              </a:rPr>
              <a:t>Best fit</a:t>
            </a:r>
            <a:r>
              <a:rPr lang="en-US" sz="2000" b="0" i="0" u="none" strike="noStrike" baseline="0" dirty="0">
                <a:solidFill>
                  <a:srgbClr val="231F20"/>
                </a:solidFill>
                <a:latin typeface="Arial" panose="020B0604020202020204" pitchFamily="34" charset="0"/>
                <a:cs typeface="Arial" panose="020B0604020202020204" pitchFamily="34" charset="0"/>
              </a:rPr>
              <a:t>. Allocate the smallest hole that is big enough. We must search the entire list, unless the list is ordered by size. This strategy produces the </a:t>
            </a:r>
            <a:r>
              <a:rPr lang="en-IN" sz="2000" b="0" i="0" u="none" strike="noStrike" baseline="0" dirty="0">
                <a:solidFill>
                  <a:srgbClr val="231F20"/>
                </a:solidFill>
                <a:latin typeface="Arial" panose="020B0604020202020204" pitchFamily="34" charset="0"/>
                <a:cs typeface="Arial" panose="020B0604020202020204" pitchFamily="34" charset="0"/>
              </a:rPr>
              <a:t>smallest leftover hole.</a:t>
            </a:r>
          </a:p>
          <a:p>
            <a:pPr marL="0" indent="0" algn="l">
              <a:buNone/>
            </a:pPr>
            <a:r>
              <a:rPr lang="en-US" sz="2000" b="0" i="0" u="none" strike="noStrike" baseline="0" dirty="0">
                <a:solidFill>
                  <a:srgbClr val="00AEF0"/>
                </a:solidFill>
                <a:latin typeface="Arial" panose="020B0604020202020204" pitchFamily="34" charset="0"/>
                <a:cs typeface="Arial" panose="020B0604020202020204" pitchFamily="34" charset="0"/>
              </a:rPr>
              <a:t>• </a:t>
            </a:r>
            <a:r>
              <a:rPr lang="en-US" sz="2000" b="1" i="0" u="none" strike="noStrike" baseline="0" dirty="0">
                <a:solidFill>
                  <a:srgbClr val="231F20"/>
                </a:solidFill>
                <a:latin typeface="Arial" panose="020B0604020202020204" pitchFamily="34" charset="0"/>
                <a:cs typeface="Arial" panose="020B0604020202020204" pitchFamily="34" charset="0"/>
              </a:rPr>
              <a:t>Worst fit</a:t>
            </a:r>
            <a:r>
              <a:rPr lang="en-US" sz="2000" b="0" i="0" u="none" strike="noStrike" baseline="0" dirty="0">
                <a:solidFill>
                  <a:srgbClr val="231F20"/>
                </a:solidFill>
                <a:latin typeface="Arial" panose="020B0604020202020204" pitchFamily="34" charset="0"/>
                <a:cs typeface="Arial" panose="020B0604020202020204" pitchFamily="34" charset="0"/>
              </a:rPr>
              <a:t>. Allocate the largest hole. Again, we must search the entire list, unless it is sorted by size. This strategy produces the largest leftover hole, which may be more useful than the smaller leftover hole from a best-fit </a:t>
            </a:r>
            <a:r>
              <a:rPr lang="en-IN" sz="2000" b="0" i="0" u="none" strike="noStrike" baseline="0" dirty="0">
                <a:solidFill>
                  <a:srgbClr val="231F20"/>
                </a:solidFill>
                <a:latin typeface="Arial" panose="020B0604020202020204" pitchFamily="34" charset="0"/>
                <a:cs typeface="Arial" panose="020B0604020202020204" pitchFamily="34" charset="0"/>
              </a:rPr>
              <a:t>approach.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1485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F76C6-667E-45B8-AA28-5C254BF1C7E6}"/>
              </a:ext>
            </a:extLst>
          </p:cNvPr>
          <p:cNvSpPr>
            <a:spLocks noGrp="1"/>
          </p:cNvSpPr>
          <p:nvPr>
            <p:ph type="title"/>
          </p:nvPr>
        </p:nvSpPr>
        <p:spPr/>
        <p:txBody>
          <a:bodyPr/>
          <a:lstStyle/>
          <a:p>
            <a:pPr algn="ctr"/>
            <a:r>
              <a:rPr lang="en-IN" sz="4400" b="0" i="0" u="none" strike="noStrike" baseline="0" dirty="0">
                <a:solidFill>
                  <a:schemeClr val="bg1"/>
                </a:solidFill>
                <a:latin typeface="HelveticaNeue-MediumExt"/>
              </a:rPr>
              <a:t>Fragmentation</a:t>
            </a:r>
            <a:endParaRPr lang="en-IN" sz="4400" dirty="0">
              <a:solidFill>
                <a:schemeClr val="bg1"/>
              </a:solidFill>
            </a:endParaRPr>
          </a:p>
        </p:txBody>
      </p:sp>
      <p:sp>
        <p:nvSpPr>
          <p:cNvPr id="3" name="Content Placeholder 2">
            <a:extLst>
              <a:ext uri="{FF2B5EF4-FFF2-40B4-BE49-F238E27FC236}">
                <a16:creationId xmlns:a16="http://schemas.microsoft.com/office/drawing/2014/main" id="{1FEC9482-5C88-463F-840D-9533655BB359}"/>
              </a:ext>
            </a:extLst>
          </p:cNvPr>
          <p:cNvSpPr>
            <a:spLocks noGrp="1"/>
          </p:cNvSpPr>
          <p:nvPr>
            <p:ph idx="1"/>
          </p:nvPr>
        </p:nvSpPr>
        <p:spPr>
          <a:xfrm>
            <a:off x="829734" y="2603499"/>
            <a:ext cx="10219266" cy="4135967"/>
          </a:xfrm>
        </p:spPr>
        <p:txBody>
          <a:bodyPr>
            <a:normAutofit fontScale="92500" lnSpcReduction="20000"/>
          </a:bodyPr>
          <a:lstStyle/>
          <a:p>
            <a:pPr algn="l"/>
            <a:r>
              <a:rPr lang="en-US" sz="2200" b="0" i="0" dirty="0">
                <a:solidFill>
                  <a:srgbClr val="222222"/>
                </a:solidFill>
                <a:effectLst/>
                <a:latin typeface="Arial" panose="020B0604020202020204" pitchFamily="34" charset="0"/>
                <a:cs typeface="Arial" panose="020B0604020202020204" pitchFamily="34" charset="0"/>
              </a:rPr>
              <a:t>Fragmentation can either be external fragmentation or internal fragmentation.</a:t>
            </a:r>
          </a:p>
          <a:p>
            <a:pPr algn="l"/>
            <a:r>
              <a:rPr lang="en-US" sz="2200" b="0" i="0" dirty="0">
                <a:solidFill>
                  <a:srgbClr val="222222"/>
                </a:solidFill>
                <a:effectLst/>
                <a:latin typeface="Arial" panose="020B0604020202020204" pitchFamily="34" charset="0"/>
                <a:cs typeface="Arial" panose="020B0604020202020204" pitchFamily="34" charset="0"/>
              </a:rPr>
              <a:t> </a:t>
            </a:r>
            <a:r>
              <a:rPr lang="en-US" sz="2200" b="1" i="0" dirty="0">
                <a:solidFill>
                  <a:srgbClr val="222222"/>
                </a:solidFill>
                <a:effectLst/>
                <a:latin typeface="Arial" panose="020B0604020202020204" pitchFamily="34" charset="0"/>
                <a:cs typeface="Arial" panose="020B0604020202020204" pitchFamily="34" charset="0"/>
              </a:rPr>
              <a:t>External fragmentation</a:t>
            </a:r>
            <a:r>
              <a:rPr lang="en-US" sz="2200" b="0" i="0" dirty="0">
                <a:solidFill>
                  <a:srgbClr val="222222"/>
                </a:solidFill>
                <a:effectLst/>
                <a:latin typeface="Arial" panose="020B0604020202020204" pitchFamily="34" charset="0"/>
                <a:cs typeface="Arial" panose="020B0604020202020204" pitchFamily="34" charset="0"/>
              </a:rPr>
              <a:t> is when the free memory blocks available in memory are too small and even non-contiguous.</a:t>
            </a:r>
            <a:r>
              <a:rPr lang="en-US" sz="2200" b="0" i="0" u="none" dirty="0">
                <a:solidFill>
                  <a:schemeClr val="dk1"/>
                </a:solidFill>
                <a:latin typeface="Arial" panose="020B0604020202020204" pitchFamily="34" charset="0"/>
                <a:ea typeface="Helvetica Neue"/>
                <a:cs typeface="Arial" panose="020B0604020202020204" pitchFamily="34" charset="0"/>
                <a:sym typeface="Helvetica Neue"/>
              </a:rPr>
              <a:t> </a:t>
            </a:r>
          </a:p>
          <a:p>
            <a:pPr algn="l"/>
            <a:r>
              <a:rPr lang="en-US" sz="2200" b="0" i="0" u="none" dirty="0">
                <a:solidFill>
                  <a:schemeClr val="dk1"/>
                </a:solidFill>
                <a:latin typeface="Arial" panose="020B0604020202020204" pitchFamily="34" charset="0"/>
                <a:ea typeface="Helvetica Neue"/>
                <a:cs typeface="Arial" panose="020B0604020202020204" pitchFamily="34" charset="0"/>
                <a:sym typeface="Helvetica Neue"/>
              </a:rPr>
              <a:t>First fit analysis reveals that given </a:t>
            </a:r>
            <a:r>
              <a:rPr lang="en-US" sz="2200" b="0" i="1" u="none" dirty="0">
                <a:solidFill>
                  <a:schemeClr val="dk1"/>
                </a:solidFill>
                <a:latin typeface="Arial" panose="020B0604020202020204" pitchFamily="34" charset="0"/>
                <a:ea typeface="Helvetica Neue"/>
                <a:cs typeface="Arial" panose="020B0604020202020204" pitchFamily="34" charset="0"/>
                <a:sym typeface="Helvetica Neue"/>
              </a:rPr>
              <a:t>N</a:t>
            </a:r>
            <a:r>
              <a:rPr lang="en-US" sz="2200" b="0" i="0" u="none" dirty="0">
                <a:solidFill>
                  <a:schemeClr val="dk1"/>
                </a:solidFill>
                <a:latin typeface="Arial" panose="020B0604020202020204" pitchFamily="34" charset="0"/>
                <a:ea typeface="Helvetica Neue"/>
                <a:cs typeface="Arial" panose="020B0604020202020204" pitchFamily="34" charset="0"/>
                <a:sym typeface="Helvetica Neue"/>
              </a:rPr>
              <a:t> allocated blocks, another 0.5 </a:t>
            </a:r>
            <a:r>
              <a:rPr lang="en-US" sz="2200" b="0" i="1" u="none" dirty="0">
                <a:solidFill>
                  <a:schemeClr val="dk1"/>
                </a:solidFill>
                <a:latin typeface="Arial" panose="020B0604020202020204" pitchFamily="34" charset="0"/>
                <a:ea typeface="Helvetica Neue"/>
                <a:cs typeface="Arial" panose="020B0604020202020204" pitchFamily="34" charset="0"/>
                <a:sym typeface="Helvetica Neue"/>
              </a:rPr>
              <a:t>N</a:t>
            </a:r>
            <a:r>
              <a:rPr lang="en-US" sz="2200" b="0" i="0" u="none" dirty="0">
                <a:solidFill>
                  <a:schemeClr val="dk1"/>
                </a:solidFill>
                <a:latin typeface="Arial" panose="020B0604020202020204" pitchFamily="34" charset="0"/>
                <a:ea typeface="Helvetica Neue"/>
                <a:cs typeface="Arial" panose="020B0604020202020204" pitchFamily="34" charset="0"/>
                <a:sym typeface="Helvetica Neue"/>
              </a:rPr>
              <a:t> blocks will be lost to fragmentation</a:t>
            </a:r>
            <a:endParaRPr lang="en-US" sz="2200" dirty="0">
              <a:latin typeface="Arial" panose="020B0604020202020204" pitchFamily="34" charset="0"/>
              <a:cs typeface="Arial" panose="020B0604020202020204" pitchFamily="34" charset="0"/>
              <a:sym typeface="Helvetica Neue"/>
            </a:endParaRPr>
          </a:p>
          <a:p>
            <a:pPr marL="0" indent="0" algn="l">
              <a:buNone/>
            </a:pPr>
            <a:r>
              <a:rPr lang="en-US" sz="2200" b="0" i="0" u="none" dirty="0">
                <a:solidFill>
                  <a:schemeClr val="dk1"/>
                </a:solidFill>
                <a:latin typeface="Arial" panose="020B0604020202020204" pitchFamily="34" charset="0"/>
                <a:ea typeface="Helvetica Neue"/>
                <a:cs typeface="Arial" panose="020B0604020202020204" pitchFamily="34" charset="0"/>
                <a:sym typeface="Helvetica Neue"/>
              </a:rPr>
              <a:t>       1/3 of memory may be unusable -&gt; </a:t>
            </a:r>
            <a:r>
              <a:rPr lang="en-US" sz="2200" b="1" i="0" u="none" dirty="0">
                <a:solidFill>
                  <a:srgbClr val="3366FF"/>
                </a:solidFill>
                <a:latin typeface="Arial" panose="020B0604020202020204" pitchFamily="34" charset="0"/>
                <a:ea typeface="Helvetica Neue"/>
                <a:cs typeface="Arial" panose="020B0604020202020204" pitchFamily="34" charset="0"/>
                <a:sym typeface="Helvetica Neue"/>
              </a:rPr>
              <a:t>50-percent rule</a:t>
            </a:r>
            <a:endParaRPr lang="en-US" sz="2200" b="0" i="0" dirty="0">
              <a:solidFill>
                <a:srgbClr val="222222"/>
              </a:solidFill>
              <a:effectLst/>
              <a:latin typeface="Arial" panose="020B0604020202020204" pitchFamily="34" charset="0"/>
              <a:cs typeface="Arial" panose="020B0604020202020204" pitchFamily="34" charset="0"/>
            </a:endParaRPr>
          </a:p>
          <a:p>
            <a:pPr algn="l"/>
            <a:r>
              <a:rPr lang="en-US" sz="2200" b="0" i="0" dirty="0">
                <a:solidFill>
                  <a:srgbClr val="222222"/>
                </a:solidFill>
                <a:effectLst/>
                <a:latin typeface="Arial" panose="020B0604020202020204" pitchFamily="34" charset="0"/>
                <a:cs typeface="Arial" panose="020B0604020202020204" pitchFamily="34" charset="0"/>
              </a:rPr>
              <a:t> </a:t>
            </a:r>
            <a:r>
              <a:rPr lang="en-US" sz="2200" b="1" i="0" dirty="0">
                <a:solidFill>
                  <a:srgbClr val="222222"/>
                </a:solidFill>
                <a:effectLst/>
                <a:latin typeface="Arial" panose="020B0604020202020204" pitchFamily="34" charset="0"/>
                <a:cs typeface="Arial" panose="020B0604020202020204" pitchFamily="34" charset="0"/>
              </a:rPr>
              <a:t>Internal fragmentation</a:t>
            </a:r>
            <a:r>
              <a:rPr lang="en-US" sz="2200" b="0" i="0" dirty="0">
                <a:solidFill>
                  <a:srgbClr val="222222"/>
                </a:solidFill>
                <a:effectLst/>
                <a:latin typeface="Arial" panose="020B0604020202020204" pitchFamily="34" charset="0"/>
                <a:cs typeface="Arial" panose="020B0604020202020204" pitchFamily="34" charset="0"/>
              </a:rPr>
              <a:t> occurs when the process does not fully utilize the memory allocated to it.</a:t>
            </a:r>
          </a:p>
          <a:p>
            <a:pPr algn="l"/>
            <a:r>
              <a:rPr lang="en-US" sz="2200" b="0" i="0" dirty="0">
                <a:solidFill>
                  <a:srgbClr val="222222"/>
                </a:solidFill>
                <a:effectLst/>
                <a:latin typeface="Arial" panose="020B0604020202020204" pitchFamily="34" charset="0"/>
                <a:cs typeface="Arial" panose="020B0604020202020204" pitchFamily="34" charset="0"/>
              </a:rPr>
              <a:t>The solution to the problem of external fragmentation is </a:t>
            </a:r>
            <a:r>
              <a:rPr lang="en-US" sz="2200" b="1" i="0" dirty="0">
                <a:solidFill>
                  <a:srgbClr val="222222"/>
                </a:solidFill>
                <a:effectLst/>
                <a:latin typeface="Arial" panose="020B0604020202020204" pitchFamily="34" charset="0"/>
                <a:cs typeface="Arial" panose="020B0604020202020204" pitchFamily="34" charset="0"/>
              </a:rPr>
              <a:t>memory compaction</a:t>
            </a:r>
            <a:r>
              <a:rPr lang="en-US" sz="2200" b="0" i="0" dirty="0">
                <a:solidFill>
                  <a:srgbClr val="222222"/>
                </a:solidFill>
                <a:effectLst/>
                <a:latin typeface="Arial" panose="020B0604020202020204" pitchFamily="34" charset="0"/>
                <a:cs typeface="Arial" panose="020B0604020202020204" pitchFamily="34" charset="0"/>
              </a:rPr>
              <a:t>.</a:t>
            </a:r>
            <a:r>
              <a:rPr lang="en-IN" sz="2200" b="0" i="0" u="none" strike="noStrike" baseline="0" dirty="0">
                <a:solidFill>
                  <a:srgbClr val="231F20"/>
                </a:solidFill>
                <a:latin typeface="Arial" panose="020B0604020202020204" pitchFamily="34" charset="0"/>
                <a:cs typeface="Arial" panose="020B0604020202020204" pitchFamily="34" charset="0"/>
              </a:rPr>
              <a:t> The </a:t>
            </a:r>
            <a:r>
              <a:rPr lang="en-US" sz="2200" b="0" i="0" u="none" strike="noStrike" baseline="0" dirty="0">
                <a:solidFill>
                  <a:srgbClr val="231F20"/>
                </a:solidFill>
                <a:latin typeface="Arial" panose="020B0604020202020204" pitchFamily="34" charset="0"/>
                <a:cs typeface="Arial" panose="020B0604020202020204" pitchFamily="34" charset="0"/>
              </a:rPr>
              <a:t>goal is to shuffle the memory contents so as to place all free memory together </a:t>
            </a:r>
            <a:r>
              <a:rPr lang="en-IN" sz="2200" b="0" i="0" u="none" strike="noStrike" baseline="0" dirty="0">
                <a:solidFill>
                  <a:srgbClr val="231F20"/>
                </a:solidFill>
                <a:latin typeface="Arial" panose="020B0604020202020204" pitchFamily="34" charset="0"/>
                <a:cs typeface="Arial" panose="020B0604020202020204" pitchFamily="34" charset="0"/>
              </a:rPr>
              <a:t>in one large block</a:t>
            </a:r>
          </a:p>
          <a:p>
            <a:pPr algn="l"/>
            <a:r>
              <a:rPr lang="en-IN" sz="2200" dirty="0">
                <a:solidFill>
                  <a:srgbClr val="231F20"/>
                </a:solidFill>
                <a:effectLst/>
                <a:latin typeface="Arial" panose="020B0604020202020204" pitchFamily="34" charset="0"/>
                <a:cs typeface="Arial" panose="020B0604020202020204" pitchFamily="34" charset="0"/>
              </a:rPr>
              <a:t>Another solution to the problem of external fragmentation : </a:t>
            </a:r>
            <a:r>
              <a:rPr lang="en-IN" sz="2200" b="0" i="0" u="none" strike="noStrike" baseline="0" dirty="0">
                <a:solidFill>
                  <a:srgbClr val="231F20"/>
                </a:solidFill>
                <a:latin typeface="Arial" panose="020B0604020202020204" pitchFamily="34" charset="0"/>
                <a:cs typeface="Arial" panose="020B0604020202020204" pitchFamily="34" charset="0"/>
              </a:rPr>
              <a:t>segmentation and paging </a:t>
            </a:r>
            <a:endParaRPr lang="en-US" sz="2200" b="0" i="0" dirty="0">
              <a:solidFill>
                <a:srgbClr val="222222"/>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249390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109</TotalTime>
  <Words>842</Words>
  <Application>Microsoft Office PowerPoint</Application>
  <PresentationFormat>Widescreen</PresentationFormat>
  <Paragraphs>31</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Century Gothic</vt:lpstr>
      <vt:lpstr>Helvetica Neue</vt:lpstr>
      <vt:lpstr>HelveticaNeue-MediumExt</vt:lpstr>
      <vt:lpstr>Lato</vt:lpstr>
      <vt:lpstr>Palatino-Roman</vt:lpstr>
      <vt:lpstr>Wingdings 3</vt:lpstr>
      <vt:lpstr>Ion Boardroom</vt:lpstr>
      <vt:lpstr>Contiguous Memory Allocation</vt:lpstr>
      <vt:lpstr>Memory protection</vt:lpstr>
      <vt:lpstr>PowerPoint Presentation</vt:lpstr>
      <vt:lpstr>Memory allocation </vt:lpstr>
      <vt:lpstr>How holes are created in the memory? </vt:lpstr>
      <vt:lpstr>strategies are the ones most commonly used to select a free hole from the set of available holes:</vt:lpstr>
      <vt:lpstr>Fragmentation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Contiguous Memory Allocation</dc:title>
  <dc:creator>mansi joshi</dc:creator>
  <cp:lastModifiedBy>mansi joshi</cp:lastModifiedBy>
  <cp:revision>7</cp:revision>
  <dcterms:created xsi:type="dcterms:W3CDTF">2020-12-09T11:00:00Z</dcterms:created>
  <dcterms:modified xsi:type="dcterms:W3CDTF">2020-12-09T12:49:25Z</dcterms:modified>
</cp:coreProperties>
</file>