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47596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1C1F3-7672-4E44-93D1-0B8FBA299F7A}"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41281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209472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377415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54573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14166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407199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47815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46252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12573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61C1F3-7672-4E44-93D1-0B8FBA299F7A}"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402245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61C1F3-7672-4E44-93D1-0B8FBA299F7A}"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81109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61C1F3-7672-4E44-93D1-0B8FBA299F7A}"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29951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1C1F3-7672-4E44-93D1-0B8FBA299F7A}"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330982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C1F3-7672-4E44-93D1-0B8FBA299F7A}"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205341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1C1F3-7672-4E44-93D1-0B8FBA299F7A}"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153742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1C1F3-7672-4E44-93D1-0B8FBA299F7A}"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BB6C4-1B82-462E-987C-DEAA2108983C}" type="slidenum">
              <a:rPr lang="en-IN" smtClean="0"/>
              <a:t>‹#›</a:t>
            </a:fld>
            <a:endParaRPr lang="en-IN"/>
          </a:p>
        </p:txBody>
      </p:sp>
    </p:spTree>
    <p:extLst>
      <p:ext uri="{BB962C8B-B14F-4D97-AF65-F5344CB8AC3E}">
        <p14:creationId xmlns:p14="http://schemas.microsoft.com/office/powerpoint/2010/main" val="91097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61C1F3-7672-4E44-93D1-0B8FBA299F7A}" type="datetimeFigureOut">
              <a:rPr lang="en-IN" smtClean="0"/>
              <a:t>09-12-2020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2BB6C4-1B82-462E-987C-DEAA2108983C}" type="slidenum">
              <a:rPr lang="en-IN" smtClean="0"/>
              <a:t>‹#›</a:t>
            </a:fld>
            <a:endParaRPr lang="en-IN"/>
          </a:p>
        </p:txBody>
      </p:sp>
    </p:spTree>
    <p:extLst>
      <p:ext uri="{BB962C8B-B14F-4D97-AF65-F5344CB8AC3E}">
        <p14:creationId xmlns:p14="http://schemas.microsoft.com/office/powerpoint/2010/main" val="380456334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7B93-0EB2-41B4-9567-8E0760BF6680}"/>
              </a:ext>
            </a:extLst>
          </p:cNvPr>
          <p:cNvSpPr>
            <a:spLocks noGrp="1"/>
          </p:cNvSpPr>
          <p:nvPr>
            <p:ph type="ctrTitle"/>
          </p:nvPr>
        </p:nvSpPr>
        <p:spPr/>
        <p:txBody>
          <a:bodyPr>
            <a:normAutofit/>
          </a:bodyPr>
          <a:lstStyle/>
          <a:p>
            <a:r>
              <a:rPr lang="en-US" sz="7200" b="1" dirty="0"/>
              <a:t>Memory management</a:t>
            </a:r>
            <a:endParaRPr lang="en-IN" sz="7200" b="1" dirty="0"/>
          </a:p>
        </p:txBody>
      </p:sp>
      <p:sp>
        <p:nvSpPr>
          <p:cNvPr id="3" name="Subtitle 2">
            <a:extLst>
              <a:ext uri="{FF2B5EF4-FFF2-40B4-BE49-F238E27FC236}">
                <a16:creationId xmlns:a16="http://schemas.microsoft.com/office/drawing/2014/main" id="{E9A8D0E6-D435-47C0-817A-FA117DFE0420}"/>
              </a:ext>
            </a:extLst>
          </p:cNvPr>
          <p:cNvSpPr>
            <a:spLocks noGrp="1"/>
          </p:cNvSpPr>
          <p:nvPr>
            <p:ph type="subTitle" idx="1"/>
          </p:nvPr>
        </p:nvSpPr>
        <p:spPr>
          <a:xfrm>
            <a:off x="347472" y="3810000"/>
            <a:ext cx="11506200" cy="560832"/>
          </a:xfrm>
        </p:spPr>
        <p:txBody>
          <a:bodyPr>
            <a:noAutofit/>
          </a:bodyPr>
          <a:lstStyle/>
          <a:p>
            <a:r>
              <a:rPr lang="en-US" sz="3600" dirty="0"/>
              <a:t>Background</a:t>
            </a:r>
            <a:endParaRPr lang="en-IN" sz="3600" dirty="0"/>
          </a:p>
        </p:txBody>
      </p:sp>
    </p:spTree>
    <p:extLst>
      <p:ext uri="{BB962C8B-B14F-4D97-AF65-F5344CB8AC3E}">
        <p14:creationId xmlns:p14="http://schemas.microsoft.com/office/powerpoint/2010/main" val="340608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3169-8213-4C18-8781-1AC47493073B}"/>
              </a:ext>
            </a:extLst>
          </p:cNvPr>
          <p:cNvSpPr>
            <a:spLocks noGrp="1"/>
          </p:cNvSpPr>
          <p:nvPr>
            <p:ph type="title"/>
          </p:nvPr>
        </p:nvSpPr>
        <p:spPr/>
        <p:txBody>
          <a:bodyPr>
            <a:normAutofit/>
          </a:bodyPr>
          <a:lstStyle/>
          <a:p>
            <a:r>
              <a:rPr lang="en-IN" sz="4800" b="1" i="0" u="none" strike="noStrike" baseline="0" dirty="0">
                <a:solidFill>
                  <a:srgbClr val="231F20"/>
                </a:solidFill>
                <a:latin typeface="HelveticaNeue-MediumExt"/>
              </a:rPr>
              <a:t>Address Binding</a:t>
            </a:r>
            <a:endParaRPr lang="en-IN" sz="4800" b="1" dirty="0"/>
          </a:p>
        </p:txBody>
      </p:sp>
      <p:sp>
        <p:nvSpPr>
          <p:cNvPr id="3" name="Content Placeholder 2">
            <a:extLst>
              <a:ext uri="{FF2B5EF4-FFF2-40B4-BE49-F238E27FC236}">
                <a16:creationId xmlns:a16="http://schemas.microsoft.com/office/drawing/2014/main" id="{176E3F9E-119B-440F-BEB8-A6154C3DE0A5}"/>
              </a:ext>
            </a:extLst>
          </p:cNvPr>
          <p:cNvSpPr>
            <a:spLocks noGrp="1"/>
          </p:cNvSpPr>
          <p:nvPr>
            <p:ph idx="1"/>
          </p:nvPr>
        </p:nvSpPr>
        <p:spPr/>
        <p:txBody>
          <a:bodyPr>
            <a:normAutofit/>
          </a:bodyPr>
          <a:lstStyle/>
          <a:p>
            <a:pPr algn="l"/>
            <a:r>
              <a:rPr lang="en-US" sz="2000" b="0" i="0" u="none" strike="noStrike" baseline="0" dirty="0">
                <a:solidFill>
                  <a:srgbClr val="231F20"/>
                </a:solidFill>
                <a:latin typeface="Palatino-Roman"/>
              </a:rPr>
              <a:t>a program resides on a disk as a binary executable file. To be executed, the program must be brought into memory and placed within a process.</a:t>
            </a:r>
          </a:p>
          <a:p>
            <a:pPr algn="l"/>
            <a:r>
              <a:rPr lang="en-US" sz="2000" b="0" i="0" u="none" strike="noStrike" baseline="0" dirty="0">
                <a:solidFill>
                  <a:srgbClr val="231F20"/>
                </a:solidFill>
                <a:latin typeface="Palatino-Roman"/>
              </a:rPr>
              <a:t>Depending on the memory management in use, the process may be moved between disk and memory during its execution. The processes on the disk that are waiting to be brought into memory for execution form the </a:t>
            </a:r>
            <a:r>
              <a:rPr lang="en-US" sz="2000" b="1" i="0" u="none" strike="noStrike" baseline="0" dirty="0">
                <a:solidFill>
                  <a:srgbClr val="00AEF0"/>
                </a:solidFill>
                <a:latin typeface="Palatino-Bold"/>
              </a:rPr>
              <a:t>input queue</a:t>
            </a:r>
            <a:r>
              <a:rPr lang="en-US" sz="2000" b="0" i="0" u="none" strike="noStrike" baseline="0" dirty="0">
                <a:solidFill>
                  <a:srgbClr val="231F20"/>
                </a:solidFill>
                <a:latin typeface="Palatino-Roman"/>
              </a:rPr>
              <a:t>.</a:t>
            </a:r>
          </a:p>
          <a:p>
            <a:pPr algn="l"/>
            <a:r>
              <a:rPr lang="en-US" sz="2000" b="0" i="0" u="none" strike="noStrike" baseline="0" dirty="0">
                <a:solidFill>
                  <a:srgbClr val="231F20"/>
                </a:solidFill>
                <a:latin typeface="Palatino-Roman"/>
              </a:rPr>
              <a:t>The normal single-tasking procedure is to select one of the processes in the input queue and to load that process into memory. As the process is executed, it accesses instructions and data from memory. Eventually, the process terminates, and its memory space is declared available.</a:t>
            </a:r>
            <a:endParaRPr lang="en-IN" sz="2000" dirty="0"/>
          </a:p>
        </p:txBody>
      </p:sp>
    </p:spTree>
    <p:extLst>
      <p:ext uri="{BB962C8B-B14F-4D97-AF65-F5344CB8AC3E}">
        <p14:creationId xmlns:p14="http://schemas.microsoft.com/office/powerpoint/2010/main" val="2747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2529D-95B2-4ACC-AF37-A4D528361B29}"/>
              </a:ext>
            </a:extLst>
          </p:cNvPr>
          <p:cNvSpPr>
            <a:spLocks noGrp="1"/>
          </p:cNvSpPr>
          <p:nvPr>
            <p:ph idx="1"/>
          </p:nvPr>
        </p:nvSpPr>
        <p:spPr>
          <a:xfrm>
            <a:off x="1786466" y="101600"/>
            <a:ext cx="10405533" cy="7442199"/>
          </a:xfrm>
        </p:spPr>
        <p:txBody>
          <a:bodyPr>
            <a:normAutofit/>
          </a:bodyPr>
          <a:lstStyle/>
          <a:p>
            <a:pPr marL="342900" marR="0" lvl="0" indent="-342900" algn="l" rtl="0">
              <a:lnSpc>
                <a:spcPct val="100000"/>
              </a:lnSpc>
              <a:spcBef>
                <a:spcPts val="630"/>
              </a:spcBef>
              <a:spcAft>
                <a:spcPts val="0"/>
              </a:spcAft>
              <a:buClr>
                <a:srgbClr val="993300"/>
              </a:buClr>
              <a:buSzPts val="1620"/>
              <a:buFont typeface="Arial"/>
              <a:buChar char="●"/>
            </a:pPr>
            <a:r>
              <a:rPr lang="en-US" sz="2000" b="0" i="0" u="none" strike="noStrike" cap="none" dirty="0">
                <a:solidFill>
                  <a:schemeClr val="dk1"/>
                </a:solidFill>
                <a:latin typeface="Arial" panose="020B0604020202020204" pitchFamily="34" charset="0"/>
                <a:ea typeface="Helvetica Neue"/>
                <a:cs typeface="Arial" panose="020B0604020202020204" pitchFamily="34" charset="0"/>
                <a:sym typeface="Helvetica Neue"/>
              </a:rPr>
              <a:t>In general, we do not know a priori where the program is going to reside in memory.  Therefore, it is convenient to assume that the first physical address of a program always starts at location 0000.</a:t>
            </a:r>
            <a:endParaRPr lang="en-US" sz="2000" dirty="0">
              <a:latin typeface="Arial" panose="020B0604020202020204" pitchFamily="34" charset="0"/>
              <a:cs typeface="Arial" panose="020B0604020202020204" pitchFamily="34" charset="0"/>
              <a:sym typeface="Helvetica Neue"/>
            </a:endParaRPr>
          </a:p>
          <a:p>
            <a:pPr marL="342900" marR="0" lvl="0" indent="-342900" algn="l" rtl="0">
              <a:lnSpc>
                <a:spcPct val="100000"/>
              </a:lnSpc>
              <a:spcBef>
                <a:spcPts val="630"/>
              </a:spcBef>
              <a:spcAft>
                <a:spcPts val="0"/>
              </a:spcAft>
              <a:buClr>
                <a:srgbClr val="993300"/>
              </a:buClr>
              <a:buSzPts val="1620"/>
              <a:buFont typeface="Arial"/>
              <a:buChar char="●"/>
            </a:pPr>
            <a:r>
              <a:rPr lang="en-US" sz="2000" b="0" i="0" u="none" strike="noStrike" cap="none" dirty="0">
                <a:solidFill>
                  <a:schemeClr val="dk1"/>
                </a:solidFill>
                <a:latin typeface="Arial" panose="020B0604020202020204" pitchFamily="34" charset="0"/>
                <a:ea typeface="Helvetica Neue"/>
                <a:cs typeface="Arial" panose="020B0604020202020204" pitchFamily="34" charset="0"/>
                <a:sym typeface="Helvetica Neue"/>
              </a:rPr>
              <a:t>Without some hardware or software support, program must be loaded into address 0000. Most (all) computer systems provide hardware  and/or software support for memory management,</a:t>
            </a:r>
          </a:p>
          <a:p>
            <a:pPr marL="342900" marR="0" lvl="0" indent="-342900" algn="l" rtl="0">
              <a:lnSpc>
                <a:spcPct val="100000"/>
              </a:lnSpc>
              <a:spcBef>
                <a:spcPts val="630"/>
              </a:spcBef>
              <a:spcAft>
                <a:spcPts val="0"/>
              </a:spcAft>
              <a:buClr>
                <a:srgbClr val="993300"/>
              </a:buClr>
              <a:buSzPts val="1620"/>
              <a:buFont typeface="Arial"/>
              <a:buChar char="●"/>
            </a:pPr>
            <a:r>
              <a:rPr lang="en-IN" sz="2000" b="0" i="0" u="none" strike="noStrike" baseline="0" dirty="0">
                <a:solidFill>
                  <a:srgbClr val="231F20"/>
                </a:solidFill>
                <a:latin typeface="Arial" panose="020B0604020202020204" pitchFamily="34" charset="0"/>
                <a:cs typeface="Arial" panose="020B0604020202020204" pitchFamily="34" charset="0"/>
              </a:rPr>
              <a:t>Addresses may be </a:t>
            </a:r>
            <a:r>
              <a:rPr lang="en-US" sz="2000" b="0" i="0" u="none" strike="noStrike" baseline="0" dirty="0">
                <a:solidFill>
                  <a:srgbClr val="231F20"/>
                </a:solidFill>
                <a:latin typeface="Arial" panose="020B0604020202020204" pitchFamily="34" charset="0"/>
                <a:cs typeface="Arial" panose="020B0604020202020204" pitchFamily="34" charset="0"/>
              </a:rPr>
              <a:t>represented in different ways during these steps. </a:t>
            </a:r>
          </a:p>
          <a:p>
            <a:pPr marL="0" marR="0" lvl="0" indent="0" algn="l" rtl="0">
              <a:lnSpc>
                <a:spcPct val="100000"/>
              </a:lnSpc>
              <a:spcBef>
                <a:spcPts val="630"/>
              </a:spcBef>
              <a:spcAft>
                <a:spcPts val="0"/>
              </a:spcAft>
              <a:buClr>
                <a:srgbClr val="993300"/>
              </a:buClr>
              <a:buSzPts val="1620"/>
              <a:buNone/>
            </a:pPr>
            <a:r>
              <a:rPr lang="en-US" sz="2000" dirty="0" err="1">
                <a:solidFill>
                  <a:srgbClr val="231F20"/>
                </a:solidFill>
                <a:latin typeface="Arial" panose="020B0604020202020204" pitchFamily="34" charset="0"/>
                <a:cs typeface="Arial" panose="020B0604020202020204" pitchFamily="34" charset="0"/>
              </a:rPr>
              <a:t>i</a:t>
            </a:r>
            <a:r>
              <a:rPr lang="en-US" sz="2000" dirty="0">
                <a:solidFill>
                  <a:srgbClr val="231F20"/>
                </a:solidFill>
                <a:latin typeface="Arial" panose="020B0604020202020204" pitchFamily="34" charset="0"/>
                <a:cs typeface="Arial" panose="020B0604020202020204" pitchFamily="34" charset="0"/>
              </a:rPr>
              <a:t>) </a:t>
            </a:r>
            <a:r>
              <a:rPr lang="en-US" sz="2000" b="0" i="0" u="none" strike="noStrike" baseline="0" dirty="0">
                <a:solidFill>
                  <a:srgbClr val="231F20"/>
                </a:solidFill>
                <a:latin typeface="Arial" panose="020B0604020202020204" pitchFamily="34" charset="0"/>
                <a:cs typeface="Arial" panose="020B0604020202020204" pitchFamily="34" charset="0"/>
              </a:rPr>
              <a:t>Addresses in the source program are generally symbolic (such as the variable count). </a:t>
            </a:r>
          </a:p>
          <a:p>
            <a:pPr marL="0" marR="0" lvl="0" indent="0" algn="l" rtl="0">
              <a:lnSpc>
                <a:spcPct val="100000"/>
              </a:lnSpc>
              <a:spcBef>
                <a:spcPts val="630"/>
              </a:spcBef>
              <a:spcAft>
                <a:spcPts val="0"/>
              </a:spcAft>
              <a:buClr>
                <a:srgbClr val="993300"/>
              </a:buClr>
              <a:buSzPts val="1620"/>
              <a:buNone/>
            </a:pPr>
            <a:r>
              <a:rPr lang="en-US" sz="2000" dirty="0">
                <a:solidFill>
                  <a:srgbClr val="231F20"/>
                </a:solidFill>
                <a:latin typeface="Arial" panose="020B0604020202020204" pitchFamily="34" charset="0"/>
                <a:cs typeface="Arial" panose="020B0604020202020204" pitchFamily="34" charset="0"/>
              </a:rPr>
              <a:t>ii) </a:t>
            </a:r>
            <a:r>
              <a:rPr lang="en-US" sz="2000" b="0" i="0" u="none" strike="noStrike" baseline="0" dirty="0">
                <a:solidFill>
                  <a:srgbClr val="231F20"/>
                </a:solidFill>
                <a:latin typeface="Arial" panose="020B0604020202020204" pitchFamily="34" charset="0"/>
                <a:cs typeface="Arial" panose="020B0604020202020204" pitchFamily="34" charset="0"/>
              </a:rPr>
              <a:t>A compiler typically </a:t>
            </a:r>
            <a:r>
              <a:rPr lang="en-US" sz="2000" b="1" i="0" u="none" strike="noStrike" baseline="0" dirty="0">
                <a:solidFill>
                  <a:srgbClr val="00AEF0"/>
                </a:solidFill>
                <a:latin typeface="Arial" panose="020B0604020202020204" pitchFamily="34" charset="0"/>
                <a:cs typeface="Arial" panose="020B0604020202020204" pitchFamily="34" charset="0"/>
              </a:rPr>
              <a:t>binds </a:t>
            </a:r>
            <a:r>
              <a:rPr lang="en-US" sz="2000" b="0" i="0" u="none" strike="noStrike" baseline="0" dirty="0">
                <a:solidFill>
                  <a:srgbClr val="231F20"/>
                </a:solidFill>
                <a:latin typeface="Arial" panose="020B0604020202020204" pitchFamily="34" charset="0"/>
                <a:cs typeface="Arial" panose="020B0604020202020204" pitchFamily="34" charset="0"/>
              </a:rPr>
              <a:t>these symbolic addresses to relocatable addresses (such as “14 bytes from the beginning of this module”). </a:t>
            </a:r>
          </a:p>
          <a:p>
            <a:pPr marL="0" marR="0" lvl="0" indent="0" algn="l" rtl="0">
              <a:lnSpc>
                <a:spcPct val="100000"/>
              </a:lnSpc>
              <a:spcBef>
                <a:spcPts val="630"/>
              </a:spcBef>
              <a:spcAft>
                <a:spcPts val="0"/>
              </a:spcAft>
              <a:buClr>
                <a:srgbClr val="993300"/>
              </a:buClr>
              <a:buSzPts val="1620"/>
              <a:buNone/>
            </a:pPr>
            <a:r>
              <a:rPr lang="en-US" sz="2000" dirty="0">
                <a:solidFill>
                  <a:srgbClr val="231F20"/>
                </a:solidFill>
                <a:latin typeface="Arial" panose="020B0604020202020204" pitchFamily="34" charset="0"/>
                <a:cs typeface="Arial" panose="020B0604020202020204" pitchFamily="34" charset="0"/>
              </a:rPr>
              <a:t>iii) </a:t>
            </a:r>
            <a:r>
              <a:rPr lang="en-US" sz="2000" b="0" i="0" u="none" strike="noStrike" baseline="0" dirty="0">
                <a:solidFill>
                  <a:srgbClr val="231F20"/>
                </a:solidFill>
                <a:latin typeface="Arial" panose="020B0604020202020204" pitchFamily="34" charset="0"/>
                <a:cs typeface="Arial" panose="020B0604020202020204" pitchFamily="34" charset="0"/>
              </a:rPr>
              <a:t>The linkage editor or loader in turn binds the relocatable addresses to absolute addresses (such as 74014).</a:t>
            </a:r>
          </a:p>
          <a:p>
            <a:pPr marL="0" indent="0" algn="l">
              <a:buNone/>
            </a:pPr>
            <a:r>
              <a:rPr lang="en-US" sz="2000" b="0" i="0" u="none" strike="noStrike" baseline="0" dirty="0">
                <a:solidFill>
                  <a:srgbClr val="231F20"/>
                </a:solidFill>
                <a:latin typeface="Arial" panose="020B0604020202020204" pitchFamily="34" charset="0"/>
                <a:cs typeface="Arial" panose="020B0604020202020204" pitchFamily="34" charset="0"/>
              </a:rPr>
              <a:t>iv) Each binding is a mapping from one address space to another.</a:t>
            </a:r>
            <a:endParaRPr lang="en-US" sz="2000" b="0" i="0" u="none" strike="noStrike" cap="none" dirty="0">
              <a:solidFill>
                <a:schemeClr val="dk1"/>
              </a:solidFill>
              <a:latin typeface="Arial" panose="020B0604020202020204" pitchFamily="34" charset="0"/>
              <a:ea typeface="Helvetica Neue"/>
              <a:cs typeface="Arial" panose="020B0604020202020204" pitchFamily="34" charset="0"/>
              <a:sym typeface="Helvetica Neue"/>
            </a:endParaRPr>
          </a:p>
          <a:p>
            <a:pPr marL="0" indent="0">
              <a:buNone/>
            </a:pPr>
            <a:endParaRPr lang="en-IN" dirty="0"/>
          </a:p>
        </p:txBody>
      </p:sp>
    </p:spTree>
    <p:extLst>
      <p:ext uri="{BB962C8B-B14F-4D97-AF65-F5344CB8AC3E}">
        <p14:creationId xmlns:p14="http://schemas.microsoft.com/office/powerpoint/2010/main" val="272325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8764-207D-4E1B-9D90-EE24196198CF}"/>
              </a:ext>
            </a:extLst>
          </p:cNvPr>
          <p:cNvSpPr>
            <a:spLocks noGrp="1"/>
          </p:cNvSpPr>
          <p:nvPr>
            <p:ph type="title"/>
          </p:nvPr>
        </p:nvSpPr>
        <p:spPr/>
        <p:txBody>
          <a:bodyPr/>
          <a:lstStyle/>
          <a:p>
            <a:r>
              <a:rPr lang="en-US" sz="4000" b="1" i="0" u="none" dirty="0">
                <a:solidFill>
                  <a:srgbClr val="006699"/>
                </a:solidFill>
                <a:latin typeface="Arial"/>
                <a:ea typeface="Arial"/>
                <a:cs typeface="Arial"/>
                <a:sym typeface="Arial"/>
              </a:rPr>
              <a:t>Binding of Instructions and Data to Memory</a:t>
            </a:r>
            <a:endParaRPr lang="en-IN" b="1" dirty="0"/>
          </a:p>
        </p:txBody>
      </p:sp>
      <p:sp>
        <p:nvSpPr>
          <p:cNvPr id="3" name="Content Placeholder 2">
            <a:extLst>
              <a:ext uri="{FF2B5EF4-FFF2-40B4-BE49-F238E27FC236}">
                <a16:creationId xmlns:a16="http://schemas.microsoft.com/office/drawing/2014/main" id="{E0B16B4B-1660-4981-9F42-768EA2115FA0}"/>
              </a:ext>
            </a:extLst>
          </p:cNvPr>
          <p:cNvSpPr>
            <a:spLocks noGrp="1"/>
          </p:cNvSpPr>
          <p:nvPr>
            <p:ph idx="1"/>
          </p:nvPr>
        </p:nvSpPr>
        <p:spPr>
          <a:xfrm>
            <a:off x="1557868" y="1955800"/>
            <a:ext cx="9945156" cy="4487333"/>
          </a:xfrm>
        </p:spPr>
        <p:txBody>
          <a:bodyPr>
            <a:normAutofit/>
          </a:bodyPr>
          <a:lstStyle/>
          <a:p>
            <a:pPr algn="l"/>
            <a:r>
              <a:rPr lang="en-US" sz="2000" b="1" i="0" u="none" strike="noStrike" baseline="0" dirty="0">
                <a:solidFill>
                  <a:srgbClr val="231F20"/>
                </a:solidFill>
                <a:latin typeface="Arial" panose="020B0604020202020204" pitchFamily="34" charset="0"/>
                <a:cs typeface="Arial" panose="020B0604020202020204" pitchFamily="34" charset="0"/>
              </a:rPr>
              <a:t>Compile time </a:t>
            </a:r>
            <a:r>
              <a:rPr lang="en-US" sz="2000" dirty="0">
                <a:solidFill>
                  <a:srgbClr val="231F20"/>
                </a:solidFill>
                <a:latin typeface="Arial" panose="020B0604020202020204" pitchFamily="34" charset="0"/>
                <a:cs typeface="Arial" panose="020B0604020202020204" pitchFamily="34" charset="0"/>
              </a:rPr>
              <a:t>:</a:t>
            </a:r>
            <a:r>
              <a:rPr lang="en-US" sz="2000" b="0" i="0" u="none" strike="noStrike" baseline="0" dirty="0">
                <a:solidFill>
                  <a:srgbClr val="231F20"/>
                </a:solidFill>
                <a:latin typeface="Arial" panose="020B0604020202020204" pitchFamily="34" charset="0"/>
                <a:cs typeface="Arial" panose="020B0604020202020204" pitchFamily="34" charset="0"/>
              </a:rPr>
              <a:t> </a:t>
            </a: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 If memory location known a priori, </a:t>
            </a:r>
            <a:r>
              <a:rPr lang="en-US" sz="2000" b="1" i="0" u="none" dirty="0">
                <a:solidFill>
                  <a:srgbClr val="3366FF"/>
                </a:solidFill>
                <a:latin typeface="Arial" panose="020B0604020202020204" pitchFamily="34" charset="0"/>
                <a:ea typeface="Helvetica Neue"/>
                <a:cs typeface="Arial" panose="020B0604020202020204" pitchFamily="34" charset="0"/>
                <a:sym typeface="Helvetica Neue"/>
              </a:rPr>
              <a:t>absolute code</a:t>
            </a:r>
            <a:r>
              <a:rPr lang="en-US" sz="2000" b="0" i="0" u="none" dirty="0">
                <a:solidFill>
                  <a:srgbClr val="3366FF"/>
                </a:solidFill>
                <a:latin typeface="Arial" panose="020B0604020202020204" pitchFamily="34" charset="0"/>
                <a:ea typeface="Helvetica Neue"/>
                <a:cs typeface="Arial" panose="020B0604020202020204" pitchFamily="34" charset="0"/>
                <a:sym typeface="Helvetica Neue"/>
              </a:rPr>
              <a:t> </a:t>
            </a: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can be generated; must recompile code if starting location changes.</a:t>
            </a:r>
            <a:r>
              <a:rPr lang="en-US" sz="2000" b="0" i="0" u="none" strike="noStrike" baseline="0" dirty="0">
                <a:solidFill>
                  <a:srgbClr val="231F20"/>
                </a:solidFill>
                <a:latin typeface="Arial" panose="020B0604020202020204" pitchFamily="34" charset="0"/>
                <a:cs typeface="Arial" panose="020B0604020202020204" pitchFamily="34" charset="0"/>
              </a:rPr>
              <a:t> </a:t>
            </a:r>
            <a:r>
              <a:rPr lang="en-US" sz="2000" b="0" i="0" u="none" strike="noStrike" baseline="0" dirty="0" err="1">
                <a:solidFill>
                  <a:srgbClr val="231F20"/>
                </a:solidFill>
                <a:latin typeface="Arial" panose="020B0604020202020204" pitchFamily="34" charset="0"/>
                <a:cs typeface="Arial" panose="020B0604020202020204" pitchFamily="34" charset="0"/>
              </a:rPr>
              <a:t>Eg</a:t>
            </a:r>
            <a:r>
              <a:rPr lang="en-US" sz="2000" b="0" i="0" u="none" strike="noStrike" baseline="0" dirty="0">
                <a:solidFill>
                  <a:srgbClr val="231F20"/>
                </a:solidFill>
                <a:latin typeface="Arial" panose="020B0604020202020204" pitchFamily="34" charset="0"/>
                <a:cs typeface="Arial" panose="020B0604020202020204" pitchFamily="34" charset="0"/>
              </a:rPr>
              <a:t>: The MS-DOS .COM-format programs are bound at </a:t>
            </a:r>
            <a:r>
              <a:rPr lang="en-IN" sz="2000" b="0" i="0" u="none" strike="noStrike" baseline="0" dirty="0">
                <a:solidFill>
                  <a:srgbClr val="231F20"/>
                </a:solidFill>
                <a:latin typeface="Arial" panose="020B0604020202020204" pitchFamily="34" charset="0"/>
                <a:cs typeface="Arial" panose="020B0604020202020204" pitchFamily="34" charset="0"/>
              </a:rPr>
              <a:t>compile time.</a:t>
            </a:r>
          </a:p>
          <a:p>
            <a:r>
              <a:rPr lang="en-US" sz="2000" b="1" i="0" u="none" strike="noStrike" baseline="0" dirty="0">
                <a:solidFill>
                  <a:srgbClr val="231F20"/>
                </a:solidFill>
                <a:latin typeface="Arial" panose="020B0604020202020204" pitchFamily="34" charset="0"/>
                <a:cs typeface="Arial" panose="020B0604020202020204" pitchFamily="34" charset="0"/>
              </a:rPr>
              <a:t>Load time</a:t>
            </a:r>
            <a:r>
              <a:rPr lang="en-US" sz="2000" dirty="0">
                <a:solidFill>
                  <a:srgbClr val="231F20"/>
                </a:solidFill>
                <a:latin typeface="Arial" panose="020B0604020202020204" pitchFamily="34" charset="0"/>
                <a:cs typeface="Arial" panose="020B0604020202020204" pitchFamily="34" charset="0"/>
              </a:rPr>
              <a:t>  </a:t>
            </a: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 If memory location is not known at compile time and no hardware support is available, </a:t>
            </a:r>
            <a:r>
              <a:rPr lang="en-US" sz="2000" b="1" i="0" u="none" dirty="0">
                <a:solidFill>
                  <a:srgbClr val="3366FF"/>
                </a:solidFill>
                <a:latin typeface="Arial" panose="020B0604020202020204" pitchFamily="34" charset="0"/>
                <a:ea typeface="Helvetica Neue"/>
                <a:cs typeface="Arial" panose="020B0604020202020204" pitchFamily="34" charset="0"/>
                <a:sym typeface="Helvetica Neue"/>
              </a:rPr>
              <a:t>relocatable code</a:t>
            </a: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 must be generated</a:t>
            </a:r>
            <a:r>
              <a:rPr lang="en-US" sz="2000" dirty="0">
                <a:latin typeface="Arial" panose="020B0604020202020204" pitchFamily="34" charset="0"/>
                <a:ea typeface="Helvetica Neue"/>
                <a:cs typeface="Arial" panose="020B0604020202020204" pitchFamily="34" charset="0"/>
                <a:sym typeface="Helvetica Neue"/>
              </a:rPr>
              <a:t> </a:t>
            </a:r>
            <a:r>
              <a:rPr lang="en-US" sz="2000" b="0" i="0" u="none" strike="noStrike" baseline="0" dirty="0">
                <a:solidFill>
                  <a:srgbClr val="231F20"/>
                </a:solidFill>
                <a:latin typeface="Arial" panose="020B0604020202020204" pitchFamily="34" charset="0"/>
                <a:cs typeface="Arial" panose="020B0604020202020204" pitchFamily="34" charset="0"/>
              </a:rPr>
              <a:t>(If the starting address changes, we need only reload the user code to incorporate this changed value)</a:t>
            </a:r>
          </a:p>
          <a:p>
            <a:pPr algn="l"/>
            <a:r>
              <a:rPr lang="en-US" sz="2000" b="1" i="0" u="none" strike="noStrike" baseline="0" dirty="0">
                <a:solidFill>
                  <a:srgbClr val="231F20"/>
                </a:solidFill>
                <a:latin typeface="Arial" panose="020B0604020202020204" pitchFamily="34" charset="0"/>
                <a:cs typeface="Arial" panose="020B0604020202020204" pitchFamily="34" charset="0"/>
              </a:rPr>
              <a:t>Execution time</a:t>
            </a:r>
            <a:r>
              <a:rPr lang="en-US" sz="2000" dirty="0">
                <a:solidFill>
                  <a:srgbClr val="231F20"/>
                </a:solidFill>
                <a:latin typeface="Arial" panose="020B0604020202020204" pitchFamily="34" charset="0"/>
                <a:cs typeface="Arial" panose="020B0604020202020204" pitchFamily="34" charset="0"/>
              </a:rPr>
              <a:t> </a:t>
            </a:r>
            <a:r>
              <a:rPr lang="en-US" sz="2000" b="0" i="0" u="none" strike="noStrike" baseline="0" dirty="0">
                <a:solidFill>
                  <a:srgbClr val="231F20"/>
                </a:solidFill>
                <a:latin typeface="Arial" panose="020B0604020202020204" pitchFamily="34" charset="0"/>
                <a:cs typeface="Arial" panose="020B0604020202020204" pitchFamily="34" charset="0"/>
              </a:rPr>
              <a:t>: If the process can be moved during its execution from one memory segment to another, then binding must be delayed until run time. Special hardware must be available for this scheme to work,. Most general-purpose operating systems use </a:t>
            </a:r>
            <a:r>
              <a:rPr lang="en-IN" sz="2000" b="0" i="0" u="none" strike="noStrike" baseline="0" dirty="0">
                <a:solidFill>
                  <a:srgbClr val="231F20"/>
                </a:solidFill>
                <a:latin typeface="Arial" panose="020B0604020202020204" pitchFamily="34" charset="0"/>
                <a:cs typeface="Arial" panose="020B0604020202020204" pitchFamily="34" charset="0"/>
              </a:rPr>
              <a:t>this method.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02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F85-17F8-48D5-BA85-8BB10B725865}"/>
              </a:ext>
            </a:extLst>
          </p:cNvPr>
          <p:cNvSpPr>
            <a:spLocks noGrp="1"/>
          </p:cNvSpPr>
          <p:nvPr>
            <p:ph type="title"/>
          </p:nvPr>
        </p:nvSpPr>
        <p:spPr/>
        <p:txBody>
          <a:bodyPr>
            <a:noAutofit/>
          </a:bodyPr>
          <a:lstStyle/>
          <a:p>
            <a:r>
              <a:rPr lang="en-US" sz="6000" b="1" i="0" u="none" strike="noStrike" baseline="0" dirty="0">
                <a:solidFill>
                  <a:srgbClr val="231F20"/>
                </a:solidFill>
                <a:latin typeface="HelveticaNeue-MediumExt"/>
              </a:rPr>
              <a:t>Logical Versus Physical Address Space</a:t>
            </a:r>
            <a:endParaRPr lang="en-IN" sz="6000" b="1" dirty="0"/>
          </a:p>
        </p:txBody>
      </p:sp>
      <p:sp>
        <p:nvSpPr>
          <p:cNvPr id="3" name="Content Placeholder 2">
            <a:extLst>
              <a:ext uri="{FF2B5EF4-FFF2-40B4-BE49-F238E27FC236}">
                <a16:creationId xmlns:a16="http://schemas.microsoft.com/office/drawing/2014/main" id="{D3A5D555-C48A-4856-899C-B10149BDC980}"/>
              </a:ext>
            </a:extLst>
          </p:cNvPr>
          <p:cNvSpPr>
            <a:spLocks noGrp="1"/>
          </p:cNvSpPr>
          <p:nvPr>
            <p:ph idx="1"/>
          </p:nvPr>
        </p:nvSpPr>
        <p:spPr>
          <a:xfrm>
            <a:off x="1484310" y="2666999"/>
            <a:ext cx="10018713" cy="3725334"/>
          </a:xfrm>
        </p:spPr>
        <p:txBody>
          <a:bodyPr>
            <a:normAutofit/>
          </a:bodyPr>
          <a:lstStyle/>
          <a:p>
            <a:pPr algn="l"/>
            <a:r>
              <a:rPr lang="en-US" sz="2000" b="0" i="0" u="none" strike="noStrike" baseline="0" dirty="0">
                <a:solidFill>
                  <a:srgbClr val="231F20"/>
                </a:solidFill>
                <a:latin typeface="Palatino-Roman"/>
              </a:rPr>
              <a:t>An address generated by the CPU is commonly referred to as a </a:t>
            </a:r>
            <a:r>
              <a:rPr lang="en-US" sz="2000" b="1" i="0" u="none" strike="noStrike" baseline="0" dirty="0">
                <a:solidFill>
                  <a:srgbClr val="00AEF0"/>
                </a:solidFill>
                <a:latin typeface="Palatino-Bold"/>
              </a:rPr>
              <a:t>logical address</a:t>
            </a:r>
            <a:r>
              <a:rPr lang="en-US" sz="2000" b="0" i="0" u="none" strike="noStrike" baseline="0" dirty="0">
                <a:solidFill>
                  <a:srgbClr val="231F20"/>
                </a:solidFill>
                <a:latin typeface="Palatino-Roman"/>
              </a:rPr>
              <a:t>, whereas an address seen by the memory unit—that is, the one loaded into the </a:t>
            </a:r>
            <a:r>
              <a:rPr lang="en-US" sz="2000" b="1" i="0" u="none" strike="noStrike" baseline="0" dirty="0">
                <a:solidFill>
                  <a:srgbClr val="00AEF0"/>
                </a:solidFill>
                <a:latin typeface="Palatino-Bold"/>
              </a:rPr>
              <a:t>memory-address register </a:t>
            </a:r>
            <a:r>
              <a:rPr lang="en-US" sz="2000" b="0" i="0" u="none" strike="noStrike" baseline="0" dirty="0">
                <a:solidFill>
                  <a:srgbClr val="231F20"/>
                </a:solidFill>
                <a:latin typeface="Palatino-Roman"/>
              </a:rPr>
              <a:t>of the memory—is commonly referred to as a </a:t>
            </a:r>
            <a:r>
              <a:rPr lang="en-IN" sz="2000" b="1" i="0" u="none" strike="noStrike" baseline="0" dirty="0">
                <a:solidFill>
                  <a:srgbClr val="00AEF0"/>
                </a:solidFill>
                <a:latin typeface="Palatino-Bold"/>
              </a:rPr>
              <a:t>physical address.</a:t>
            </a:r>
          </a:p>
          <a:p>
            <a:pPr algn="l"/>
            <a:r>
              <a:rPr lang="en-US" sz="2000" b="0" i="0" u="none" strike="noStrike" baseline="0" dirty="0">
                <a:solidFill>
                  <a:srgbClr val="231F20"/>
                </a:solidFill>
                <a:latin typeface="Palatino-Roman"/>
              </a:rPr>
              <a:t>The compile-time and load-time address-binding methods generate identical </a:t>
            </a:r>
            <a:r>
              <a:rPr lang="en-IN" sz="2000" b="0" i="0" u="none" strike="noStrike" baseline="0" dirty="0">
                <a:solidFill>
                  <a:srgbClr val="231F20"/>
                </a:solidFill>
                <a:latin typeface="Palatino-Roman"/>
              </a:rPr>
              <a:t>logical and physical addresses. the execution-time address </a:t>
            </a:r>
            <a:r>
              <a:rPr lang="en-US" sz="2000" b="0" i="0" u="none" strike="noStrike" baseline="0" dirty="0">
                <a:solidFill>
                  <a:srgbClr val="231F20"/>
                </a:solidFill>
                <a:latin typeface="Palatino-Roman"/>
              </a:rPr>
              <a:t>binding scheme results in differing logical and physical addresses.</a:t>
            </a:r>
          </a:p>
          <a:p>
            <a:pPr algn="l"/>
            <a:r>
              <a:rPr lang="en-IN" sz="2000" b="0" i="0" u="none" strike="noStrike" baseline="0" dirty="0">
                <a:solidFill>
                  <a:srgbClr val="231F20"/>
                </a:solidFill>
                <a:latin typeface="Palatino-Roman"/>
              </a:rPr>
              <a:t>The set of all </a:t>
            </a:r>
            <a:r>
              <a:rPr lang="en-US" sz="2000" b="0" i="0" u="none" strike="noStrike" baseline="0" dirty="0">
                <a:solidFill>
                  <a:srgbClr val="231F20"/>
                </a:solidFill>
                <a:latin typeface="Palatino-Roman"/>
              </a:rPr>
              <a:t>logical addresses generated by a program is a </a:t>
            </a:r>
            <a:r>
              <a:rPr lang="en-US" sz="2000" b="1" i="0" u="none" strike="noStrike" baseline="0" dirty="0">
                <a:solidFill>
                  <a:srgbClr val="00AEF0"/>
                </a:solidFill>
                <a:latin typeface="Palatino-Bold"/>
              </a:rPr>
              <a:t>logical address space</a:t>
            </a:r>
            <a:r>
              <a:rPr lang="en-US" sz="2000" b="0" i="0" u="none" strike="noStrike" baseline="0" dirty="0">
                <a:solidFill>
                  <a:srgbClr val="231F20"/>
                </a:solidFill>
                <a:latin typeface="Palatino-Roman"/>
              </a:rPr>
              <a:t>. The set of all physical addresses corresponding to these logical addresses is a </a:t>
            </a:r>
            <a:r>
              <a:rPr lang="en-US" sz="2000" b="1" i="0" u="none" strike="noStrike" baseline="0" dirty="0">
                <a:solidFill>
                  <a:srgbClr val="00AEF0"/>
                </a:solidFill>
                <a:latin typeface="Palatino-Bold"/>
              </a:rPr>
              <a:t>physical </a:t>
            </a:r>
            <a:r>
              <a:rPr lang="en-IN" sz="2000" b="1" i="0" u="none" strike="noStrike" baseline="0" dirty="0">
                <a:solidFill>
                  <a:srgbClr val="00AEF0"/>
                </a:solidFill>
                <a:latin typeface="Palatino-Bold"/>
              </a:rPr>
              <a:t>address space</a:t>
            </a:r>
            <a:r>
              <a:rPr lang="en-IN" sz="2000" b="0" i="0" u="none" strike="noStrike" baseline="0" dirty="0">
                <a:solidFill>
                  <a:srgbClr val="231F20"/>
                </a:solidFill>
                <a:latin typeface="Palatino-Roman"/>
              </a:rPr>
              <a:t>.</a:t>
            </a:r>
          </a:p>
          <a:p>
            <a:pPr marL="0" indent="0" algn="l">
              <a:buNone/>
            </a:pPr>
            <a:endParaRPr lang="en-IN" dirty="0"/>
          </a:p>
        </p:txBody>
      </p:sp>
    </p:spTree>
    <p:extLst>
      <p:ext uri="{BB962C8B-B14F-4D97-AF65-F5344CB8AC3E}">
        <p14:creationId xmlns:p14="http://schemas.microsoft.com/office/powerpoint/2010/main" val="36739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D62D1-F086-4F60-8777-A0F1989BC403}"/>
              </a:ext>
            </a:extLst>
          </p:cNvPr>
          <p:cNvSpPr>
            <a:spLocks noGrp="1"/>
          </p:cNvSpPr>
          <p:nvPr>
            <p:ph idx="1"/>
          </p:nvPr>
        </p:nvSpPr>
        <p:spPr>
          <a:xfrm>
            <a:off x="2031999" y="2319867"/>
            <a:ext cx="9914468" cy="2192865"/>
          </a:xfrm>
        </p:spPr>
        <p:txBody>
          <a:bodyPr>
            <a:noAutofit/>
          </a:bodyPr>
          <a:lstStyle/>
          <a:p>
            <a:pPr algn="l"/>
            <a:r>
              <a:rPr lang="en-US" sz="2000" b="0" i="0" u="none" strike="noStrike" baseline="0" dirty="0">
                <a:solidFill>
                  <a:srgbClr val="231F20"/>
                </a:solidFill>
                <a:latin typeface="Arial" panose="020B0604020202020204" pitchFamily="34" charset="0"/>
                <a:cs typeface="Arial" panose="020B0604020202020204" pitchFamily="34" charset="0"/>
              </a:rPr>
              <a:t>The run-time mapping from virtual to physical addresses is done by a hardware device called the </a:t>
            </a:r>
            <a:r>
              <a:rPr lang="en-US" sz="2000" b="1" i="0" u="none" strike="noStrike" baseline="0" dirty="0">
                <a:solidFill>
                  <a:srgbClr val="00AEF0"/>
                </a:solidFill>
                <a:latin typeface="Arial" panose="020B0604020202020204" pitchFamily="34" charset="0"/>
                <a:cs typeface="Arial" panose="020B0604020202020204" pitchFamily="34" charset="0"/>
              </a:rPr>
              <a:t>memory-management unit </a:t>
            </a:r>
            <a:r>
              <a:rPr lang="en-US" sz="2000" b="1" i="0" u="none" strike="noStrike" baseline="0" dirty="0">
                <a:solidFill>
                  <a:srgbClr val="231F20"/>
                </a:solidFill>
                <a:latin typeface="Arial" panose="020B0604020202020204" pitchFamily="34" charset="0"/>
                <a:cs typeface="Arial" panose="020B0604020202020204" pitchFamily="34" charset="0"/>
              </a:rPr>
              <a:t>(</a:t>
            </a:r>
            <a:r>
              <a:rPr lang="en-US" sz="2000" b="1" i="0" u="none" strike="noStrike" baseline="0" dirty="0">
                <a:solidFill>
                  <a:srgbClr val="00AEF0"/>
                </a:solidFill>
                <a:latin typeface="Arial" panose="020B0604020202020204" pitchFamily="34" charset="0"/>
                <a:cs typeface="Arial" panose="020B0604020202020204" pitchFamily="34" charset="0"/>
              </a:rPr>
              <a:t>MMU</a:t>
            </a:r>
            <a:r>
              <a:rPr lang="en-US" sz="2000" b="1" i="0" u="none" strike="noStrike" baseline="0" dirty="0">
                <a:solidFill>
                  <a:srgbClr val="231F20"/>
                </a:solidFill>
                <a:latin typeface="Arial" panose="020B0604020202020204" pitchFamily="34" charset="0"/>
                <a:cs typeface="Arial" panose="020B0604020202020204" pitchFamily="34" charset="0"/>
              </a:rPr>
              <a:t>)</a:t>
            </a:r>
            <a:r>
              <a:rPr lang="en-US" sz="2000" b="0" i="0" u="none" strike="noStrike" baseline="0" dirty="0">
                <a:solidFill>
                  <a:srgbClr val="231F20"/>
                </a:solidFill>
                <a:latin typeface="Arial" panose="020B0604020202020204" pitchFamily="34" charset="0"/>
                <a:cs typeface="Arial" panose="020B0604020202020204" pitchFamily="34" charset="0"/>
              </a:rPr>
              <a:t>.</a:t>
            </a:r>
          </a:p>
          <a:p>
            <a:pPr algn="l"/>
            <a:r>
              <a:rPr lang="en-US" sz="2000" b="0" i="0" u="none" strike="noStrike" baseline="0" dirty="0">
                <a:solidFill>
                  <a:srgbClr val="231F20"/>
                </a:solidFill>
                <a:latin typeface="Arial" panose="020B0604020202020204" pitchFamily="34" charset="0"/>
                <a:cs typeface="Arial" panose="020B0604020202020204" pitchFamily="34" charset="0"/>
              </a:rPr>
              <a:t>The base register is now called a </a:t>
            </a:r>
            <a:r>
              <a:rPr lang="en-US" sz="2000" b="1" i="0" u="none" strike="noStrike" baseline="0" dirty="0">
                <a:solidFill>
                  <a:srgbClr val="00AEF0"/>
                </a:solidFill>
                <a:latin typeface="Arial" panose="020B0604020202020204" pitchFamily="34" charset="0"/>
                <a:cs typeface="Arial" panose="020B0604020202020204" pitchFamily="34" charset="0"/>
              </a:rPr>
              <a:t>relocation register</a:t>
            </a:r>
            <a:r>
              <a:rPr lang="en-US" sz="2000" b="0" i="0" u="none" strike="noStrike" baseline="0" dirty="0">
                <a:solidFill>
                  <a:srgbClr val="231F20"/>
                </a:solidFill>
                <a:latin typeface="Arial" panose="020B0604020202020204" pitchFamily="34" charset="0"/>
                <a:cs typeface="Arial" panose="020B0604020202020204" pitchFamily="34" charset="0"/>
              </a:rPr>
              <a:t>. The value in the relocation register is added to every address generated by a user process at the time the address is sent to memory.</a:t>
            </a:r>
          </a:p>
          <a:p>
            <a:pPr algn="l"/>
            <a:r>
              <a:rPr lang="en-IN" sz="2000" b="0" i="0" u="none" strike="noStrike" baseline="0" dirty="0">
                <a:solidFill>
                  <a:srgbClr val="231F20"/>
                </a:solidFill>
                <a:latin typeface="Arial" panose="020B0604020202020204" pitchFamily="34" charset="0"/>
                <a:cs typeface="Arial" panose="020B0604020202020204" pitchFamily="34" charset="0"/>
              </a:rPr>
              <a:t>For </a:t>
            </a:r>
            <a:r>
              <a:rPr lang="en-US" sz="2000" b="0" i="0" u="none" strike="noStrike" baseline="0" dirty="0">
                <a:solidFill>
                  <a:srgbClr val="231F20"/>
                </a:solidFill>
                <a:latin typeface="Arial" panose="020B0604020202020204" pitchFamily="34" charset="0"/>
                <a:cs typeface="Arial" panose="020B0604020202020204" pitchFamily="34" charset="0"/>
              </a:rPr>
              <a:t>example, if the base is at 14000, then an attempt by the user to address location 0 is dynamically relocated to location 14000; an access to location 346 is mapped </a:t>
            </a:r>
            <a:r>
              <a:rPr lang="en-IN" sz="2000" b="0" i="0" u="none" strike="noStrike" baseline="0" dirty="0">
                <a:solidFill>
                  <a:srgbClr val="231F20"/>
                </a:solidFill>
                <a:latin typeface="Arial" panose="020B0604020202020204" pitchFamily="34" charset="0"/>
                <a:cs typeface="Arial" panose="020B0604020202020204" pitchFamily="34" charset="0"/>
              </a:rPr>
              <a:t>to location 14000+346 </a:t>
            </a:r>
            <a:r>
              <a:rPr lang="en-IN" sz="2000" dirty="0">
                <a:solidFill>
                  <a:srgbClr val="231F20"/>
                </a:solidFill>
                <a:latin typeface="Arial" panose="020B0604020202020204" pitchFamily="34" charset="0"/>
                <a:cs typeface="Arial" panose="020B0604020202020204" pitchFamily="34" charset="0"/>
              </a:rPr>
              <a:t>, that is 14346</a:t>
            </a:r>
            <a:r>
              <a:rPr lang="en-IN" sz="2000" b="0" i="0" u="none" strike="noStrike" baseline="0" dirty="0">
                <a:solidFill>
                  <a:srgbClr val="231F20"/>
                </a:solidFill>
                <a:latin typeface="Arial" panose="020B0604020202020204" pitchFamily="34" charset="0"/>
                <a:cs typeface="Arial" panose="020B0604020202020204" pitchFamily="34" charset="0"/>
              </a:rPr>
              <a:t>.</a:t>
            </a:r>
          </a:p>
          <a:p>
            <a:pPr algn="l"/>
            <a:r>
              <a:rPr lang="en-US" sz="2000" b="0" i="0" u="none" strike="noStrike" baseline="0" dirty="0">
                <a:solidFill>
                  <a:srgbClr val="231F20"/>
                </a:solidFill>
                <a:latin typeface="Arial" panose="020B0604020202020204" pitchFamily="34" charset="0"/>
                <a:cs typeface="Arial" panose="020B0604020202020204" pitchFamily="34" charset="0"/>
              </a:rPr>
              <a:t>The user program never sees the real physical addresses. The program can create a pointer to location 346, store it in memory, manipulate it, and compare it </a:t>
            </a:r>
            <a:r>
              <a:rPr lang="en-IN" sz="2000" b="0" i="0" u="none" strike="noStrike" baseline="0" dirty="0">
                <a:solidFill>
                  <a:srgbClr val="231F20"/>
                </a:solidFill>
                <a:latin typeface="Arial" panose="020B0604020202020204" pitchFamily="34" charset="0"/>
                <a:cs typeface="Arial" panose="020B0604020202020204" pitchFamily="34" charset="0"/>
              </a:rPr>
              <a:t>with other addresses</a:t>
            </a:r>
          </a:p>
          <a:p>
            <a:pPr algn="l"/>
            <a:r>
              <a:rPr lang="en-US" sz="2000" b="0" i="0" u="none" strike="noStrike" baseline="0" dirty="0">
                <a:solidFill>
                  <a:srgbClr val="231F20"/>
                </a:solidFill>
                <a:latin typeface="Arial" panose="020B0604020202020204" pitchFamily="34" charset="0"/>
                <a:cs typeface="Arial" panose="020B0604020202020204" pitchFamily="34" charset="0"/>
              </a:rPr>
              <a:t>Only when it is used as a memory address  is it relocated relative to the base register. The user program deals with logical addresses. The memory-mapping hardware converts logical addresses into physical addresses.</a:t>
            </a:r>
          </a:p>
          <a:p>
            <a:pPr algn="l"/>
            <a:r>
              <a:rPr lang="en-US" sz="2000" b="0" i="0" u="none" strike="noStrike" baseline="0" dirty="0">
                <a:solidFill>
                  <a:srgbClr val="231F20"/>
                </a:solidFill>
                <a:latin typeface="Arial" panose="020B0604020202020204" pitchFamily="34" charset="0"/>
                <a:cs typeface="Arial" panose="020B0604020202020204" pitchFamily="34" charset="0"/>
              </a:rPr>
              <a:t>There are two different types of addresses: logical addresses (in the range 0 to </a:t>
            </a:r>
            <a:r>
              <a:rPr lang="en-US" sz="2000" b="0" i="1" u="none" strike="noStrike" baseline="0" dirty="0">
                <a:solidFill>
                  <a:srgbClr val="231F20"/>
                </a:solidFill>
                <a:latin typeface="Arial" panose="020B0604020202020204" pitchFamily="34" charset="0"/>
                <a:cs typeface="Arial" panose="020B0604020202020204" pitchFamily="34" charset="0"/>
              </a:rPr>
              <a:t>max</a:t>
            </a:r>
            <a:r>
              <a:rPr lang="en-US" sz="2000" b="0" i="0" u="none" strike="noStrike" baseline="0" dirty="0">
                <a:solidFill>
                  <a:srgbClr val="231F20"/>
                </a:solidFill>
                <a:latin typeface="Arial" panose="020B0604020202020204" pitchFamily="34" charset="0"/>
                <a:cs typeface="Arial" panose="020B0604020202020204" pitchFamily="34" charset="0"/>
              </a:rPr>
              <a:t>) and physical addresses (in the range </a:t>
            </a:r>
            <a:r>
              <a:rPr lang="en-US" sz="2000" b="0" i="1" u="none" strike="noStrike" baseline="0" dirty="0">
                <a:solidFill>
                  <a:srgbClr val="231F20"/>
                </a:solidFill>
                <a:latin typeface="Arial" panose="020B0604020202020204" pitchFamily="34" charset="0"/>
                <a:cs typeface="Arial" panose="020B0604020202020204" pitchFamily="34" charset="0"/>
              </a:rPr>
              <a:t>R </a:t>
            </a:r>
            <a:r>
              <a:rPr lang="en-US" sz="2000" b="0" i="0" u="none" strike="noStrike" baseline="0" dirty="0">
                <a:solidFill>
                  <a:srgbClr val="231F20"/>
                </a:solidFill>
                <a:latin typeface="Arial" panose="020B0604020202020204" pitchFamily="34" charset="0"/>
                <a:cs typeface="Arial" panose="020B0604020202020204" pitchFamily="34" charset="0"/>
              </a:rPr>
              <a:t>+ 0 to </a:t>
            </a:r>
            <a:r>
              <a:rPr lang="en-US" sz="2000" b="0" i="1" u="none" strike="noStrike" baseline="0" dirty="0">
                <a:solidFill>
                  <a:srgbClr val="231F20"/>
                </a:solidFill>
                <a:latin typeface="Arial" panose="020B0604020202020204" pitchFamily="34" charset="0"/>
                <a:cs typeface="Arial" panose="020B0604020202020204" pitchFamily="34" charset="0"/>
              </a:rPr>
              <a:t>R </a:t>
            </a:r>
            <a:r>
              <a:rPr lang="en-US" sz="2000" b="0" i="0" u="none" strike="noStrike" baseline="0" dirty="0">
                <a:solidFill>
                  <a:srgbClr val="231F20"/>
                </a:solidFill>
                <a:latin typeface="Arial" panose="020B0604020202020204" pitchFamily="34" charset="0"/>
                <a:cs typeface="Arial" panose="020B0604020202020204" pitchFamily="34" charset="0"/>
              </a:rPr>
              <a:t>+ </a:t>
            </a:r>
            <a:r>
              <a:rPr lang="en-US" sz="2000" b="0" i="1" u="none" strike="noStrike" baseline="0" dirty="0">
                <a:solidFill>
                  <a:srgbClr val="231F20"/>
                </a:solidFill>
                <a:latin typeface="Arial" panose="020B0604020202020204" pitchFamily="34" charset="0"/>
                <a:cs typeface="Arial" panose="020B0604020202020204" pitchFamily="34" charset="0"/>
              </a:rPr>
              <a:t>max </a:t>
            </a:r>
            <a:r>
              <a:rPr lang="en-US" sz="2000" b="0" i="0" u="none" strike="noStrike" baseline="0" dirty="0">
                <a:solidFill>
                  <a:srgbClr val="231F20"/>
                </a:solidFill>
                <a:latin typeface="Arial" panose="020B0604020202020204" pitchFamily="34" charset="0"/>
                <a:cs typeface="Arial" panose="020B0604020202020204" pitchFamily="34" charset="0"/>
              </a:rPr>
              <a:t>for a base value </a:t>
            </a:r>
            <a:r>
              <a:rPr lang="en-US" sz="2000" b="0" i="1" u="none" strike="noStrike" baseline="0" dirty="0">
                <a:solidFill>
                  <a:srgbClr val="231F20"/>
                </a:solidFill>
                <a:latin typeface="Arial" panose="020B0604020202020204" pitchFamily="34" charset="0"/>
                <a:cs typeface="Arial" panose="020B0604020202020204" pitchFamily="34" charset="0"/>
              </a:rPr>
              <a:t>R</a:t>
            </a:r>
            <a:r>
              <a:rPr lang="en-US" sz="2000" b="0" i="0" u="none" strike="noStrike" baseline="0" dirty="0">
                <a:solidFill>
                  <a:srgbClr val="231F20"/>
                </a:solidFill>
                <a:latin typeface="Arial" panose="020B0604020202020204" pitchFamily="34" charset="0"/>
                <a:cs typeface="Arial" panose="020B0604020202020204" pitchFamily="34" charset="0"/>
              </a:rPr>
              <a:t>). The user program generates only logical addresses and thinks that the process runs in locations 0 to </a:t>
            </a:r>
            <a:r>
              <a:rPr lang="en-US" sz="2000" b="0" i="1" u="none" strike="noStrike" baseline="0" dirty="0">
                <a:solidFill>
                  <a:srgbClr val="231F20"/>
                </a:solidFill>
                <a:latin typeface="Arial" panose="020B0604020202020204" pitchFamily="34" charset="0"/>
                <a:cs typeface="Arial" panose="020B0604020202020204" pitchFamily="34" charset="0"/>
              </a:rPr>
              <a:t>max. </a:t>
            </a:r>
          </a:p>
          <a:p>
            <a:pPr algn="l"/>
            <a:r>
              <a:rPr lang="en-US" sz="2000" b="0" i="0" u="none" strike="noStrike" baseline="0" dirty="0">
                <a:solidFill>
                  <a:srgbClr val="231F20"/>
                </a:solidFill>
                <a:latin typeface="Arial" panose="020B0604020202020204" pitchFamily="34" charset="0"/>
                <a:cs typeface="Arial" panose="020B0604020202020204" pitchFamily="34" charset="0"/>
              </a:rPr>
              <a:t>The  logical addresses must be mapped to physical addresses before they are used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1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DF4-4A3F-421A-81E0-10D2796AF79F}"/>
              </a:ext>
            </a:extLst>
          </p:cNvPr>
          <p:cNvSpPr>
            <a:spLocks noGrp="1"/>
          </p:cNvSpPr>
          <p:nvPr>
            <p:ph type="title"/>
          </p:nvPr>
        </p:nvSpPr>
        <p:spPr/>
        <p:txBody>
          <a:bodyPr>
            <a:normAutofit/>
          </a:bodyPr>
          <a:lstStyle/>
          <a:p>
            <a:r>
              <a:rPr lang="en-IN" sz="5400" b="1" i="0" u="none" strike="noStrike" baseline="0" dirty="0">
                <a:solidFill>
                  <a:srgbClr val="231F20"/>
                </a:solidFill>
                <a:latin typeface="HelveticaNeue-MediumExt"/>
              </a:rPr>
              <a:t>Dynamic Loading</a:t>
            </a:r>
            <a:endParaRPr lang="en-IN" sz="5400" b="1" dirty="0"/>
          </a:p>
        </p:txBody>
      </p:sp>
      <p:sp>
        <p:nvSpPr>
          <p:cNvPr id="3" name="Content Placeholder 2">
            <a:extLst>
              <a:ext uri="{FF2B5EF4-FFF2-40B4-BE49-F238E27FC236}">
                <a16:creationId xmlns:a16="http://schemas.microsoft.com/office/drawing/2014/main" id="{FA6F8AD0-C884-4F0E-99E9-419DBB1BB50D}"/>
              </a:ext>
            </a:extLst>
          </p:cNvPr>
          <p:cNvSpPr>
            <a:spLocks noGrp="1"/>
          </p:cNvSpPr>
          <p:nvPr>
            <p:ph idx="1"/>
          </p:nvPr>
        </p:nvSpPr>
        <p:spPr>
          <a:xfrm>
            <a:off x="1484310" y="2192867"/>
            <a:ext cx="10275890" cy="3979333"/>
          </a:xfrm>
        </p:spPr>
        <p:txBody>
          <a:bodyPr>
            <a:noAutofit/>
          </a:bodyPr>
          <a:lstStyle/>
          <a:p>
            <a:pPr algn="l"/>
            <a:r>
              <a:rPr lang="en-US" sz="1800" b="0" i="0" u="none" strike="noStrike" baseline="0" dirty="0">
                <a:solidFill>
                  <a:srgbClr val="231F20"/>
                </a:solidFill>
                <a:latin typeface="Palatino-Roman"/>
              </a:rPr>
              <a:t>necessary for the entire program and all data of a process to be in physical memory for the process to execute.  The size of a process has thus been limited to the size of physical memory. To obtain better memory-space utilization, we can use </a:t>
            </a:r>
            <a:r>
              <a:rPr lang="en-US" sz="1800" b="1" i="0" u="none" strike="noStrike" baseline="0" dirty="0">
                <a:solidFill>
                  <a:srgbClr val="00AEF0"/>
                </a:solidFill>
                <a:latin typeface="Palatino-Bold"/>
              </a:rPr>
              <a:t>dynamic loading</a:t>
            </a:r>
            <a:r>
              <a:rPr lang="en-US" sz="1800" b="0" i="0" u="none" strike="noStrike" baseline="0" dirty="0">
                <a:solidFill>
                  <a:srgbClr val="231F20"/>
                </a:solidFill>
                <a:latin typeface="Palatino-Roman"/>
              </a:rPr>
              <a:t>. </a:t>
            </a:r>
          </a:p>
          <a:p>
            <a:pPr algn="l"/>
            <a:r>
              <a:rPr lang="en-US" sz="1800" b="0" i="0" u="none" strike="noStrike" baseline="0" dirty="0">
                <a:solidFill>
                  <a:srgbClr val="231F20"/>
                </a:solidFill>
                <a:latin typeface="Palatino-Roman"/>
              </a:rPr>
              <a:t>With dynamic loading, a routine is not loaded until it is called. All routines are kept on disk in a relocatable load format. The main program is loaded into memory and is executed. </a:t>
            </a:r>
          </a:p>
          <a:p>
            <a:pPr algn="l"/>
            <a:r>
              <a:rPr lang="en-US" sz="1800" b="0" i="0" u="none" strike="noStrike" baseline="0" dirty="0">
                <a:solidFill>
                  <a:srgbClr val="231F20"/>
                </a:solidFill>
                <a:latin typeface="Palatino-Roman"/>
              </a:rPr>
              <a:t>When a routine needs to call another routine, the calling routine first checks to see whether the other routine has been loaded. If it has not, the relocatable linking loader is called to load the desired routine into memory and to update the program’s address tables to reflect this change. Then control is passed to the newly loaded routine.</a:t>
            </a:r>
          </a:p>
          <a:p>
            <a:pPr algn="l"/>
            <a:r>
              <a:rPr lang="en-US" sz="1800" b="0" i="0" u="none" strike="noStrike" baseline="0" dirty="0">
                <a:solidFill>
                  <a:srgbClr val="231F20"/>
                </a:solidFill>
                <a:latin typeface="Palatino-Roman"/>
              </a:rPr>
              <a:t>The advantage of dynamic loading is that a routine is loaded only when it is needed. This method is particularly useful when large amounts of code are needed to handle infrequently occurring cases, such as error routines..</a:t>
            </a:r>
          </a:p>
          <a:p>
            <a:pPr algn="l"/>
            <a:r>
              <a:rPr lang="en-US" sz="1800" b="0" i="0" u="none" strike="noStrike" baseline="0" dirty="0">
                <a:solidFill>
                  <a:srgbClr val="231F20"/>
                </a:solidFill>
                <a:latin typeface="Palatino-Roman"/>
              </a:rPr>
              <a:t>Dynamic loading does not require special support from the operating system. It is the responsibility of the users to design their programs to take advantage of such a method. </a:t>
            </a:r>
          </a:p>
        </p:txBody>
      </p:sp>
    </p:spTree>
    <p:extLst>
      <p:ext uri="{BB962C8B-B14F-4D97-AF65-F5344CB8AC3E}">
        <p14:creationId xmlns:p14="http://schemas.microsoft.com/office/powerpoint/2010/main" val="232975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9878-B653-47C4-B89C-A0C35A2E59DF}"/>
              </a:ext>
            </a:extLst>
          </p:cNvPr>
          <p:cNvSpPr>
            <a:spLocks noGrp="1"/>
          </p:cNvSpPr>
          <p:nvPr>
            <p:ph type="title"/>
          </p:nvPr>
        </p:nvSpPr>
        <p:spPr>
          <a:xfrm>
            <a:off x="1913467" y="110068"/>
            <a:ext cx="9589557" cy="1447799"/>
          </a:xfrm>
        </p:spPr>
        <p:txBody>
          <a:bodyPr>
            <a:normAutofit/>
          </a:bodyPr>
          <a:lstStyle/>
          <a:p>
            <a:r>
              <a:rPr lang="en-US" sz="4800" b="1" i="0" u="none" strike="noStrike" baseline="0" dirty="0">
                <a:solidFill>
                  <a:srgbClr val="231F20"/>
                </a:solidFill>
                <a:latin typeface="Gloucester MT Extra Condensed" panose="02030808020601010101" pitchFamily="18" charset="0"/>
              </a:rPr>
              <a:t>Dynamic Linking and Shared Libraries</a:t>
            </a:r>
            <a:endParaRPr lang="en-IN" sz="4800" b="1"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FB157476-20C2-485C-B6E1-E8F42506CC23}"/>
              </a:ext>
            </a:extLst>
          </p:cNvPr>
          <p:cNvSpPr>
            <a:spLocks noGrp="1"/>
          </p:cNvSpPr>
          <p:nvPr>
            <p:ph idx="1"/>
          </p:nvPr>
        </p:nvSpPr>
        <p:spPr>
          <a:xfrm>
            <a:off x="1484310" y="1888067"/>
            <a:ext cx="10018713" cy="3903133"/>
          </a:xfrm>
        </p:spPr>
        <p:txBody>
          <a:bodyPr>
            <a:noAutofit/>
          </a:bodyPr>
          <a:lstStyle/>
          <a:p>
            <a:pPr algn="l"/>
            <a:r>
              <a:rPr lang="en-US" sz="1800" b="1" i="0" u="none" strike="noStrike" baseline="0" dirty="0">
                <a:solidFill>
                  <a:srgbClr val="00AEF0"/>
                </a:solidFill>
                <a:latin typeface="Arial" panose="020B0604020202020204" pitchFamily="34" charset="0"/>
                <a:cs typeface="Arial" panose="020B0604020202020204" pitchFamily="34" charset="0"/>
              </a:rPr>
              <a:t>Dynamically linked libraries </a:t>
            </a:r>
            <a:r>
              <a:rPr lang="en-US" sz="1800" b="0" i="0" u="none" strike="noStrike" baseline="0" dirty="0">
                <a:solidFill>
                  <a:srgbClr val="231F20"/>
                </a:solidFill>
                <a:latin typeface="Arial" panose="020B0604020202020204" pitchFamily="34" charset="0"/>
                <a:cs typeface="Arial" panose="020B0604020202020204" pitchFamily="34" charset="0"/>
              </a:rPr>
              <a:t>are system libraries that are linked to user programs when the programs are run</a:t>
            </a:r>
          </a:p>
          <a:p>
            <a:pPr algn="l"/>
            <a:r>
              <a:rPr lang="en-IN" sz="1800" b="0" i="0" u="none" strike="noStrike" baseline="0" dirty="0">
                <a:solidFill>
                  <a:srgbClr val="231F20"/>
                </a:solidFill>
                <a:latin typeface="Arial" panose="020B0604020202020204" pitchFamily="34" charset="0"/>
                <a:cs typeface="Arial" panose="020B0604020202020204" pitchFamily="34" charset="0"/>
              </a:rPr>
              <a:t>Some operating </a:t>
            </a:r>
            <a:r>
              <a:rPr lang="en-US" sz="1800" b="0" i="0" u="none" strike="noStrike" baseline="0" dirty="0">
                <a:solidFill>
                  <a:srgbClr val="231F20"/>
                </a:solidFill>
                <a:latin typeface="Arial" panose="020B0604020202020204" pitchFamily="34" charset="0"/>
                <a:cs typeface="Arial" panose="020B0604020202020204" pitchFamily="34" charset="0"/>
              </a:rPr>
              <a:t>systems support only </a:t>
            </a:r>
            <a:r>
              <a:rPr lang="en-US" sz="1800" b="1" i="0" u="none" strike="noStrike" baseline="0" dirty="0">
                <a:solidFill>
                  <a:srgbClr val="00AEF0"/>
                </a:solidFill>
                <a:latin typeface="Arial" panose="020B0604020202020204" pitchFamily="34" charset="0"/>
                <a:cs typeface="Arial" panose="020B0604020202020204" pitchFamily="34" charset="0"/>
              </a:rPr>
              <a:t>static linking</a:t>
            </a:r>
            <a:r>
              <a:rPr lang="en-US" sz="1800" b="0" i="0" u="none" strike="noStrike" baseline="0" dirty="0">
                <a:solidFill>
                  <a:srgbClr val="231F20"/>
                </a:solidFill>
                <a:latin typeface="Arial" panose="020B0604020202020204" pitchFamily="34" charset="0"/>
                <a:cs typeface="Arial" panose="020B0604020202020204" pitchFamily="34" charset="0"/>
              </a:rPr>
              <a:t>, in which system libraries are treated like any other object module and are combined by the loader into the binary </a:t>
            </a:r>
            <a:r>
              <a:rPr lang="en-IN" sz="1800" b="0" i="0" u="none" strike="noStrike" baseline="0" dirty="0">
                <a:solidFill>
                  <a:srgbClr val="231F20"/>
                </a:solidFill>
                <a:latin typeface="Arial" panose="020B0604020202020204" pitchFamily="34" charset="0"/>
                <a:cs typeface="Arial" panose="020B0604020202020204" pitchFamily="34" charset="0"/>
              </a:rPr>
              <a:t>program image.</a:t>
            </a:r>
          </a:p>
          <a:p>
            <a:pPr algn="l"/>
            <a:r>
              <a:rPr lang="en-US" sz="1800" b="0" i="0" u="none" strike="noStrike" baseline="0" dirty="0">
                <a:solidFill>
                  <a:srgbClr val="231F20"/>
                </a:solidFill>
                <a:latin typeface="Arial" panose="020B0604020202020204" pitchFamily="34" charset="0"/>
                <a:cs typeface="Arial" panose="020B0604020202020204" pitchFamily="34" charset="0"/>
              </a:rPr>
              <a:t>Dynamic linking is similar to dynamic loading. linking, rather than loading, is postponed until execution time.</a:t>
            </a:r>
          </a:p>
          <a:p>
            <a:pPr algn="l"/>
            <a:r>
              <a:rPr lang="en-US" sz="1800" b="0" i="0" u="none" strike="noStrike" baseline="0" dirty="0">
                <a:solidFill>
                  <a:srgbClr val="231F20"/>
                </a:solidFill>
                <a:latin typeface="Arial" panose="020B0604020202020204" pitchFamily="34" charset="0"/>
                <a:cs typeface="Arial" panose="020B0604020202020204" pitchFamily="34" charset="0"/>
              </a:rPr>
              <a:t>The stub is a small piece of code that indicates how to locat</a:t>
            </a:r>
            <a:r>
              <a:rPr lang="en-US" sz="1800" dirty="0">
                <a:solidFill>
                  <a:srgbClr val="231F20"/>
                </a:solidFill>
                <a:latin typeface="Arial" panose="020B0604020202020204" pitchFamily="34" charset="0"/>
                <a:cs typeface="Arial" panose="020B0604020202020204" pitchFamily="34" charset="0"/>
              </a:rPr>
              <a:t>e </a:t>
            </a:r>
            <a:r>
              <a:rPr lang="en-US" sz="1800" b="0" i="0" u="none" strike="noStrike" baseline="0" dirty="0">
                <a:solidFill>
                  <a:srgbClr val="231F20"/>
                </a:solidFill>
                <a:latin typeface="Arial" panose="020B0604020202020204" pitchFamily="34" charset="0"/>
                <a:cs typeface="Arial" panose="020B0604020202020204" pitchFamily="34" charset="0"/>
              </a:rPr>
              <a:t>the appropriate memory-resident library routine or how to load the library if the routine is not already present. </a:t>
            </a:r>
          </a:p>
          <a:p>
            <a:pPr algn="l"/>
            <a:r>
              <a:rPr lang="en-US" sz="1800" b="0" i="0" u="none" strike="noStrike" baseline="0" dirty="0">
                <a:solidFill>
                  <a:srgbClr val="231F20"/>
                </a:solidFill>
                <a:latin typeface="Arial" panose="020B0604020202020204" pitchFamily="34" charset="0"/>
                <a:cs typeface="Arial" panose="020B0604020202020204" pitchFamily="34" charset="0"/>
              </a:rPr>
              <a:t>When the stub is executed, it checks to see whether the needed routine is already in memory. If it is not, the program loads the routine into memory. </a:t>
            </a:r>
          </a:p>
          <a:p>
            <a:pPr algn="l"/>
            <a:r>
              <a:rPr lang="en-US" sz="1800" b="0" i="0" u="none" strike="noStrike" baseline="0" dirty="0">
                <a:solidFill>
                  <a:srgbClr val="231F20"/>
                </a:solidFill>
                <a:latin typeface="Arial" panose="020B0604020202020204" pitchFamily="34" charset="0"/>
                <a:cs typeface="Arial" panose="020B0604020202020204" pitchFamily="34" charset="0"/>
              </a:rPr>
              <a:t>Either way, the stub replaces itself with the address of the routine and executes the routine. Thus, the next time that particular code segment is reached, the library routine is executed directly.</a:t>
            </a:r>
          </a:p>
          <a:p>
            <a:pPr algn="l"/>
            <a:r>
              <a:rPr lang="en-US" sz="1800" b="0" i="0" u="none" strike="noStrike" baseline="0" dirty="0">
                <a:solidFill>
                  <a:srgbClr val="231F20"/>
                </a:solidFill>
                <a:latin typeface="Arial" panose="020B0604020202020204" pitchFamily="34" charset="0"/>
                <a:cs typeface="Arial" panose="020B0604020202020204" pitchFamily="34" charset="0"/>
              </a:rPr>
              <a:t> </a:t>
            </a:r>
            <a:r>
              <a:rPr lang="en-US" sz="1800" b="0" i="0" u="none" dirty="0">
                <a:solidFill>
                  <a:schemeClr val="dk1"/>
                </a:solidFill>
                <a:latin typeface="Arial" panose="020B0604020202020204" pitchFamily="34" charset="0"/>
                <a:ea typeface="Helvetica Neue"/>
                <a:cs typeface="Arial" panose="020B0604020202020204" pitchFamily="34" charset="0"/>
                <a:sym typeface="Helvetica Neue"/>
              </a:rPr>
              <a:t>Dynamic linking is particularly useful for libraries</a:t>
            </a:r>
            <a:r>
              <a:rPr lang="en-US" sz="1800" dirty="0">
                <a:solidFill>
                  <a:schemeClr val="dk1"/>
                </a:solidFill>
                <a:latin typeface="Arial" panose="020B0604020202020204" pitchFamily="34" charset="0"/>
                <a:ea typeface="Helvetica Neue"/>
                <a:cs typeface="Arial" panose="020B0604020202020204" pitchFamily="34" charset="0"/>
                <a:sym typeface="Helvetica Neue"/>
              </a:rPr>
              <a:t> </a:t>
            </a:r>
            <a:r>
              <a:rPr lang="en-US" sz="1800" b="0" i="0" u="none" dirty="0">
                <a:solidFill>
                  <a:schemeClr val="dk1"/>
                </a:solidFill>
                <a:latin typeface="Arial" panose="020B0604020202020204" pitchFamily="34" charset="0"/>
                <a:ea typeface="Helvetica Neue"/>
                <a:cs typeface="Arial" panose="020B0604020202020204" pitchFamily="34" charset="0"/>
                <a:sym typeface="Helvetica Neue"/>
              </a:rPr>
              <a:t>System also known as </a:t>
            </a:r>
            <a:r>
              <a:rPr lang="en-US" sz="1800" b="1" i="0" u="none" dirty="0">
                <a:solidFill>
                  <a:srgbClr val="3366FF"/>
                </a:solidFill>
                <a:latin typeface="Arial" panose="020B0604020202020204" pitchFamily="34" charset="0"/>
                <a:ea typeface="Helvetica Neue"/>
                <a:cs typeface="Arial" panose="020B0604020202020204" pitchFamily="34" charset="0"/>
                <a:sym typeface="Helvetica Neue"/>
              </a:rPr>
              <a:t>shared libraries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80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0D2-A283-4F58-B6F8-A848A8F85C49}"/>
              </a:ext>
            </a:extLst>
          </p:cNvPr>
          <p:cNvSpPr>
            <a:spLocks noGrp="1"/>
          </p:cNvSpPr>
          <p:nvPr>
            <p:ph type="title"/>
          </p:nvPr>
        </p:nvSpPr>
        <p:spPr/>
        <p:txBody>
          <a:bodyPr/>
          <a:lstStyle/>
          <a:p>
            <a:r>
              <a:rPr lang="en-US" sz="5400" b="1" dirty="0"/>
              <a:t>Introduction</a:t>
            </a:r>
            <a:r>
              <a:rPr lang="en-US" dirty="0"/>
              <a:t> </a:t>
            </a:r>
            <a:endParaRPr lang="en-IN" dirty="0"/>
          </a:p>
        </p:txBody>
      </p:sp>
      <p:sp>
        <p:nvSpPr>
          <p:cNvPr id="3" name="Content Placeholder 2">
            <a:extLst>
              <a:ext uri="{FF2B5EF4-FFF2-40B4-BE49-F238E27FC236}">
                <a16:creationId xmlns:a16="http://schemas.microsoft.com/office/drawing/2014/main" id="{92B2C1B6-F9E7-464C-9CD8-16A9BC71FB49}"/>
              </a:ext>
            </a:extLst>
          </p:cNvPr>
          <p:cNvSpPr>
            <a:spLocks noGrp="1"/>
          </p:cNvSpPr>
          <p:nvPr>
            <p:ph idx="1"/>
          </p:nvPr>
        </p:nvSpPr>
        <p:spPr/>
        <p:txBody>
          <a:bodyPr>
            <a:noAutofit/>
          </a:bodyPr>
          <a:lstStyle/>
          <a:p>
            <a:pPr algn="l"/>
            <a:r>
              <a:rPr lang="en-US" sz="2000" b="0" i="0" u="none" strike="noStrike" baseline="0" dirty="0">
                <a:solidFill>
                  <a:srgbClr val="231F20"/>
                </a:solidFill>
                <a:latin typeface="Palatino-Roman"/>
              </a:rPr>
              <a:t>Memory is central to the operation of a modern computer system. Memory consists of a large array of bytes, each with its own address. </a:t>
            </a:r>
          </a:p>
          <a:p>
            <a:pPr algn="l"/>
            <a:r>
              <a:rPr lang="en-US" sz="2000" b="0" i="0" u="none" strike="noStrike" baseline="0" dirty="0">
                <a:solidFill>
                  <a:srgbClr val="231F20"/>
                </a:solidFill>
                <a:latin typeface="Palatino-Roman"/>
              </a:rPr>
              <a:t>The CPU fetches instructions from memory according to the value of the program counter. These instructions may cause additional loading from and storing to specific memory addresses.</a:t>
            </a:r>
          </a:p>
          <a:p>
            <a:pPr algn="l"/>
            <a:r>
              <a:rPr lang="en-US" sz="2000" b="0" i="0" u="none" strike="noStrike" baseline="0" dirty="0">
                <a:solidFill>
                  <a:srgbClr val="231F20"/>
                </a:solidFill>
                <a:latin typeface="Palatino-Roman"/>
              </a:rPr>
              <a:t>A typical instruction-execution cycle, for example, first fetches an instruction from memory. The instruction is then decoded and may cause operands to be fetched from memory. After the instruction has been executed on the operands, results may be stored back in memory. The memory unit sees only a stream of memory addresses;</a:t>
            </a:r>
            <a:endParaRPr lang="en-IN" sz="2000" dirty="0"/>
          </a:p>
        </p:txBody>
      </p:sp>
    </p:spTree>
    <p:extLst>
      <p:ext uri="{BB962C8B-B14F-4D97-AF65-F5344CB8AC3E}">
        <p14:creationId xmlns:p14="http://schemas.microsoft.com/office/powerpoint/2010/main" val="230195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735E-91B3-4C61-A6BB-7B18FE138AC4}"/>
              </a:ext>
            </a:extLst>
          </p:cNvPr>
          <p:cNvSpPr>
            <a:spLocks noGrp="1"/>
          </p:cNvSpPr>
          <p:nvPr>
            <p:ph type="title"/>
          </p:nvPr>
        </p:nvSpPr>
        <p:spPr/>
        <p:txBody>
          <a:bodyPr>
            <a:normAutofit/>
          </a:bodyPr>
          <a:lstStyle/>
          <a:p>
            <a:r>
              <a:rPr lang="en-US" sz="4400" b="1" dirty="0">
                <a:solidFill>
                  <a:srgbClr val="231F20"/>
                </a:solidFill>
                <a:latin typeface="HelveticaNeue-MediumExt"/>
              </a:rPr>
              <a:t>From where CPU fetches the data to operate on them ?</a:t>
            </a:r>
            <a:endParaRPr lang="en-IN" sz="4400" b="1" dirty="0"/>
          </a:p>
        </p:txBody>
      </p:sp>
      <p:sp>
        <p:nvSpPr>
          <p:cNvPr id="3" name="Content Placeholder 2">
            <a:extLst>
              <a:ext uri="{FF2B5EF4-FFF2-40B4-BE49-F238E27FC236}">
                <a16:creationId xmlns:a16="http://schemas.microsoft.com/office/drawing/2014/main" id="{384639B6-1BA3-490A-B91B-6C08C616BF95}"/>
              </a:ext>
            </a:extLst>
          </p:cNvPr>
          <p:cNvSpPr>
            <a:spLocks noGrp="1"/>
          </p:cNvSpPr>
          <p:nvPr>
            <p:ph idx="1"/>
          </p:nvPr>
        </p:nvSpPr>
        <p:spPr/>
        <p:txBody>
          <a:bodyPr/>
          <a:lstStyle/>
          <a:p>
            <a:pPr algn="l"/>
            <a:r>
              <a:rPr lang="en-US" sz="1800" b="0" i="0" u="none" strike="noStrike" baseline="0" dirty="0">
                <a:solidFill>
                  <a:srgbClr val="231F20"/>
                </a:solidFill>
                <a:latin typeface="Palatino-Roman"/>
              </a:rPr>
              <a:t>Main memory and the registers built into the processor itself are the only general-purpose storage that the CPU can access directly.</a:t>
            </a:r>
          </a:p>
          <a:p>
            <a:pPr algn="l"/>
            <a:r>
              <a:rPr lang="en-US" sz="1800" b="0" i="0" u="none" strike="noStrike" baseline="0" dirty="0">
                <a:solidFill>
                  <a:srgbClr val="231F20"/>
                </a:solidFill>
                <a:latin typeface="Palatino-Roman"/>
              </a:rPr>
              <a:t>Any instructions in execution, and any data being used by the instructions, must be in one of these direct-access storage devices. If the data are not in memory, they must be moved there before the CPU can operate </a:t>
            </a:r>
            <a:r>
              <a:rPr lang="en-IN" sz="1800" b="0" i="0" u="none" strike="noStrike" baseline="0" dirty="0">
                <a:solidFill>
                  <a:srgbClr val="231F20"/>
                </a:solidFill>
                <a:latin typeface="Palatino-Roman"/>
              </a:rPr>
              <a:t>on them.</a:t>
            </a:r>
          </a:p>
          <a:p>
            <a:pPr marL="0" indent="0" algn="l">
              <a:buNone/>
            </a:pPr>
            <a:endParaRPr lang="en-IN" sz="1800" b="0" i="0" u="none" strike="noStrike" baseline="0" dirty="0">
              <a:solidFill>
                <a:srgbClr val="231F20"/>
              </a:solidFill>
              <a:latin typeface="Palatino-Roman"/>
            </a:endParaRPr>
          </a:p>
          <a:p>
            <a:pPr algn="l"/>
            <a:endParaRPr lang="en-IN" sz="1800" b="0" i="0" u="none" strike="noStrike" baseline="0" dirty="0">
              <a:solidFill>
                <a:srgbClr val="231F20"/>
              </a:solidFill>
              <a:latin typeface="Palatino-Roman"/>
            </a:endParaRPr>
          </a:p>
          <a:p>
            <a:pPr algn="l"/>
            <a:endParaRPr lang="en-IN" dirty="0"/>
          </a:p>
        </p:txBody>
      </p:sp>
    </p:spTree>
    <p:extLst>
      <p:ext uri="{BB962C8B-B14F-4D97-AF65-F5344CB8AC3E}">
        <p14:creationId xmlns:p14="http://schemas.microsoft.com/office/powerpoint/2010/main" val="3121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98C9-E1D2-44D8-B46F-7072F901E444}"/>
              </a:ext>
            </a:extLst>
          </p:cNvPr>
          <p:cNvSpPr>
            <a:spLocks noGrp="1"/>
          </p:cNvSpPr>
          <p:nvPr>
            <p:ph type="title"/>
          </p:nvPr>
        </p:nvSpPr>
        <p:spPr>
          <a:xfrm>
            <a:off x="1484310" y="685800"/>
            <a:ext cx="10018713" cy="1752599"/>
          </a:xfrm>
        </p:spPr>
        <p:txBody>
          <a:bodyPr>
            <a:normAutofit/>
          </a:bodyPr>
          <a:lstStyle/>
          <a:p>
            <a:r>
              <a:rPr lang="en-US" sz="5400" b="1" dirty="0"/>
              <a:t>Registers</a:t>
            </a:r>
            <a:endParaRPr lang="en-IN" sz="5400" b="1" dirty="0"/>
          </a:p>
        </p:txBody>
      </p:sp>
      <p:sp>
        <p:nvSpPr>
          <p:cNvPr id="3" name="Content Placeholder 2">
            <a:extLst>
              <a:ext uri="{FF2B5EF4-FFF2-40B4-BE49-F238E27FC236}">
                <a16:creationId xmlns:a16="http://schemas.microsoft.com/office/drawing/2014/main" id="{8A71DD35-A9C0-4E0A-919B-8C175B785A9D}"/>
              </a:ext>
            </a:extLst>
          </p:cNvPr>
          <p:cNvSpPr>
            <a:spLocks noGrp="1"/>
          </p:cNvSpPr>
          <p:nvPr>
            <p:ph idx="1"/>
          </p:nvPr>
        </p:nvSpPr>
        <p:spPr>
          <a:xfrm>
            <a:off x="1484310" y="2099734"/>
            <a:ext cx="10496023" cy="4588934"/>
          </a:xfrm>
        </p:spPr>
        <p:txBody>
          <a:bodyPr>
            <a:normAutofit fontScale="62500" lnSpcReduction="20000"/>
          </a:bodyPr>
          <a:lstStyle/>
          <a:p>
            <a:pPr algn="l"/>
            <a:r>
              <a:rPr lang="en-US" sz="3200" b="0" i="0" dirty="0">
                <a:solidFill>
                  <a:srgbClr val="000000"/>
                </a:solidFill>
                <a:effectLst/>
                <a:latin typeface="Verdana" panose="020B0604030504040204" pitchFamily="34" charset="0"/>
                <a:ea typeface="Verdana" panose="020B0604030504040204" pitchFamily="34" charset="0"/>
              </a:rPr>
              <a:t>Registers are a type of computer memory used to quickly accept, store, and transfer data and instructions that are being used immediately by the CPU. The registers used by the CPU are often termed as Processor registers.</a:t>
            </a:r>
          </a:p>
          <a:p>
            <a:pPr algn="l"/>
            <a:r>
              <a:rPr lang="en-US" sz="3200" b="0" i="0" dirty="0">
                <a:solidFill>
                  <a:srgbClr val="000000"/>
                </a:solidFill>
                <a:effectLst/>
                <a:latin typeface="Verdana" panose="020B0604030504040204" pitchFamily="34" charset="0"/>
                <a:ea typeface="Verdana" panose="020B0604030504040204" pitchFamily="34" charset="0"/>
              </a:rPr>
              <a:t>A processor register may hold an instruction, a storage address, or any data (such as bit sequence or individual characters).</a:t>
            </a:r>
          </a:p>
          <a:p>
            <a:pPr algn="l"/>
            <a:r>
              <a:rPr lang="en-US" sz="3200" b="0" i="0" dirty="0">
                <a:solidFill>
                  <a:srgbClr val="000000"/>
                </a:solidFill>
                <a:effectLst/>
                <a:latin typeface="Verdana" panose="020B0604030504040204" pitchFamily="34" charset="0"/>
                <a:ea typeface="Verdana" panose="020B0604030504040204" pitchFamily="34" charset="0"/>
              </a:rPr>
              <a:t>The computer needs processor registers for manipulating data and a register for holding a memory address. The register holding the memory location is used to calculate the address of the next instruction after the execution of the current instruction is completed.</a:t>
            </a:r>
          </a:p>
          <a:p>
            <a:r>
              <a:rPr lang="en-US" sz="3200" b="0" i="0" u="none" dirty="0">
                <a:solidFill>
                  <a:schemeClr val="dk1"/>
                </a:solidFill>
                <a:latin typeface="Verdana" panose="020B0604030504040204" pitchFamily="34" charset="0"/>
                <a:ea typeface="Verdana" panose="020B0604030504040204" pitchFamily="34" charset="0"/>
                <a:cs typeface="Helvetica Neue"/>
                <a:sym typeface="Helvetica Neue"/>
              </a:rPr>
              <a:t>Register access can be done in one CPU clock (or less) . CPU  can access its register directly within one CPU clock cycle.</a:t>
            </a:r>
            <a:r>
              <a:rPr lang="en-US" sz="3200" dirty="0">
                <a:latin typeface="Verdana" panose="020B0604030504040204" pitchFamily="34" charset="0"/>
                <a:ea typeface="Verdana" panose="020B0604030504040204" pitchFamily="34" charset="0"/>
                <a:sym typeface="Helvetica Neue"/>
              </a:rPr>
              <a:t> </a:t>
            </a:r>
            <a:r>
              <a:rPr lang="en-US" sz="3200" b="0" i="0" u="none" dirty="0">
                <a:solidFill>
                  <a:schemeClr val="dk1"/>
                </a:solidFill>
                <a:latin typeface="Verdana" panose="020B0604030504040204" pitchFamily="34" charset="0"/>
                <a:ea typeface="Verdana" panose="020B0604030504040204" pitchFamily="34" charset="0"/>
                <a:cs typeface="Helvetica Neue"/>
                <a:sym typeface="Helvetica Neue"/>
              </a:rPr>
              <a:t>Completing a memory access may take many cycles of the  CPU clock.  In such a case the processor needs to </a:t>
            </a:r>
            <a:r>
              <a:rPr lang="en-US" sz="3200" b="1" i="0" u="none" dirty="0">
                <a:solidFill>
                  <a:srgbClr val="3366FF"/>
                </a:solidFill>
                <a:latin typeface="Verdana" panose="020B0604030504040204" pitchFamily="34" charset="0"/>
                <a:ea typeface="Verdana" panose="020B0604030504040204" pitchFamily="34" charset="0"/>
                <a:cs typeface="Helvetica Neue"/>
                <a:sym typeface="Helvetica Neue"/>
              </a:rPr>
              <a:t>stall </a:t>
            </a:r>
            <a:r>
              <a:rPr lang="en-US" sz="3200" b="0" i="0" u="none" dirty="0">
                <a:solidFill>
                  <a:schemeClr val="dk1"/>
                </a:solidFill>
                <a:latin typeface="Verdana" panose="020B0604030504040204" pitchFamily="34" charset="0"/>
                <a:ea typeface="Verdana" panose="020B0604030504040204" pitchFamily="34" charset="0"/>
                <a:cs typeface="Helvetica Neue"/>
                <a:sym typeface="Helvetica Neue"/>
              </a:rPr>
              <a:t>since it does not have the data required to complete the instruction it is executing. </a:t>
            </a:r>
            <a:r>
              <a:rPr lang="en-US" sz="3200" b="1" i="0" u="none" dirty="0">
                <a:solidFill>
                  <a:srgbClr val="3366FF"/>
                </a:solidFill>
                <a:latin typeface="Verdana" panose="020B0604030504040204" pitchFamily="34" charset="0"/>
                <a:ea typeface="Verdana" panose="020B0604030504040204" pitchFamily="34" charset="0"/>
                <a:cs typeface="Helvetica Neue"/>
                <a:sym typeface="Helvetica Neue"/>
              </a:rPr>
              <a:t>Cache</a:t>
            </a:r>
            <a:r>
              <a:rPr lang="en-US" sz="3200" b="0" i="0" u="none" dirty="0">
                <a:solidFill>
                  <a:srgbClr val="3366FF"/>
                </a:solidFill>
                <a:latin typeface="Verdana" panose="020B0604030504040204" pitchFamily="34" charset="0"/>
                <a:ea typeface="Verdana" panose="020B0604030504040204" pitchFamily="34" charset="0"/>
                <a:cs typeface="Helvetica Neue"/>
                <a:sym typeface="Helvetica Neue"/>
              </a:rPr>
              <a:t> </a:t>
            </a:r>
            <a:r>
              <a:rPr lang="en-US" sz="3200" b="0" i="0" u="none" dirty="0">
                <a:solidFill>
                  <a:schemeClr val="dk1"/>
                </a:solidFill>
                <a:latin typeface="Verdana" panose="020B0604030504040204" pitchFamily="34" charset="0"/>
                <a:ea typeface="Verdana" panose="020B0604030504040204" pitchFamily="34" charset="0"/>
                <a:cs typeface="Helvetica Neue"/>
                <a:sym typeface="Helvetica Neue"/>
              </a:rPr>
              <a:t>sits between main memory and CPU registers to deal with the “stall” issue.</a:t>
            </a:r>
            <a:endParaRPr lang="en-US" sz="3200" dirty="0">
              <a:latin typeface="Verdana" panose="020B0604030504040204" pitchFamily="34" charset="0"/>
              <a:ea typeface="Verdana" panose="020B0604030504040204" pitchFamily="34" charset="0"/>
              <a:sym typeface="Helvetica Neue"/>
            </a:endParaRPr>
          </a:p>
          <a:p>
            <a:pPr marL="0" indent="0" algn="l">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32950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FA8B-DE96-4F37-A847-CFECB738EFFF}"/>
              </a:ext>
            </a:extLst>
          </p:cNvPr>
          <p:cNvSpPr>
            <a:spLocks noGrp="1"/>
          </p:cNvSpPr>
          <p:nvPr>
            <p:ph type="title"/>
          </p:nvPr>
        </p:nvSpPr>
        <p:spPr/>
        <p:txBody>
          <a:bodyPr>
            <a:noAutofit/>
          </a:bodyPr>
          <a:lstStyle/>
          <a:p>
            <a:r>
              <a:rPr lang="en-US" sz="4400" b="1" i="0" u="none" dirty="0">
                <a:solidFill>
                  <a:schemeClr val="dk1"/>
                </a:solidFill>
                <a:latin typeface="Helvetica Neue"/>
                <a:ea typeface="Helvetica Neue"/>
                <a:cs typeface="Helvetica Neue"/>
                <a:sym typeface="Helvetica Neue"/>
              </a:rPr>
              <a:t>Protection of memory  is required to ensure correct operation:</a:t>
            </a:r>
            <a:br>
              <a:rPr lang="en-US" sz="4400" b="1" dirty="0"/>
            </a:br>
            <a:endParaRPr lang="en-IN" sz="4400" b="1" dirty="0"/>
          </a:p>
        </p:txBody>
      </p:sp>
      <p:sp>
        <p:nvSpPr>
          <p:cNvPr id="3" name="Content Placeholder 2">
            <a:extLst>
              <a:ext uri="{FF2B5EF4-FFF2-40B4-BE49-F238E27FC236}">
                <a16:creationId xmlns:a16="http://schemas.microsoft.com/office/drawing/2014/main" id="{C9623C6E-4C38-4073-A161-FE680119A5AF}"/>
              </a:ext>
            </a:extLst>
          </p:cNvPr>
          <p:cNvSpPr>
            <a:spLocks noGrp="1"/>
          </p:cNvSpPr>
          <p:nvPr>
            <p:ph idx="1"/>
          </p:nvPr>
        </p:nvSpPr>
        <p:spPr/>
        <p:txBody>
          <a:bodyPr/>
          <a:lstStyle/>
          <a:p>
            <a:pPr marL="742950" lvl="1" indent="-285750" algn="l" rtl="0">
              <a:lnSpc>
                <a:spcPct val="100000"/>
              </a:lnSpc>
              <a:spcBef>
                <a:spcPts val="630"/>
              </a:spcBef>
              <a:spcAft>
                <a:spcPts val="0"/>
              </a:spcAft>
              <a:buClr>
                <a:srgbClr val="CC6600"/>
              </a:buClr>
              <a:buSzPts val="1440"/>
              <a:buFont typeface="Arial"/>
              <a:buChar char="●"/>
            </a:pPr>
            <a:r>
              <a:rPr lang="en-US" b="0" i="0" u="none" dirty="0">
                <a:solidFill>
                  <a:schemeClr val="dk1"/>
                </a:solidFill>
                <a:latin typeface="Verdana" panose="020B0604030504040204" pitchFamily="34" charset="0"/>
                <a:ea typeface="Verdana" panose="020B0604030504040204" pitchFamily="34" charset="0"/>
                <a:cs typeface="Helvetica Neue"/>
                <a:sym typeface="Helvetica Neue"/>
              </a:rPr>
              <a:t>Separate per process memory (range of legal access)</a:t>
            </a:r>
            <a:endParaRPr lang="en-US" dirty="0">
              <a:latin typeface="Verdana" panose="020B0604030504040204" pitchFamily="34" charset="0"/>
              <a:ea typeface="Verdana" panose="020B060403050404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b="0" i="0" u="none" dirty="0">
                <a:solidFill>
                  <a:schemeClr val="dk1"/>
                </a:solidFill>
                <a:latin typeface="Verdana" panose="020B0604030504040204" pitchFamily="34" charset="0"/>
                <a:ea typeface="Verdana" panose="020B0604030504040204" pitchFamily="34" charset="0"/>
                <a:cs typeface="Helvetica Neue"/>
                <a:sym typeface="Helvetica Neue"/>
              </a:rPr>
              <a:t>User process cannot access OS memory</a:t>
            </a:r>
            <a:endParaRPr lang="en-US" dirty="0">
              <a:latin typeface="Verdana" panose="020B0604030504040204" pitchFamily="34" charset="0"/>
              <a:ea typeface="Verdana" panose="020B060403050404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b="0" i="0" u="none" dirty="0">
                <a:solidFill>
                  <a:schemeClr val="dk1"/>
                </a:solidFill>
                <a:latin typeface="Verdana" panose="020B0604030504040204" pitchFamily="34" charset="0"/>
                <a:ea typeface="Verdana" panose="020B0604030504040204" pitchFamily="34" charset="0"/>
                <a:cs typeface="Helvetica Neue"/>
                <a:sym typeface="Helvetica Neue"/>
              </a:rPr>
              <a:t>One user process cannot access the memory of another user process.</a:t>
            </a:r>
            <a:endParaRPr lang="en-US" dirty="0">
              <a:latin typeface="Verdana" panose="020B0604030504040204" pitchFamily="34" charset="0"/>
              <a:ea typeface="Verdana" panose="020B0604030504040204" pitchFamily="34" charset="0"/>
            </a:endParaRPr>
          </a:p>
          <a:p>
            <a:endParaRPr lang="en-US" sz="20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256920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88C3-8217-4CE6-8A79-6F57EC0ABBF7}"/>
              </a:ext>
            </a:extLst>
          </p:cNvPr>
          <p:cNvSpPr>
            <a:spLocks noGrp="1"/>
          </p:cNvSpPr>
          <p:nvPr>
            <p:ph type="title"/>
          </p:nvPr>
        </p:nvSpPr>
        <p:spPr/>
        <p:txBody>
          <a:bodyPr/>
          <a:lstStyle/>
          <a:p>
            <a:r>
              <a:rPr lang="en-US" b="1" dirty="0"/>
              <a:t>Solution for protection of memory</a:t>
            </a:r>
            <a:endParaRPr lang="en-IN" b="1" dirty="0"/>
          </a:p>
        </p:txBody>
      </p:sp>
      <p:sp>
        <p:nvSpPr>
          <p:cNvPr id="3" name="Content Placeholder 2">
            <a:extLst>
              <a:ext uri="{FF2B5EF4-FFF2-40B4-BE49-F238E27FC236}">
                <a16:creationId xmlns:a16="http://schemas.microsoft.com/office/drawing/2014/main" id="{30244172-84ED-42CC-8913-35143B3D789E}"/>
              </a:ext>
            </a:extLst>
          </p:cNvPr>
          <p:cNvSpPr>
            <a:spLocks noGrp="1"/>
          </p:cNvSpPr>
          <p:nvPr>
            <p:ph idx="1"/>
          </p:nvPr>
        </p:nvSpPr>
        <p:spPr/>
        <p:txBody>
          <a:bodyPr>
            <a:noAutofit/>
          </a:bodyPr>
          <a:lstStyle/>
          <a:p>
            <a:pPr algn="l"/>
            <a:r>
              <a:rPr lang="en-US" sz="1800" b="0" i="0" u="none" strike="noStrike" baseline="0" dirty="0">
                <a:solidFill>
                  <a:srgbClr val="231F20"/>
                </a:solidFill>
                <a:latin typeface="Verdana" panose="020B0604030504040204" pitchFamily="34" charset="0"/>
                <a:ea typeface="Verdana" panose="020B0604030504040204" pitchFamily="34" charset="0"/>
              </a:rPr>
              <a:t>We first need to make sure that each process has a separate memory space.</a:t>
            </a:r>
          </a:p>
          <a:p>
            <a:pPr algn="l"/>
            <a:r>
              <a:rPr lang="en-US" sz="1800" b="0" i="0" u="none" strike="noStrike" baseline="0" dirty="0">
                <a:solidFill>
                  <a:srgbClr val="231F20"/>
                </a:solidFill>
                <a:latin typeface="Verdana" panose="020B0604030504040204" pitchFamily="34" charset="0"/>
                <a:ea typeface="Verdana" panose="020B0604030504040204" pitchFamily="34" charset="0"/>
              </a:rPr>
              <a:t>Separate per-process memory space protects the processes from each other and is fundamental to having multiple processes loaded in memory for concurrent execution. </a:t>
            </a:r>
          </a:p>
          <a:p>
            <a:pPr algn="l"/>
            <a:r>
              <a:rPr lang="en-US" sz="1800" b="0" i="0" u="none" strike="noStrike" baseline="0" dirty="0">
                <a:solidFill>
                  <a:srgbClr val="231F20"/>
                </a:solidFill>
                <a:latin typeface="Verdana" panose="020B0604030504040204" pitchFamily="34" charset="0"/>
                <a:ea typeface="Verdana" panose="020B0604030504040204" pitchFamily="34" charset="0"/>
              </a:rPr>
              <a:t>To separate memory spaces, we need the ability to determine the range of legal addresses that the process may access and to ensure that the process can access only these legal addresses. </a:t>
            </a:r>
          </a:p>
          <a:p>
            <a:pPr algn="l"/>
            <a:r>
              <a:rPr lang="en-US" sz="1800" b="0" i="0" u="none" strike="noStrike" baseline="0" dirty="0">
                <a:solidFill>
                  <a:srgbClr val="231F20"/>
                </a:solidFill>
                <a:latin typeface="Verdana" panose="020B0604030504040204" pitchFamily="34" charset="0"/>
                <a:ea typeface="Verdana" panose="020B0604030504040204" pitchFamily="34" charset="0"/>
              </a:rPr>
              <a:t>We can provide this protection by using two registers, usually a base and a limit.</a:t>
            </a:r>
          </a:p>
          <a:p>
            <a:pPr algn="l"/>
            <a:r>
              <a:rPr lang="en-US" sz="1800" b="0" i="0" u="none" strike="noStrike" baseline="0" dirty="0">
                <a:solidFill>
                  <a:srgbClr val="231F20"/>
                </a:solidFill>
                <a:latin typeface="Verdana" panose="020B0604030504040204" pitchFamily="34" charset="0"/>
                <a:ea typeface="Verdana" panose="020B0604030504040204" pitchFamily="34" charset="0"/>
              </a:rPr>
              <a:t>The </a:t>
            </a:r>
            <a:r>
              <a:rPr lang="en-US" sz="1800" b="1" i="0" u="none" strike="noStrike" baseline="0" dirty="0">
                <a:solidFill>
                  <a:srgbClr val="00AEF0"/>
                </a:solidFill>
                <a:latin typeface="Verdana" panose="020B0604030504040204" pitchFamily="34" charset="0"/>
                <a:ea typeface="Verdana" panose="020B0604030504040204" pitchFamily="34" charset="0"/>
              </a:rPr>
              <a:t>base register </a:t>
            </a:r>
            <a:r>
              <a:rPr lang="en-US" sz="1800" b="0" i="0" u="none" strike="noStrike" baseline="0" dirty="0">
                <a:solidFill>
                  <a:srgbClr val="231F20"/>
                </a:solidFill>
                <a:latin typeface="Verdana" panose="020B0604030504040204" pitchFamily="34" charset="0"/>
                <a:ea typeface="Verdana" panose="020B0604030504040204" pitchFamily="34" charset="0"/>
              </a:rPr>
              <a:t>holds the smallest legal physical memory address; the </a:t>
            </a:r>
            <a:r>
              <a:rPr lang="en-US" sz="1800" b="1" i="0" u="none" strike="noStrike" baseline="0" dirty="0">
                <a:solidFill>
                  <a:srgbClr val="00AEF0"/>
                </a:solidFill>
                <a:latin typeface="Verdana" panose="020B0604030504040204" pitchFamily="34" charset="0"/>
                <a:ea typeface="Verdana" panose="020B0604030504040204" pitchFamily="34" charset="0"/>
              </a:rPr>
              <a:t>limit  register </a:t>
            </a:r>
            <a:r>
              <a:rPr lang="en-US" sz="1800" b="0" i="0" u="none" strike="noStrike" baseline="0" dirty="0">
                <a:solidFill>
                  <a:srgbClr val="231F20"/>
                </a:solidFill>
                <a:latin typeface="Verdana" panose="020B0604030504040204" pitchFamily="34" charset="0"/>
                <a:ea typeface="Verdana" panose="020B0604030504040204" pitchFamily="34" charset="0"/>
              </a:rPr>
              <a:t>specifies the size of the range</a:t>
            </a:r>
          </a:p>
          <a:p>
            <a:pPr algn="l"/>
            <a:endParaRPr lang="en-IN" sz="2000" dirty="0"/>
          </a:p>
        </p:txBody>
      </p:sp>
    </p:spTree>
    <p:extLst>
      <p:ext uri="{BB962C8B-B14F-4D97-AF65-F5344CB8AC3E}">
        <p14:creationId xmlns:p14="http://schemas.microsoft.com/office/powerpoint/2010/main" val="24628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B14E94-4E99-40A1-81BB-5B6DB364AC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359" t="22222" r="27129" b="14905"/>
          <a:stretch/>
        </p:blipFill>
        <p:spPr>
          <a:xfrm>
            <a:off x="2887579" y="490888"/>
            <a:ext cx="7507705" cy="6006165"/>
          </a:xfrm>
        </p:spPr>
      </p:pic>
    </p:spTree>
    <p:extLst>
      <p:ext uri="{BB962C8B-B14F-4D97-AF65-F5344CB8AC3E}">
        <p14:creationId xmlns:p14="http://schemas.microsoft.com/office/powerpoint/2010/main" val="206025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4C1-B02E-4FDD-824F-D67B9D9FA956}"/>
              </a:ext>
            </a:extLst>
          </p:cNvPr>
          <p:cNvSpPr>
            <a:spLocks noGrp="1"/>
          </p:cNvSpPr>
          <p:nvPr>
            <p:ph type="title"/>
          </p:nvPr>
        </p:nvSpPr>
        <p:spPr/>
        <p:txBody>
          <a:bodyPr>
            <a:normAutofit/>
          </a:bodyPr>
          <a:lstStyle/>
          <a:p>
            <a:r>
              <a:rPr lang="en-US" sz="6000" b="1" dirty="0"/>
              <a:t>Memory protection</a:t>
            </a:r>
            <a:endParaRPr lang="en-IN" sz="6000" b="1" dirty="0"/>
          </a:p>
        </p:txBody>
      </p:sp>
      <p:sp>
        <p:nvSpPr>
          <p:cNvPr id="3" name="Content Placeholder 2">
            <a:extLst>
              <a:ext uri="{FF2B5EF4-FFF2-40B4-BE49-F238E27FC236}">
                <a16:creationId xmlns:a16="http://schemas.microsoft.com/office/drawing/2014/main" id="{48C22ED2-F16A-42E6-B6D6-AD930D1E05E5}"/>
              </a:ext>
            </a:extLst>
          </p:cNvPr>
          <p:cNvSpPr>
            <a:spLocks noGrp="1"/>
          </p:cNvSpPr>
          <p:nvPr>
            <p:ph idx="1"/>
          </p:nvPr>
        </p:nvSpPr>
        <p:spPr/>
        <p:txBody>
          <a:bodyPr>
            <a:normAutofit/>
          </a:bodyPr>
          <a:lstStyle/>
          <a:p>
            <a:r>
              <a:rPr lang="en-US" sz="2000" b="0" i="0" u="none" dirty="0">
                <a:solidFill>
                  <a:schemeClr val="dk1"/>
                </a:solidFill>
                <a:latin typeface="Verdana" panose="020B0604030504040204" pitchFamily="34" charset="0"/>
                <a:ea typeface="Verdana" panose="020B0604030504040204" pitchFamily="34" charset="0"/>
                <a:cs typeface="Helvetica Neue"/>
                <a:sym typeface="Helvetica Neue"/>
              </a:rPr>
              <a:t>CPU must check that every memory access generated in user mode is between the base and </a:t>
            </a:r>
            <a:r>
              <a:rPr lang="en-US" sz="2000" b="0" i="0" u="none" dirty="0" err="1">
                <a:solidFill>
                  <a:schemeClr val="dk1"/>
                </a:solidFill>
                <a:latin typeface="Verdana" panose="020B0604030504040204" pitchFamily="34" charset="0"/>
                <a:ea typeface="Verdana" panose="020B0604030504040204" pitchFamily="34" charset="0"/>
                <a:cs typeface="Helvetica Neue"/>
                <a:sym typeface="Helvetica Neue"/>
              </a:rPr>
              <a:t>base+limit</a:t>
            </a:r>
            <a:r>
              <a:rPr lang="en-US" sz="2000" b="0" i="0" u="none" dirty="0">
                <a:solidFill>
                  <a:schemeClr val="dk1"/>
                </a:solidFill>
                <a:latin typeface="Verdana" panose="020B0604030504040204" pitchFamily="34" charset="0"/>
                <a:ea typeface="Verdana" panose="020B0604030504040204" pitchFamily="34" charset="0"/>
                <a:cs typeface="Helvetica Neue"/>
                <a:sym typeface="Helvetica Neue"/>
              </a:rPr>
              <a:t> for that user</a:t>
            </a:r>
            <a:endParaRPr lang="en-US" sz="2000" dirty="0">
              <a:latin typeface="Verdana" panose="020B0604030504040204" pitchFamily="34" charset="0"/>
              <a:ea typeface="Verdana" panose="020B0604030504040204" pitchFamily="34" charset="0"/>
            </a:endParaRPr>
          </a:p>
          <a:p>
            <a:pPr algn="l"/>
            <a:r>
              <a:rPr lang="en-IN" sz="2000" b="0" i="0" u="none" strike="noStrike" baseline="0" dirty="0">
                <a:solidFill>
                  <a:srgbClr val="231F20"/>
                </a:solidFill>
                <a:latin typeface="Verdana" panose="020B0604030504040204" pitchFamily="34" charset="0"/>
                <a:ea typeface="Verdana" panose="020B0604030504040204" pitchFamily="34" charset="0"/>
              </a:rPr>
              <a:t>Any attempt </a:t>
            </a:r>
            <a:r>
              <a:rPr lang="en-US" sz="2000" b="0" i="0" u="none" strike="noStrike" baseline="0" dirty="0">
                <a:solidFill>
                  <a:srgbClr val="231F20"/>
                </a:solidFill>
                <a:latin typeface="Verdana" panose="020B0604030504040204" pitchFamily="34" charset="0"/>
                <a:ea typeface="Verdana" panose="020B0604030504040204" pitchFamily="34" charset="0"/>
              </a:rPr>
              <a:t>by a program executing in user mode to access operating-system memory or other users’ memory results in a trap to the operating system, which treats the attempt as a fatal error .</a:t>
            </a:r>
          </a:p>
          <a:p>
            <a:pPr algn="l"/>
            <a:r>
              <a:rPr lang="en-US" sz="2000" b="0" i="0" u="none" strike="noStrike" baseline="0" dirty="0">
                <a:solidFill>
                  <a:srgbClr val="231F20"/>
                </a:solidFill>
                <a:latin typeface="Verdana" panose="020B0604030504040204" pitchFamily="34" charset="0"/>
                <a:ea typeface="Verdana" panose="020B0604030504040204" pitchFamily="34" charset="0"/>
              </a:rPr>
              <a:t> This scheme prevents a user program from (accidentally or deliberately) modifying the code or data structures of either the operating system or other users.</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300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E582-0DF4-432B-B5CE-6D85E653E82D}"/>
              </a:ext>
            </a:extLst>
          </p:cNvPr>
          <p:cNvSpPr>
            <a:spLocks noGrp="1"/>
          </p:cNvSpPr>
          <p:nvPr>
            <p:ph type="title"/>
          </p:nvPr>
        </p:nvSpPr>
        <p:spPr/>
        <p:txBody>
          <a:bodyPr>
            <a:noAutofit/>
          </a:bodyPr>
          <a:lstStyle/>
          <a:p>
            <a:pPr algn="l"/>
            <a:r>
              <a:rPr lang="en-US" sz="2400" b="0" i="0" u="none" strike="noStrike" baseline="0" dirty="0">
                <a:solidFill>
                  <a:srgbClr val="231F20"/>
                </a:solidFill>
                <a:latin typeface="Palatino-Roman"/>
              </a:rPr>
              <a:t>The base and limit registers can be loaded only by the operating system , which uses a special privileged instruction. </a:t>
            </a:r>
            <a:br>
              <a:rPr lang="en-US" sz="2400" b="0" i="0" u="none" strike="noStrike" baseline="0" dirty="0">
                <a:solidFill>
                  <a:srgbClr val="231F20"/>
                </a:solidFill>
                <a:latin typeface="Palatino-Roman"/>
              </a:rPr>
            </a:br>
            <a:r>
              <a:rPr lang="en-US" sz="2400" b="0" i="0" u="none" strike="noStrike" baseline="0" dirty="0">
                <a:solidFill>
                  <a:srgbClr val="231F20"/>
                </a:solidFill>
                <a:latin typeface="Palatino-Roman"/>
              </a:rPr>
              <a:t>Since privileged instructions can be executed only in kernel mode, and since only the operating system executes in kernel mode, only the operating system can load the base and limit registers.</a:t>
            </a:r>
            <a:endParaRPr lang="en-IN" sz="2400" dirty="0"/>
          </a:p>
        </p:txBody>
      </p:sp>
      <p:pic>
        <p:nvPicPr>
          <p:cNvPr id="5" name="Content Placeholder 4">
            <a:extLst>
              <a:ext uri="{FF2B5EF4-FFF2-40B4-BE49-F238E27FC236}">
                <a16:creationId xmlns:a16="http://schemas.microsoft.com/office/drawing/2014/main" id="{04312F8A-EAC2-4455-AE8C-6114C2E13B26}"/>
              </a:ext>
            </a:extLst>
          </p:cNvPr>
          <p:cNvPicPr>
            <a:picLocks noGrp="1" noChangeAspect="1"/>
          </p:cNvPicPr>
          <p:nvPr>
            <p:ph idx="1"/>
          </p:nvPr>
        </p:nvPicPr>
        <p:blipFill rotWithShape="1">
          <a:blip r:embed="rId2"/>
          <a:srcRect l="22680" t="34787" r="22211" b="9115"/>
          <a:stretch/>
        </p:blipFill>
        <p:spPr>
          <a:xfrm>
            <a:off x="2589196" y="2772075"/>
            <a:ext cx="8691611" cy="3773103"/>
          </a:xfrm>
        </p:spPr>
      </p:pic>
    </p:spTree>
    <p:extLst>
      <p:ext uri="{BB962C8B-B14F-4D97-AF65-F5344CB8AC3E}">
        <p14:creationId xmlns:p14="http://schemas.microsoft.com/office/powerpoint/2010/main" val="4252331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149</TotalTime>
  <Words>1865</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Corbel</vt:lpstr>
      <vt:lpstr>Gloucester MT Extra Condensed</vt:lpstr>
      <vt:lpstr>Helvetica Neue</vt:lpstr>
      <vt:lpstr>HelveticaNeue-MediumExt</vt:lpstr>
      <vt:lpstr>Palatino-Bold</vt:lpstr>
      <vt:lpstr>Palatino-Roman</vt:lpstr>
      <vt:lpstr>verdana</vt:lpstr>
      <vt:lpstr>verdana</vt:lpstr>
      <vt:lpstr>Parallax</vt:lpstr>
      <vt:lpstr>Memory management</vt:lpstr>
      <vt:lpstr>Introduction </vt:lpstr>
      <vt:lpstr>From where CPU fetches the data to operate on them ?</vt:lpstr>
      <vt:lpstr>Registers</vt:lpstr>
      <vt:lpstr>Protection of memory  is required to ensure correct operation: </vt:lpstr>
      <vt:lpstr>Solution for protection of memory</vt:lpstr>
      <vt:lpstr>PowerPoint Presentation</vt:lpstr>
      <vt:lpstr>Memory protection</vt:lpstr>
      <vt:lpstr>The base and limit registers can be loaded only by the operating system , which uses a special privileged instruction.  Since privileged instructions can be executed only in kernel mode, and since only the operating system executes in kernel mode, only the operating system can load the base and limit registers.</vt:lpstr>
      <vt:lpstr>Address Binding</vt:lpstr>
      <vt:lpstr>PowerPoint Presentation</vt:lpstr>
      <vt:lpstr>Binding of Instructions and Data to Memory</vt:lpstr>
      <vt:lpstr>Logical Versus Physical Address Space</vt:lpstr>
      <vt:lpstr>PowerPoint Presentation</vt:lpstr>
      <vt:lpstr>Dynamic Loading</vt:lpstr>
      <vt:lpstr>Dynamic Linking and Shared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mansi joshi</dc:creator>
  <cp:lastModifiedBy>mansi joshi</cp:lastModifiedBy>
  <cp:revision>16</cp:revision>
  <dcterms:created xsi:type="dcterms:W3CDTF">2020-12-08T15:20:39Z</dcterms:created>
  <dcterms:modified xsi:type="dcterms:W3CDTF">2020-12-09T05:24:43Z</dcterms:modified>
</cp:coreProperties>
</file>