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77" d="100"/>
          <a:sy n="77" d="100"/>
        </p:scale>
        <p:origin x="76" y="1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EC2611-8EC8-4E9E-B21B-B2C999693FA7}"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E6ACCC-4E23-4195-B648-70AC4AB6AFD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86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C2611-8EC8-4E9E-B21B-B2C999693FA7}"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E6ACCC-4E23-4195-B648-70AC4AB6AFDF}" type="slidenum">
              <a:rPr lang="en-IN" smtClean="0"/>
              <a:t>‹#›</a:t>
            </a:fld>
            <a:endParaRPr lang="en-IN"/>
          </a:p>
        </p:txBody>
      </p:sp>
    </p:spTree>
    <p:extLst>
      <p:ext uri="{BB962C8B-B14F-4D97-AF65-F5344CB8AC3E}">
        <p14:creationId xmlns:p14="http://schemas.microsoft.com/office/powerpoint/2010/main" val="3439017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C2611-8EC8-4E9E-B21B-B2C999693FA7}"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E6ACCC-4E23-4195-B648-70AC4AB6AFDF}" type="slidenum">
              <a:rPr lang="en-IN" smtClean="0"/>
              <a:t>‹#›</a:t>
            </a:fld>
            <a:endParaRPr lang="en-IN"/>
          </a:p>
        </p:txBody>
      </p:sp>
    </p:spTree>
    <p:extLst>
      <p:ext uri="{BB962C8B-B14F-4D97-AF65-F5344CB8AC3E}">
        <p14:creationId xmlns:p14="http://schemas.microsoft.com/office/powerpoint/2010/main" val="134399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C2611-8EC8-4E9E-B21B-B2C999693FA7}"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E6ACCC-4E23-4195-B648-70AC4AB6AFDF}" type="slidenum">
              <a:rPr lang="en-IN" smtClean="0"/>
              <a:t>‹#›</a:t>
            </a:fld>
            <a:endParaRPr lang="en-IN"/>
          </a:p>
        </p:txBody>
      </p:sp>
    </p:spTree>
    <p:extLst>
      <p:ext uri="{BB962C8B-B14F-4D97-AF65-F5344CB8AC3E}">
        <p14:creationId xmlns:p14="http://schemas.microsoft.com/office/powerpoint/2010/main" val="174315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EC2611-8EC8-4E9E-B21B-B2C999693FA7}"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E6ACCC-4E23-4195-B648-70AC4AB6AFD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36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EC2611-8EC8-4E9E-B21B-B2C999693FA7}" type="datetimeFigureOut">
              <a:rPr lang="en-IN" smtClean="0"/>
              <a:t>10-12-2020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E6ACCC-4E23-4195-B648-70AC4AB6AFDF}" type="slidenum">
              <a:rPr lang="en-IN" smtClean="0"/>
              <a:t>‹#›</a:t>
            </a:fld>
            <a:endParaRPr lang="en-IN"/>
          </a:p>
        </p:txBody>
      </p:sp>
    </p:spTree>
    <p:extLst>
      <p:ext uri="{BB962C8B-B14F-4D97-AF65-F5344CB8AC3E}">
        <p14:creationId xmlns:p14="http://schemas.microsoft.com/office/powerpoint/2010/main" val="525938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EC2611-8EC8-4E9E-B21B-B2C999693FA7}" type="datetimeFigureOut">
              <a:rPr lang="en-IN" smtClean="0"/>
              <a:t>10-12-2020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E6ACCC-4E23-4195-B648-70AC4AB6AFDF}" type="slidenum">
              <a:rPr lang="en-IN" smtClean="0"/>
              <a:t>‹#›</a:t>
            </a:fld>
            <a:endParaRPr lang="en-IN"/>
          </a:p>
        </p:txBody>
      </p:sp>
    </p:spTree>
    <p:extLst>
      <p:ext uri="{BB962C8B-B14F-4D97-AF65-F5344CB8AC3E}">
        <p14:creationId xmlns:p14="http://schemas.microsoft.com/office/powerpoint/2010/main" val="2910904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EC2611-8EC8-4E9E-B21B-B2C999693FA7}" type="datetimeFigureOut">
              <a:rPr lang="en-IN" smtClean="0"/>
              <a:t>10-12-2020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E6ACCC-4E23-4195-B648-70AC4AB6AFDF}" type="slidenum">
              <a:rPr lang="en-IN" smtClean="0"/>
              <a:t>‹#›</a:t>
            </a:fld>
            <a:endParaRPr lang="en-IN"/>
          </a:p>
        </p:txBody>
      </p:sp>
    </p:spTree>
    <p:extLst>
      <p:ext uri="{BB962C8B-B14F-4D97-AF65-F5344CB8AC3E}">
        <p14:creationId xmlns:p14="http://schemas.microsoft.com/office/powerpoint/2010/main" val="420023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EC2611-8EC8-4E9E-B21B-B2C999693FA7}" type="datetimeFigureOut">
              <a:rPr lang="en-IN" smtClean="0"/>
              <a:t>10-12-2020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5E6ACCC-4E23-4195-B648-70AC4AB6AFDF}" type="slidenum">
              <a:rPr lang="en-IN" smtClean="0"/>
              <a:t>‹#›</a:t>
            </a:fld>
            <a:endParaRPr lang="en-IN"/>
          </a:p>
        </p:txBody>
      </p:sp>
    </p:spTree>
    <p:extLst>
      <p:ext uri="{BB962C8B-B14F-4D97-AF65-F5344CB8AC3E}">
        <p14:creationId xmlns:p14="http://schemas.microsoft.com/office/powerpoint/2010/main" val="68149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EC2611-8EC8-4E9E-B21B-B2C999693FA7}" type="datetimeFigureOut">
              <a:rPr lang="en-IN" smtClean="0"/>
              <a:t>10-12-2020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E6ACCC-4E23-4195-B648-70AC4AB6AFDF}" type="slidenum">
              <a:rPr lang="en-IN" smtClean="0"/>
              <a:t>‹#›</a:t>
            </a:fld>
            <a:endParaRPr lang="en-IN"/>
          </a:p>
        </p:txBody>
      </p:sp>
    </p:spTree>
    <p:extLst>
      <p:ext uri="{BB962C8B-B14F-4D97-AF65-F5344CB8AC3E}">
        <p14:creationId xmlns:p14="http://schemas.microsoft.com/office/powerpoint/2010/main" val="225894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EC2611-8EC8-4E9E-B21B-B2C999693FA7}" type="datetimeFigureOut">
              <a:rPr lang="en-IN" smtClean="0"/>
              <a:t>10-12-2020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E6ACCC-4E23-4195-B648-70AC4AB6AFDF}" type="slidenum">
              <a:rPr lang="en-IN" smtClean="0"/>
              <a:t>‹#›</a:t>
            </a:fld>
            <a:endParaRPr lang="en-IN"/>
          </a:p>
        </p:txBody>
      </p:sp>
    </p:spTree>
    <p:extLst>
      <p:ext uri="{BB962C8B-B14F-4D97-AF65-F5344CB8AC3E}">
        <p14:creationId xmlns:p14="http://schemas.microsoft.com/office/powerpoint/2010/main" val="363007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EC2611-8EC8-4E9E-B21B-B2C999693FA7}" type="datetimeFigureOut">
              <a:rPr lang="en-IN" smtClean="0"/>
              <a:t>10-12-2020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E6ACCC-4E23-4195-B648-70AC4AB6AFD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0405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4FF8-83BE-409F-98F0-4ABEF5C31312}"/>
              </a:ext>
            </a:extLst>
          </p:cNvPr>
          <p:cNvSpPr>
            <a:spLocks noGrp="1"/>
          </p:cNvSpPr>
          <p:nvPr>
            <p:ph type="ctrTitle"/>
          </p:nvPr>
        </p:nvSpPr>
        <p:spPr>
          <a:xfrm>
            <a:off x="1337732" y="2184401"/>
            <a:ext cx="7623387" cy="2260600"/>
          </a:xfrm>
        </p:spPr>
        <p:txBody>
          <a:bodyPr>
            <a:normAutofit fontScale="90000"/>
          </a:bodyPr>
          <a:lstStyle/>
          <a:p>
            <a:r>
              <a:rPr lang="en-US" sz="8800" b="1" dirty="0">
                <a:latin typeface="Algerian" panose="04020705040A02060702" pitchFamily="82" charset="0"/>
              </a:rPr>
              <a:t>Segmentation</a:t>
            </a:r>
            <a:br>
              <a:rPr lang="en-US" sz="8800" b="1" dirty="0">
                <a:latin typeface="Algerian" panose="04020705040A02060702" pitchFamily="82" charset="0"/>
              </a:rPr>
            </a:br>
            <a:r>
              <a:rPr lang="en-US" sz="8800" b="1" dirty="0">
                <a:latin typeface="Algerian" panose="04020705040A02060702" pitchFamily="82" charset="0"/>
              </a:rPr>
              <a:t>&amp;</a:t>
            </a:r>
            <a:br>
              <a:rPr lang="en-US" sz="8800" b="1" dirty="0">
                <a:latin typeface="Algerian" panose="04020705040A02060702" pitchFamily="82" charset="0"/>
              </a:rPr>
            </a:br>
            <a:r>
              <a:rPr lang="en-US" sz="8800" b="1" dirty="0">
                <a:latin typeface="Algerian" panose="04020705040A02060702" pitchFamily="82" charset="0"/>
              </a:rPr>
              <a:t>paging</a:t>
            </a:r>
            <a:endParaRPr lang="en-IN" sz="8800" b="1" dirty="0">
              <a:latin typeface="Algerian" panose="04020705040A02060702" pitchFamily="82" charset="0"/>
            </a:endParaRPr>
          </a:p>
        </p:txBody>
      </p:sp>
    </p:spTree>
    <p:extLst>
      <p:ext uri="{BB962C8B-B14F-4D97-AF65-F5344CB8AC3E}">
        <p14:creationId xmlns:p14="http://schemas.microsoft.com/office/powerpoint/2010/main" val="3231107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D3D57-7641-49E8-9281-981C0FCE5157}"/>
              </a:ext>
            </a:extLst>
          </p:cNvPr>
          <p:cNvSpPr>
            <a:spLocks noGrp="1"/>
          </p:cNvSpPr>
          <p:nvPr>
            <p:ph type="title"/>
          </p:nvPr>
        </p:nvSpPr>
        <p:spPr/>
        <p:txBody>
          <a:bodyPr/>
          <a:lstStyle/>
          <a:p>
            <a:r>
              <a:rPr lang="en-US" sz="4800" b="1" i="0" u="none" strike="noStrike" baseline="0" dirty="0">
                <a:solidFill>
                  <a:srgbClr val="00AEF0"/>
                </a:solidFill>
                <a:latin typeface="Palatino-Bold"/>
              </a:rPr>
              <a:t>Translation look-aside buffer </a:t>
            </a:r>
            <a:r>
              <a:rPr lang="en-US" sz="4800" b="1" i="0" u="none" strike="noStrike" baseline="0" dirty="0">
                <a:solidFill>
                  <a:srgbClr val="231F20"/>
                </a:solidFill>
                <a:latin typeface="Palatino-Bold"/>
              </a:rPr>
              <a:t>(</a:t>
            </a:r>
            <a:r>
              <a:rPr lang="en-US" sz="4800" b="1" i="0" u="none" strike="noStrike" baseline="0" dirty="0">
                <a:solidFill>
                  <a:srgbClr val="00AEF0"/>
                </a:solidFill>
                <a:latin typeface="Palatino-Bold"/>
              </a:rPr>
              <a:t>TLB</a:t>
            </a:r>
            <a:r>
              <a:rPr lang="en-US" sz="4800" b="1" i="0" u="none" strike="noStrike" baseline="0" dirty="0">
                <a:solidFill>
                  <a:srgbClr val="231F20"/>
                </a:solidFill>
                <a:latin typeface="Palatino-Bold"/>
              </a:rPr>
              <a:t>)</a:t>
            </a:r>
            <a:endParaRPr lang="en-IN" dirty="0"/>
          </a:p>
        </p:txBody>
      </p:sp>
      <p:sp>
        <p:nvSpPr>
          <p:cNvPr id="3" name="Content Placeholder 2">
            <a:extLst>
              <a:ext uri="{FF2B5EF4-FFF2-40B4-BE49-F238E27FC236}">
                <a16:creationId xmlns:a16="http://schemas.microsoft.com/office/drawing/2014/main" id="{E2180131-C33F-4DE6-B12F-0F649B6613CF}"/>
              </a:ext>
            </a:extLst>
          </p:cNvPr>
          <p:cNvSpPr>
            <a:spLocks noGrp="1"/>
          </p:cNvSpPr>
          <p:nvPr>
            <p:ph idx="1"/>
          </p:nvPr>
        </p:nvSpPr>
        <p:spPr>
          <a:xfrm>
            <a:off x="606829" y="1845733"/>
            <a:ext cx="11155680" cy="4571691"/>
          </a:xfrm>
        </p:spPr>
        <p:txBody>
          <a:bodyPr>
            <a:normAutofit/>
          </a:bodyPr>
          <a:lstStyle/>
          <a:p>
            <a:pPr algn="l">
              <a:buFont typeface="Wingdings" panose="05000000000000000000" pitchFamily="2" charset="2"/>
              <a:buChar char="q"/>
            </a:pPr>
            <a:r>
              <a:rPr lang="en-IN" sz="1800" b="0" i="0" u="none" strike="noStrike" baseline="0" dirty="0">
                <a:solidFill>
                  <a:srgbClr val="231F20"/>
                </a:solidFill>
                <a:latin typeface="Palatino-Roman"/>
              </a:rPr>
              <a:t>The TLB </a:t>
            </a:r>
            <a:r>
              <a:rPr lang="en-US" sz="1800" b="0" i="0" u="none" strike="noStrike" baseline="0" dirty="0">
                <a:solidFill>
                  <a:srgbClr val="231F20"/>
                </a:solidFill>
                <a:latin typeface="Palatino-Roman"/>
              </a:rPr>
              <a:t>is associative, high-speed memory. Each entry in the TLB consists of two parts: </a:t>
            </a:r>
            <a:r>
              <a:rPr lang="en-US" sz="1800" b="0" i="0" u="none" strike="noStrike" baseline="0" dirty="0">
                <a:solidFill>
                  <a:srgbClr val="FF0000"/>
                </a:solidFill>
                <a:latin typeface="Palatino-Roman"/>
              </a:rPr>
              <a:t>a key </a:t>
            </a:r>
            <a:r>
              <a:rPr lang="en-US" sz="1800" b="0" i="0" u="none" strike="noStrike" baseline="0" dirty="0">
                <a:solidFill>
                  <a:srgbClr val="231F20"/>
                </a:solidFill>
                <a:latin typeface="Palatino-Roman"/>
              </a:rPr>
              <a:t>(or tag) and </a:t>
            </a:r>
            <a:r>
              <a:rPr lang="en-US" sz="1800" b="0" i="0" u="none" strike="noStrike" baseline="0" dirty="0">
                <a:solidFill>
                  <a:srgbClr val="FF0000"/>
                </a:solidFill>
                <a:latin typeface="Palatino-Roman"/>
              </a:rPr>
              <a:t>a value</a:t>
            </a:r>
            <a:r>
              <a:rPr lang="en-US" sz="1800" b="0" i="0" u="none" strike="noStrike" baseline="0" dirty="0">
                <a:solidFill>
                  <a:srgbClr val="231F20"/>
                </a:solidFill>
                <a:latin typeface="Palatino-Roman"/>
              </a:rPr>
              <a:t>.</a:t>
            </a:r>
          </a:p>
          <a:p>
            <a:pPr algn="l">
              <a:buFont typeface="Wingdings" panose="05000000000000000000" pitchFamily="2" charset="2"/>
              <a:buChar char="q"/>
            </a:pPr>
            <a:r>
              <a:rPr lang="en-US" sz="1800" b="0" i="0" u="none" strike="noStrike" baseline="0" dirty="0">
                <a:solidFill>
                  <a:srgbClr val="231F20"/>
                </a:solidFill>
                <a:latin typeface="Palatino-Roman"/>
              </a:rPr>
              <a:t>When the associative memory is presented with an item, the item is compared with all keys simultaneously. If the item is found, the corresponding value field is returned. The search is fast;</a:t>
            </a:r>
          </a:p>
          <a:p>
            <a:pPr algn="l">
              <a:buFont typeface="Wingdings" panose="05000000000000000000" pitchFamily="2" charset="2"/>
              <a:buChar char="q"/>
            </a:pPr>
            <a:r>
              <a:rPr lang="en-US" sz="1800" b="0" i="0" u="none" strike="noStrike" baseline="0" dirty="0">
                <a:solidFill>
                  <a:srgbClr val="231F20"/>
                </a:solidFill>
                <a:latin typeface="Palatino-Roman"/>
              </a:rPr>
              <a:t> A TLB lookup in modern hardware is part of the instruction pipeline, essentially adding no performance penalty. To be able to execute the search within a pipeline step, however, the TLB must be kept small.</a:t>
            </a:r>
          </a:p>
          <a:p>
            <a:pPr algn="l">
              <a:buFont typeface="Wingdings" panose="05000000000000000000" pitchFamily="2" charset="2"/>
              <a:buChar char="q"/>
            </a:pPr>
            <a:r>
              <a:rPr lang="en-IN" sz="1800" b="0" i="0" u="none" strike="noStrike" baseline="0" dirty="0">
                <a:solidFill>
                  <a:srgbClr val="231F20"/>
                </a:solidFill>
                <a:latin typeface="Palatino-Roman"/>
              </a:rPr>
              <a:t>The TLB contains </a:t>
            </a:r>
            <a:r>
              <a:rPr lang="en-US" sz="1800" b="0" i="0" u="none" strike="noStrike" baseline="0" dirty="0">
                <a:solidFill>
                  <a:srgbClr val="231F20"/>
                </a:solidFill>
                <a:latin typeface="Palatino-Roman"/>
              </a:rPr>
              <a:t>only a few of the page-table entries. When a logical address is generated by the CPU, its page number is presented to the TLB. If the page number is found, its frame number is immediately available and is used to access memory.</a:t>
            </a:r>
          </a:p>
          <a:p>
            <a:pPr algn="l">
              <a:buFont typeface="Wingdings" panose="05000000000000000000" pitchFamily="2" charset="2"/>
              <a:buChar char="q"/>
            </a:pPr>
            <a:r>
              <a:rPr lang="en-US" sz="1800" b="0" i="0" u="none" strike="noStrike" baseline="0" dirty="0">
                <a:solidFill>
                  <a:srgbClr val="231F20"/>
                </a:solidFill>
                <a:latin typeface="Palatino-Roman"/>
              </a:rPr>
              <a:t>If the page number is not in the TLB (known as a </a:t>
            </a:r>
            <a:r>
              <a:rPr lang="en-US" sz="1800" b="1" i="0" u="none" strike="noStrike" baseline="0" dirty="0">
                <a:solidFill>
                  <a:srgbClr val="00AEF0"/>
                </a:solidFill>
                <a:latin typeface="Palatino-Bold"/>
              </a:rPr>
              <a:t>TLB miss</a:t>
            </a:r>
            <a:r>
              <a:rPr lang="en-US" sz="1800" b="0" i="0" u="none" strike="noStrike" baseline="0" dirty="0">
                <a:solidFill>
                  <a:srgbClr val="231F20"/>
                </a:solidFill>
                <a:latin typeface="Palatino-Roman"/>
              </a:rPr>
              <a:t>), a memory reference to the page table must be made. Depending on the CPU, this may be done automatically in hardware or via an interrupt to the operating system. When the frame number is obtained, we can use it to access memory</a:t>
            </a:r>
            <a:endParaRPr lang="en-IN" dirty="0"/>
          </a:p>
        </p:txBody>
      </p:sp>
    </p:spTree>
    <p:extLst>
      <p:ext uri="{BB962C8B-B14F-4D97-AF65-F5344CB8AC3E}">
        <p14:creationId xmlns:p14="http://schemas.microsoft.com/office/powerpoint/2010/main" val="328447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BDDFA0-B0CB-4A30-AA61-95CCDD34DA03}"/>
              </a:ext>
            </a:extLst>
          </p:cNvPr>
          <p:cNvPicPr>
            <a:picLocks noGrp="1" noChangeAspect="1"/>
          </p:cNvPicPr>
          <p:nvPr>
            <p:ph idx="1"/>
          </p:nvPr>
        </p:nvPicPr>
        <p:blipFill rotWithShape="1">
          <a:blip r:embed="rId2"/>
          <a:srcRect l="28152" t="19610" r="24540" b="10337"/>
          <a:stretch/>
        </p:blipFill>
        <p:spPr>
          <a:xfrm>
            <a:off x="2726575" y="432261"/>
            <a:ext cx="7074131" cy="5444835"/>
          </a:xfrm>
        </p:spPr>
      </p:pic>
    </p:spTree>
    <p:extLst>
      <p:ext uri="{BB962C8B-B14F-4D97-AF65-F5344CB8AC3E}">
        <p14:creationId xmlns:p14="http://schemas.microsoft.com/office/powerpoint/2010/main" val="154667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5EFF-8E9B-40AE-BC9D-DA4C1A8B6A07}"/>
              </a:ext>
            </a:extLst>
          </p:cNvPr>
          <p:cNvSpPr>
            <a:spLocks noGrp="1"/>
          </p:cNvSpPr>
          <p:nvPr>
            <p:ph type="title"/>
          </p:nvPr>
        </p:nvSpPr>
        <p:spPr/>
        <p:txBody>
          <a:bodyPr/>
          <a:lstStyle/>
          <a:p>
            <a:r>
              <a:rPr lang="en-US" dirty="0"/>
              <a:t>TLB issues</a:t>
            </a:r>
            <a:endParaRPr lang="en-IN" dirty="0"/>
          </a:p>
        </p:txBody>
      </p:sp>
      <p:sp>
        <p:nvSpPr>
          <p:cNvPr id="3" name="Content Placeholder 2">
            <a:extLst>
              <a:ext uri="{FF2B5EF4-FFF2-40B4-BE49-F238E27FC236}">
                <a16:creationId xmlns:a16="http://schemas.microsoft.com/office/drawing/2014/main" id="{47638256-1B28-4077-9D56-F4DA7B7FF0C9}"/>
              </a:ext>
            </a:extLst>
          </p:cNvPr>
          <p:cNvSpPr>
            <a:spLocks noGrp="1"/>
          </p:cNvSpPr>
          <p:nvPr>
            <p:ph idx="1"/>
          </p:nvPr>
        </p:nvSpPr>
        <p:spPr/>
        <p:txBody>
          <a:bodyPr>
            <a:normAutofit lnSpcReduction="10000"/>
          </a:bodyPr>
          <a:lstStyle/>
          <a:p>
            <a:pPr algn="l">
              <a:buFont typeface="Wingdings" panose="05000000000000000000" pitchFamily="2" charset="2"/>
              <a:buChar char="v"/>
            </a:pPr>
            <a:r>
              <a:rPr lang="en-IN" sz="1800" b="0" i="0" u="none" strike="noStrike" baseline="0" dirty="0">
                <a:solidFill>
                  <a:srgbClr val="231F20"/>
                </a:solidFill>
                <a:latin typeface="Arial" panose="020B0604020202020204" pitchFamily="34" charset="0"/>
                <a:cs typeface="Arial" panose="020B0604020202020204" pitchFamily="34" charset="0"/>
              </a:rPr>
              <a:t>Some TLBs allow </a:t>
            </a:r>
            <a:r>
              <a:rPr lang="en-US" sz="1800" b="0" i="0" u="none" strike="noStrike" baseline="0" dirty="0">
                <a:solidFill>
                  <a:srgbClr val="231F20"/>
                </a:solidFill>
                <a:latin typeface="Arial" panose="020B0604020202020204" pitchFamily="34" charset="0"/>
                <a:cs typeface="Arial" panose="020B0604020202020204" pitchFamily="34" charset="0"/>
              </a:rPr>
              <a:t>certain entries to be </a:t>
            </a:r>
            <a:r>
              <a:rPr lang="en-US" sz="1800" b="1" i="0" u="none" strike="noStrike" baseline="0" dirty="0">
                <a:solidFill>
                  <a:srgbClr val="00AEF0"/>
                </a:solidFill>
                <a:latin typeface="Arial" panose="020B0604020202020204" pitchFamily="34" charset="0"/>
                <a:cs typeface="Arial" panose="020B0604020202020204" pitchFamily="34" charset="0"/>
              </a:rPr>
              <a:t>wired down</a:t>
            </a:r>
            <a:r>
              <a:rPr lang="en-US" sz="1800" b="0" i="0" u="none" strike="noStrike" baseline="0" dirty="0">
                <a:solidFill>
                  <a:srgbClr val="231F20"/>
                </a:solidFill>
                <a:latin typeface="Arial" panose="020B0604020202020204" pitchFamily="34" charset="0"/>
                <a:cs typeface="Arial" panose="020B0604020202020204" pitchFamily="34" charset="0"/>
              </a:rPr>
              <a:t>, meaning that they cannot be removed from the TLB. Typically, TLB entries for key kernel code are wired down.</a:t>
            </a:r>
          </a:p>
          <a:p>
            <a:pPr>
              <a:buFont typeface="Wingdings" panose="05000000000000000000" pitchFamily="2" charset="2"/>
              <a:buChar char="v"/>
            </a:pPr>
            <a:r>
              <a:rPr lang="en-US" sz="1800" b="0" i="0" u="none" strike="noStrike" baseline="0" dirty="0">
                <a:solidFill>
                  <a:srgbClr val="231F20"/>
                </a:solidFill>
                <a:latin typeface="Arial" panose="020B0604020202020204" pitchFamily="34" charset="0"/>
                <a:cs typeface="Arial" panose="020B0604020202020204" pitchFamily="34" charset="0"/>
              </a:rPr>
              <a:t>Some TLBs store </a:t>
            </a:r>
            <a:r>
              <a:rPr lang="en-US" sz="1800" b="1" i="0" u="none" strike="noStrike" baseline="0" dirty="0">
                <a:solidFill>
                  <a:srgbClr val="00AEF0"/>
                </a:solidFill>
                <a:latin typeface="Arial" panose="020B0604020202020204" pitchFamily="34" charset="0"/>
                <a:cs typeface="Arial" panose="020B0604020202020204" pitchFamily="34" charset="0"/>
              </a:rPr>
              <a:t>address-space identifiers </a:t>
            </a:r>
            <a:r>
              <a:rPr lang="en-US" sz="1800" b="1" i="0" u="none" strike="noStrike" baseline="0" dirty="0">
                <a:solidFill>
                  <a:srgbClr val="231F20"/>
                </a:solidFill>
                <a:latin typeface="Arial" panose="020B0604020202020204" pitchFamily="34" charset="0"/>
                <a:cs typeface="Arial" panose="020B0604020202020204" pitchFamily="34" charset="0"/>
              </a:rPr>
              <a:t>(</a:t>
            </a:r>
            <a:r>
              <a:rPr lang="en-US" sz="1800" b="1" i="0" u="none" strike="noStrike" baseline="0" dirty="0">
                <a:solidFill>
                  <a:srgbClr val="00AEF0"/>
                </a:solidFill>
                <a:latin typeface="Arial" panose="020B0604020202020204" pitchFamily="34" charset="0"/>
                <a:cs typeface="Arial" panose="020B0604020202020204" pitchFamily="34" charset="0"/>
              </a:rPr>
              <a:t>ASIDs</a:t>
            </a:r>
            <a:r>
              <a:rPr lang="en-US" sz="1800" b="1" i="0" u="none" strike="noStrike" baseline="0" dirty="0">
                <a:solidFill>
                  <a:srgbClr val="231F20"/>
                </a:solidFill>
                <a:latin typeface="Arial" panose="020B0604020202020204" pitchFamily="34" charset="0"/>
                <a:cs typeface="Arial" panose="020B0604020202020204" pitchFamily="34" charset="0"/>
              </a:rPr>
              <a:t>) </a:t>
            </a:r>
            <a:r>
              <a:rPr lang="en-US" sz="1800" b="0" i="0" u="none" strike="noStrike" baseline="0" dirty="0">
                <a:solidFill>
                  <a:srgbClr val="231F20"/>
                </a:solidFill>
                <a:latin typeface="Arial" panose="020B0604020202020204" pitchFamily="34" charset="0"/>
                <a:cs typeface="Arial" panose="020B0604020202020204" pitchFamily="34" charset="0"/>
              </a:rPr>
              <a:t>in each TLB entry. An ASID uniquely identifies each process and is used to provide address-space protection for that process. When the TLB attempts to resolve virtual page numbers, it ensures that the ASID for the currently running process matches the ASID associated with the virtual page. If the ASIDs do not match, the attempt is treated as a TLB miss.</a:t>
            </a:r>
            <a:r>
              <a:rPr lang="en-US" sz="1800" b="0" i="0" u="none" dirty="0">
                <a:solidFill>
                  <a:schemeClr val="dk1"/>
                </a:solidFill>
                <a:latin typeface="Arial" panose="020B0604020202020204" pitchFamily="34" charset="0"/>
                <a:ea typeface="Helvetica Neue"/>
                <a:cs typeface="Arial" panose="020B0604020202020204" pitchFamily="34" charset="0"/>
                <a:sym typeface="Helvetica Neue"/>
              </a:rPr>
              <a:t> Otherwise need to flush TLB at every context switch</a:t>
            </a:r>
            <a:endParaRPr lang="en-US" sz="1800" dirty="0">
              <a:latin typeface="Arial" panose="020B0604020202020204" pitchFamily="34" charset="0"/>
              <a:ea typeface="Helvetica Neue"/>
              <a:cs typeface="Arial" panose="020B0604020202020204" pitchFamily="34" charset="0"/>
              <a:sym typeface="Helvetica Neue"/>
            </a:endParaRPr>
          </a:p>
          <a:p>
            <a:pPr>
              <a:buFont typeface="Wingdings" panose="05000000000000000000" pitchFamily="2" charset="2"/>
              <a:buChar char="v"/>
            </a:pPr>
            <a:r>
              <a:rPr lang="en-US" sz="1800" b="0" i="0" u="none" strike="noStrike" baseline="0" dirty="0">
                <a:solidFill>
                  <a:srgbClr val="231F20"/>
                </a:solidFill>
                <a:latin typeface="Arial" panose="020B0604020202020204" pitchFamily="34" charset="0"/>
                <a:cs typeface="Arial" panose="020B0604020202020204" pitchFamily="34" charset="0"/>
              </a:rPr>
              <a:t>The percentage of times that the page number of interest is found in the TLB is called the </a:t>
            </a:r>
            <a:r>
              <a:rPr lang="en-US" sz="1800" b="1" i="0" u="none" strike="noStrike" baseline="0" dirty="0">
                <a:solidFill>
                  <a:srgbClr val="00AEF0"/>
                </a:solidFill>
                <a:latin typeface="Arial" panose="020B0604020202020204" pitchFamily="34" charset="0"/>
                <a:cs typeface="Arial" panose="020B0604020202020204" pitchFamily="34" charset="0"/>
              </a:rPr>
              <a:t>hit ratio</a:t>
            </a:r>
            <a:r>
              <a:rPr lang="en-US" sz="1800" b="0" i="0" u="none" strike="noStrike" baseline="0" dirty="0">
                <a:solidFill>
                  <a:srgbClr val="231F20"/>
                </a:solidFill>
                <a:latin typeface="Arial" panose="020B0604020202020204" pitchFamily="34" charset="0"/>
                <a:cs typeface="Arial" panose="020B0604020202020204" pitchFamily="34" charset="0"/>
              </a:rPr>
              <a:t>. An 80-percent hit ratio, for example, means that we find the desired page number in the TLB 80 percent of the time.</a:t>
            </a:r>
          </a:p>
          <a:p>
            <a:pPr>
              <a:buFont typeface="Wingdings" panose="05000000000000000000" pitchFamily="2" charset="2"/>
              <a:buChar char="v"/>
            </a:pPr>
            <a:r>
              <a:rPr lang="en-US" sz="1800" b="1" i="0" u="none" dirty="0">
                <a:solidFill>
                  <a:srgbClr val="FF0000"/>
                </a:solidFill>
                <a:latin typeface="Arial" panose="020B0604020202020204" pitchFamily="34" charset="0"/>
                <a:ea typeface="Helvetica Neue"/>
                <a:cs typeface="Arial" panose="020B0604020202020204" pitchFamily="34" charset="0"/>
                <a:sym typeface="Helvetica Neue"/>
              </a:rPr>
              <a:t>Effective Access Time</a:t>
            </a:r>
            <a:r>
              <a:rPr lang="en-US" sz="1800" b="0" i="0" u="none" dirty="0">
                <a:solidFill>
                  <a:srgbClr val="FF0000"/>
                </a:solidFill>
                <a:latin typeface="Arial" panose="020B0604020202020204" pitchFamily="34" charset="0"/>
                <a:ea typeface="Helvetica Neue"/>
                <a:cs typeface="Arial" panose="020B0604020202020204" pitchFamily="34" charset="0"/>
                <a:sym typeface="Helvetica Neue"/>
              </a:rPr>
              <a:t> (</a:t>
            </a:r>
            <a:r>
              <a:rPr lang="en-US" sz="1800" b="1" i="0" u="none" dirty="0">
                <a:solidFill>
                  <a:srgbClr val="FF0000"/>
                </a:solidFill>
                <a:latin typeface="Arial" panose="020B0604020202020204" pitchFamily="34" charset="0"/>
                <a:ea typeface="Helvetica Neue"/>
                <a:cs typeface="Arial" panose="020B0604020202020204" pitchFamily="34" charset="0"/>
                <a:sym typeface="Helvetica Neue"/>
              </a:rPr>
              <a:t>EAT</a:t>
            </a:r>
            <a:r>
              <a:rPr lang="en-US" sz="1800" b="0" i="0" u="none" dirty="0">
                <a:solidFill>
                  <a:srgbClr val="FF0000"/>
                </a:solidFill>
                <a:latin typeface="Arial" panose="020B0604020202020204" pitchFamily="34" charset="0"/>
                <a:ea typeface="Helvetica Neue"/>
                <a:cs typeface="Arial" panose="020B0604020202020204" pitchFamily="34" charset="0"/>
                <a:sym typeface="Helvetica Neue"/>
              </a:rPr>
              <a:t>)</a:t>
            </a:r>
            <a:endParaRPr lang="en-US" sz="1800" dirty="0">
              <a:solidFill>
                <a:srgbClr val="FF0000"/>
              </a:solidFill>
              <a:latin typeface="Arial" panose="020B0604020202020204" pitchFamily="34" charset="0"/>
              <a:cs typeface="Arial" panose="020B0604020202020204" pitchFamily="34" charset="0"/>
            </a:endParaRPr>
          </a:p>
          <a:p>
            <a:pPr marL="342900" lvl="0" indent="-342900" algn="l" rtl="0">
              <a:lnSpc>
                <a:spcPct val="90000"/>
              </a:lnSpc>
              <a:spcBef>
                <a:spcPts val="700"/>
              </a:spcBef>
              <a:spcAft>
                <a:spcPts val="0"/>
              </a:spcAft>
              <a:buSzPts val="1440"/>
              <a:buNone/>
            </a:pPr>
            <a:r>
              <a:rPr lang="en-US" sz="1800" b="0" i="0" u="none" dirty="0">
                <a:solidFill>
                  <a:schemeClr val="dk1"/>
                </a:solidFill>
                <a:latin typeface="Arial" panose="020B0604020202020204" pitchFamily="34" charset="0"/>
                <a:ea typeface="Helvetica Neue"/>
                <a:cs typeface="Arial" panose="020B0604020202020204" pitchFamily="34" charset="0"/>
                <a:sym typeface="Helvetica Neue"/>
              </a:rPr>
              <a:t>		EAT = (1 + ε) α + (2 + ε)(1 – α)</a:t>
            </a:r>
            <a:endParaRPr lang="en-US" sz="1800" dirty="0">
              <a:latin typeface="Arial" panose="020B0604020202020204" pitchFamily="34" charset="0"/>
              <a:cs typeface="Arial" panose="020B0604020202020204" pitchFamily="34" charset="0"/>
            </a:endParaRPr>
          </a:p>
          <a:p>
            <a:pPr marL="342900" lvl="0" indent="-342900" algn="l" rtl="0">
              <a:lnSpc>
                <a:spcPct val="90000"/>
              </a:lnSpc>
              <a:spcBef>
                <a:spcPts val="700"/>
              </a:spcBef>
              <a:spcAft>
                <a:spcPts val="0"/>
              </a:spcAft>
              <a:buSzPts val="1440"/>
              <a:buNone/>
            </a:pPr>
            <a:r>
              <a:rPr lang="en-US" sz="1800" b="0" i="0" u="none" dirty="0">
                <a:solidFill>
                  <a:schemeClr val="dk1"/>
                </a:solidFill>
                <a:latin typeface="Arial" panose="020B0604020202020204" pitchFamily="34" charset="0"/>
                <a:ea typeface="Helvetica Neue"/>
                <a:cs typeface="Arial" panose="020B0604020202020204" pitchFamily="34" charset="0"/>
                <a:sym typeface="Helvetica Neue"/>
              </a:rPr>
              <a:t>			= 2 + ε – α</a:t>
            </a:r>
          </a:p>
          <a:p>
            <a:pPr>
              <a:buFont typeface="Wingdings" panose="05000000000000000000" pitchFamily="2" charset="2"/>
              <a:buChar char="v"/>
            </a:pPr>
            <a:endParaRPr lang="en-US" sz="1800" b="0" i="0" u="none" strike="noStrike" baseline="0" dirty="0">
              <a:solidFill>
                <a:srgbClr val="231F20"/>
              </a:solidFill>
              <a:latin typeface="Palatino-Roman"/>
            </a:endParaRPr>
          </a:p>
          <a:p>
            <a:pPr algn="l">
              <a:buFont typeface="Wingdings" panose="05000000000000000000" pitchFamily="2" charset="2"/>
              <a:buChar char="v"/>
            </a:pPr>
            <a:endParaRPr lang="en-US" sz="1800" b="0" i="0" u="none" strike="noStrike" baseline="0" dirty="0">
              <a:solidFill>
                <a:srgbClr val="231F20"/>
              </a:solidFill>
              <a:latin typeface="Palatino-Roman"/>
            </a:endParaRPr>
          </a:p>
          <a:p>
            <a:pPr algn="l">
              <a:buFont typeface="Wingdings" panose="05000000000000000000" pitchFamily="2" charset="2"/>
              <a:buChar char="v"/>
            </a:pPr>
            <a:endParaRPr lang="en-US" sz="1800" b="0" i="0" u="none" strike="noStrike" baseline="0" dirty="0">
              <a:solidFill>
                <a:srgbClr val="231F20"/>
              </a:solidFill>
              <a:latin typeface="Palatino-Roman"/>
            </a:endParaRPr>
          </a:p>
          <a:p>
            <a:pPr algn="l">
              <a:buFont typeface="Wingdings" panose="05000000000000000000" pitchFamily="2" charset="2"/>
              <a:buChar char="v"/>
            </a:pPr>
            <a:endParaRPr lang="en-IN" dirty="0"/>
          </a:p>
        </p:txBody>
      </p:sp>
    </p:spTree>
    <p:extLst>
      <p:ext uri="{BB962C8B-B14F-4D97-AF65-F5344CB8AC3E}">
        <p14:creationId xmlns:p14="http://schemas.microsoft.com/office/powerpoint/2010/main" val="1019682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0E0A-511B-4962-93F2-F4E1DCF39FDB}"/>
              </a:ext>
            </a:extLst>
          </p:cNvPr>
          <p:cNvSpPr>
            <a:spLocks noGrp="1"/>
          </p:cNvSpPr>
          <p:nvPr>
            <p:ph type="title"/>
          </p:nvPr>
        </p:nvSpPr>
        <p:spPr/>
        <p:txBody>
          <a:bodyPr>
            <a:normAutofit/>
          </a:bodyPr>
          <a:lstStyle/>
          <a:p>
            <a:r>
              <a:rPr lang="en-IN" sz="6000" b="1" i="0" u="none" strike="noStrike" baseline="0" dirty="0">
                <a:solidFill>
                  <a:srgbClr val="231F20"/>
                </a:solidFill>
                <a:latin typeface="HelveticaNeue-MediumExt"/>
              </a:rPr>
              <a:t>Protection</a:t>
            </a:r>
            <a:endParaRPr lang="en-IN" sz="6000" b="1" dirty="0"/>
          </a:p>
        </p:txBody>
      </p:sp>
      <p:sp>
        <p:nvSpPr>
          <p:cNvPr id="3" name="Content Placeholder 2">
            <a:extLst>
              <a:ext uri="{FF2B5EF4-FFF2-40B4-BE49-F238E27FC236}">
                <a16:creationId xmlns:a16="http://schemas.microsoft.com/office/drawing/2014/main" id="{5E56E2B7-EA72-4026-A3D7-E771568B9F06}"/>
              </a:ext>
            </a:extLst>
          </p:cNvPr>
          <p:cNvSpPr>
            <a:spLocks noGrp="1"/>
          </p:cNvSpPr>
          <p:nvPr>
            <p:ph idx="1"/>
          </p:nvPr>
        </p:nvSpPr>
        <p:spPr>
          <a:xfrm>
            <a:off x="465513" y="1845734"/>
            <a:ext cx="11726487" cy="4397124"/>
          </a:xfrm>
        </p:spPr>
        <p:txBody>
          <a:bodyPr>
            <a:normAutofit lnSpcReduction="10000"/>
          </a:bodyPr>
          <a:lstStyle/>
          <a:p>
            <a:pPr algn="l">
              <a:buFont typeface="Wingdings" panose="05000000000000000000" pitchFamily="2" charset="2"/>
              <a:buChar char="q"/>
            </a:pPr>
            <a:r>
              <a:rPr lang="en-US" sz="1900" b="0" i="0" u="none" strike="noStrike" baseline="0" dirty="0">
                <a:solidFill>
                  <a:srgbClr val="231F20"/>
                </a:solidFill>
                <a:latin typeface="Arial" panose="020B0604020202020204" pitchFamily="34" charset="0"/>
                <a:cs typeface="Arial" panose="020B0604020202020204" pitchFamily="34" charset="0"/>
              </a:rPr>
              <a:t>Memory protection in a paged environment is accomplished by protection bits associated with each frame. Normally, these bits are kept in the page table. One bit can define a page to be read–write or read-only. </a:t>
            </a:r>
          </a:p>
          <a:p>
            <a:pPr algn="l">
              <a:buFont typeface="Wingdings" panose="05000000000000000000" pitchFamily="2" charset="2"/>
              <a:buChar char="q"/>
            </a:pPr>
            <a:r>
              <a:rPr lang="en-US" sz="1900" b="0" i="0" u="none" strike="noStrike" baseline="0" dirty="0">
                <a:solidFill>
                  <a:srgbClr val="231F20"/>
                </a:solidFill>
                <a:latin typeface="Arial" panose="020B0604020202020204" pitchFamily="34" charset="0"/>
                <a:cs typeface="Arial" panose="020B0604020202020204" pitchFamily="34" charset="0"/>
              </a:rPr>
              <a:t>Every reference to memory goes through the page table to find the correct frame number. At the same time that the physical address is being computed, the protection bits can be checked to verify that no writes are being made to a read-only page. </a:t>
            </a:r>
          </a:p>
          <a:p>
            <a:pPr algn="l">
              <a:buFont typeface="Wingdings" panose="05000000000000000000" pitchFamily="2" charset="2"/>
              <a:buChar char="q"/>
            </a:pPr>
            <a:r>
              <a:rPr lang="en-US" sz="1900" b="0" i="0" u="none" strike="noStrike" baseline="0" dirty="0">
                <a:solidFill>
                  <a:srgbClr val="231F20"/>
                </a:solidFill>
                <a:latin typeface="Arial" panose="020B0604020202020204" pitchFamily="34" charset="0"/>
                <a:cs typeface="Arial" panose="020B0604020202020204" pitchFamily="34" charset="0"/>
              </a:rPr>
              <a:t>An</a:t>
            </a:r>
            <a:r>
              <a:rPr lang="en-US" sz="1900" dirty="0">
                <a:solidFill>
                  <a:srgbClr val="231F20"/>
                </a:solidFill>
                <a:latin typeface="Arial" panose="020B0604020202020204" pitchFamily="34" charset="0"/>
                <a:cs typeface="Arial" panose="020B0604020202020204" pitchFamily="34" charset="0"/>
              </a:rPr>
              <a:t> </a:t>
            </a:r>
            <a:r>
              <a:rPr lang="en-US" sz="1900" b="0" i="0" u="none" strike="noStrike" baseline="0" dirty="0">
                <a:solidFill>
                  <a:srgbClr val="231F20"/>
                </a:solidFill>
                <a:latin typeface="Arial" panose="020B0604020202020204" pitchFamily="34" charset="0"/>
                <a:cs typeface="Arial" panose="020B0604020202020204" pitchFamily="34" charset="0"/>
              </a:rPr>
              <a:t>attempt to write to a read-only page causes a hardware trap to the operating </a:t>
            </a:r>
            <a:r>
              <a:rPr lang="en-IN" sz="1900" b="0" i="0" u="none" strike="noStrike" baseline="0" dirty="0">
                <a:solidFill>
                  <a:srgbClr val="231F20"/>
                </a:solidFill>
                <a:latin typeface="Arial" panose="020B0604020202020204" pitchFamily="34" charset="0"/>
                <a:cs typeface="Arial" panose="020B0604020202020204" pitchFamily="34" charset="0"/>
              </a:rPr>
              <a:t>system (or memory-protection violation).</a:t>
            </a:r>
          </a:p>
          <a:p>
            <a:pPr algn="l">
              <a:buFont typeface="Wingdings" panose="05000000000000000000" pitchFamily="2" charset="2"/>
              <a:buChar char="q"/>
            </a:pPr>
            <a:r>
              <a:rPr lang="en-US" sz="1900" b="1" i="0" u="none" dirty="0">
                <a:solidFill>
                  <a:srgbClr val="3366FF"/>
                </a:solidFill>
                <a:latin typeface="Arial" panose="020B0604020202020204" pitchFamily="34" charset="0"/>
                <a:ea typeface="Helvetica Neue"/>
                <a:cs typeface="Arial" panose="020B0604020202020204" pitchFamily="34" charset="0"/>
                <a:sym typeface="Helvetica Neue"/>
              </a:rPr>
              <a:t>Valid-invalid</a:t>
            </a:r>
            <a:r>
              <a:rPr lang="en-US" sz="1900" b="0" i="0" u="none" dirty="0">
                <a:solidFill>
                  <a:srgbClr val="3366FF"/>
                </a:solidFill>
                <a:latin typeface="Arial" panose="020B0604020202020204" pitchFamily="34" charset="0"/>
                <a:ea typeface="Helvetica Neue"/>
                <a:cs typeface="Arial" panose="020B0604020202020204" pitchFamily="34" charset="0"/>
                <a:sym typeface="Helvetica Neue"/>
              </a:rPr>
              <a:t> </a:t>
            </a:r>
            <a:r>
              <a:rPr lang="en-US" sz="1900" b="0" i="0" u="none" dirty="0">
                <a:solidFill>
                  <a:schemeClr val="dk1"/>
                </a:solidFill>
                <a:latin typeface="Arial" panose="020B0604020202020204" pitchFamily="34" charset="0"/>
                <a:ea typeface="Helvetica Neue"/>
                <a:cs typeface="Arial" panose="020B0604020202020204" pitchFamily="34" charset="0"/>
                <a:sym typeface="Helvetica Neue"/>
              </a:rPr>
              <a:t>bit attached to each entry in the page table:</a:t>
            </a:r>
            <a:endParaRPr lang="en-US" sz="1900" dirty="0">
              <a:latin typeface="Arial" panose="020B0604020202020204" pitchFamily="34" charset="0"/>
              <a:cs typeface="Arial" panose="020B0604020202020204" pitchFamily="34" charset="0"/>
            </a:endParaRPr>
          </a:p>
          <a:p>
            <a:pPr marL="742950" lvl="1" indent="-285750" algn="l" rtl="0">
              <a:lnSpc>
                <a:spcPct val="100000"/>
              </a:lnSpc>
              <a:spcBef>
                <a:spcPts val="630"/>
              </a:spcBef>
              <a:spcAft>
                <a:spcPts val="0"/>
              </a:spcAft>
              <a:buClr>
                <a:srgbClr val="CC6600"/>
              </a:buClr>
              <a:buSzPts val="1440"/>
              <a:buFont typeface="Arial"/>
              <a:buChar char="●"/>
            </a:pPr>
            <a:r>
              <a:rPr lang="en-US" sz="1900" b="0" i="0" u="none" dirty="0">
                <a:solidFill>
                  <a:schemeClr val="dk1"/>
                </a:solidFill>
                <a:latin typeface="Arial" panose="020B0604020202020204" pitchFamily="34" charset="0"/>
                <a:ea typeface="Helvetica Neue"/>
                <a:cs typeface="Arial" panose="020B0604020202020204" pitchFamily="34" charset="0"/>
                <a:sym typeface="Helvetica Neue"/>
              </a:rPr>
              <a:t>“valid” indicates that the associated page is in the process’ logical address space, and is thus is a legal page</a:t>
            </a:r>
            <a:endParaRPr lang="en-US" sz="1900" dirty="0">
              <a:latin typeface="Arial" panose="020B0604020202020204" pitchFamily="34" charset="0"/>
              <a:cs typeface="Arial" panose="020B0604020202020204" pitchFamily="34" charset="0"/>
            </a:endParaRPr>
          </a:p>
          <a:p>
            <a:pPr marL="742950" lvl="1" indent="-285750" algn="l" rtl="0">
              <a:lnSpc>
                <a:spcPct val="100000"/>
              </a:lnSpc>
              <a:spcBef>
                <a:spcPts val="630"/>
              </a:spcBef>
              <a:spcAft>
                <a:spcPts val="0"/>
              </a:spcAft>
              <a:buClr>
                <a:srgbClr val="CC6600"/>
              </a:buClr>
              <a:buSzPts val="1440"/>
              <a:buFont typeface="Arial"/>
              <a:buChar char="●"/>
            </a:pPr>
            <a:r>
              <a:rPr lang="en-US" sz="1900" b="0" i="0" u="none" dirty="0">
                <a:solidFill>
                  <a:schemeClr val="dk1"/>
                </a:solidFill>
                <a:latin typeface="Arial" panose="020B0604020202020204" pitchFamily="34" charset="0"/>
                <a:ea typeface="Helvetica Neue"/>
                <a:cs typeface="Arial" panose="020B0604020202020204" pitchFamily="34" charset="0"/>
                <a:sym typeface="Helvetica Neue"/>
              </a:rPr>
              <a:t>“invalid” indicates that the page is not in the process’ logical address space</a:t>
            </a:r>
            <a:endParaRPr lang="en-US" sz="1900" dirty="0">
              <a:latin typeface="Arial" panose="020B0604020202020204" pitchFamily="34" charset="0"/>
              <a:cs typeface="Arial" panose="020B0604020202020204" pitchFamily="34" charset="0"/>
            </a:endParaRPr>
          </a:p>
          <a:p>
            <a:pPr algn="l">
              <a:buFont typeface="Wingdings" panose="05000000000000000000" pitchFamily="2" charset="2"/>
              <a:buChar char="q"/>
            </a:pPr>
            <a:r>
              <a:rPr lang="en-US" sz="1900" b="0" i="0" u="none" strike="noStrike" baseline="0" dirty="0">
                <a:solidFill>
                  <a:srgbClr val="231F20"/>
                </a:solidFill>
                <a:latin typeface="Arial" panose="020B0604020202020204" pitchFamily="34" charset="0"/>
                <a:cs typeface="Arial" panose="020B0604020202020204" pitchFamily="34" charset="0"/>
              </a:rPr>
              <a:t>Some systems provide hardware, in the form of a </a:t>
            </a:r>
            <a:r>
              <a:rPr lang="en-US" sz="1900" b="1" i="0" u="none" strike="noStrike" baseline="0" dirty="0">
                <a:solidFill>
                  <a:srgbClr val="00AEF0"/>
                </a:solidFill>
                <a:latin typeface="Arial" panose="020B0604020202020204" pitchFamily="34" charset="0"/>
                <a:cs typeface="Arial" panose="020B0604020202020204" pitchFamily="34" charset="0"/>
              </a:rPr>
              <a:t>page-table length register </a:t>
            </a:r>
            <a:r>
              <a:rPr lang="en-US" sz="1900" b="1" i="0" u="none" strike="noStrike" baseline="0" dirty="0">
                <a:solidFill>
                  <a:srgbClr val="231F20"/>
                </a:solidFill>
                <a:latin typeface="Arial" panose="020B0604020202020204" pitchFamily="34" charset="0"/>
                <a:cs typeface="Arial" panose="020B0604020202020204" pitchFamily="34" charset="0"/>
              </a:rPr>
              <a:t>(</a:t>
            </a:r>
            <a:r>
              <a:rPr lang="en-US" sz="1900" b="1" i="0" u="none" strike="noStrike" baseline="0" dirty="0">
                <a:solidFill>
                  <a:srgbClr val="00AEF0"/>
                </a:solidFill>
                <a:latin typeface="Arial" panose="020B0604020202020204" pitchFamily="34" charset="0"/>
                <a:cs typeface="Arial" panose="020B0604020202020204" pitchFamily="34" charset="0"/>
              </a:rPr>
              <a:t>PTLR</a:t>
            </a:r>
            <a:r>
              <a:rPr lang="en-US" sz="1900" b="1" i="0" u="none" strike="noStrike" baseline="0" dirty="0">
                <a:solidFill>
                  <a:srgbClr val="231F20"/>
                </a:solidFill>
                <a:latin typeface="Arial" panose="020B0604020202020204" pitchFamily="34" charset="0"/>
                <a:cs typeface="Arial" panose="020B0604020202020204" pitchFamily="34" charset="0"/>
              </a:rPr>
              <a:t>)</a:t>
            </a:r>
            <a:r>
              <a:rPr lang="en-US" sz="1900" b="0" i="0" u="none" strike="noStrike" baseline="0" dirty="0">
                <a:solidFill>
                  <a:srgbClr val="231F20"/>
                </a:solidFill>
                <a:latin typeface="Arial" panose="020B0604020202020204" pitchFamily="34" charset="0"/>
                <a:cs typeface="Arial" panose="020B0604020202020204" pitchFamily="34" charset="0"/>
              </a:rPr>
              <a:t>, to indicate the size of the page table. This value is checked against every logical address to verify that the address is in the valid range for the process. Failure of this test causes an error trap to the operating </a:t>
            </a:r>
            <a:r>
              <a:rPr lang="en-IN" sz="1900" b="0" i="0" u="none" strike="noStrike" baseline="0" dirty="0">
                <a:solidFill>
                  <a:srgbClr val="231F20"/>
                </a:solidFill>
                <a:latin typeface="Arial" panose="020B0604020202020204" pitchFamily="34" charset="0"/>
                <a:cs typeface="Arial" panose="020B0604020202020204" pitchFamily="34" charset="0"/>
              </a:rPr>
              <a:t>system.</a:t>
            </a:r>
          </a:p>
          <a:p>
            <a:pPr marL="0" indent="0" algn="l">
              <a:buNone/>
            </a:pPr>
            <a:endParaRPr lang="en-IN" sz="1900" b="0" i="0" u="none" strike="noStrike" baseline="0" dirty="0">
              <a:solidFill>
                <a:srgbClr val="231F20"/>
              </a:solidFill>
              <a:latin typeface="Arial" panose="020B0604020202020204" pitchFamily="34" charset="0"/>
              <a:cs typeface="Arial" panose="020B0604020202020204" pitchFamily="34" charset="0"/>
            </a:endParaRPr>
          </a:p>
          <a:p>
            <a:pPr algn="l">
              <a:buFont typeface="Wingdings" panose="05000000000000000000" pitchFamily="2" charset="2"/>
              <a:buChar char="q"/>
            </a:pPr>
            <a:endParaRPr lang="en-IN" sz="1800" b="0" i="0" u="none" strike="noStrike" baseline="0" dirty="0">
              <a:solidFill>
                <a:srgbClr val="231F20"/>
              </a:solidFill>
              <a:latin typeface="Palatino-Roman"/>
            </a:endParaRPr>
          </a:p>
          <a:p>
            <a:pPr algn="l">
              <a:buFont typeface="Wingdings" panose="05000000000000000000" pitchFamily="2" charset="2"/>
              <a:buChar char="q"/>
            </a:pPr>
            <a:endParaRPr lang="en-IN" dirty="0"/>
          </a:p>
        </p:txBody>
      </p:sp>
    </p:spTree>
    <p:extLst>
      <p:ext uri="{BB962C8B-B14F-4D97-AF65-F5344CB8AC3E}">
        <p14:creationId xmlns:p14="http://schemas.microsoft.com/office/powerpoint/2010/main" val="251787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12C8-28FE-4ACA-A38E-87AFC59788C8}"/>
              </a:ext>
            </a:extLst>
          </p:cNvPr>
          <p:cNvSpPr>
            <a:spLocks noGrp="1"/>
          </p:cNvSpPr>
          <p:nvPr>
            <p:ph type="title"/>
          </p:nvPr>
        </p:nvSpPr>
        <p:spPr/>
        <p:txBody>
          <a:bodyPr>
            <a:normAutofit/>
          </a:bodyPr>
          <a:lstStyle/>
          <a:p>
            <a:r>
              <a:rPr lang="en-IN" sz="6000" b="1" i="0" u="none" strike="noStrike" baseline="0" dirty="0">
                <a:solidFill>
                  <a:srgbClr val="231F20"/>
                </a:solidFill>
                <a:latin typeface="HelveticaNeue-MediumExt"/>
              </a:rPr>
              <a:t>Shared Pages</a:t>
            </a:r>
            <a:endParaRPr lang="en-IN" sz="6000" b="1" dirty="0"/>
          </a:p>
        </p:txBody>
      </p:sp>
      <p:sp>
        <p:nvSpPr>
          <p:cNvPr id="3" name="Content Placeholder 2">
            <a:extLst>
              <a:ext uri="{FF2B5EF4-FFF2-40B4-BE49-F238E27FC236}">
                <a16:creationId xmlns:a16="http://schemas.microsoft.com/office/drawing/2014/main" id="{651F7248-5451-4831-9726-78686EE7C899}"/>
              </a:ext>
            </a:extLst>
          </p:cNvPr>
          <p:cNvSpPr>
            <a:spLocks noGrp="1"/>
          </p:cNvSpPr>
          <p:nvPr>
            <p:ph idx="1"/>
          </p:nvPr>
        </p:nvSpPr>
        <p:spPr/>
        <p:txBody>
          <a:bodyPr/>
          <a:lstStyle/>
          <a:p>
            <a:pPr algn="l">
              <a:buFont typeface="Wingdings" panose="05000000000000000000" pitchFamily="2" charset="2"/>
              <a:buChar char="Ø"/>
            </a:pPr>
            <a:r>
              <a:rPr lang="en-US" sz="1800" b="0" i="0" u="none" strike="noStrike" baseline="0" dirty="0">
                <a:solidFill>
                  <a:srgbClr val="231F20"/>
                </a:solidFill>
                <a:latin typeface="Palatino-Roman"/>
              </a:rPr>
              <a:t>An advantage of paging is the possibility of </a:t>
            </a:r>
            <a:r>
              <a:rPr lang="en-US" sz="1800" b="1" i="1" u="none" strike="noStrike" baseline="0" dirty="0">
                <a:solidFill>
                  <a:srgbClr val="231F20"/>
                </a:solidFill>
                <a:latin typeface="Palatino-BoldItalic"/>
              </a:rPr>
              <a:t>sharing </a:t>
            </a:r>
            <a:r>
              <a:rPr lang="en-US" sz="1800" b="0" i="0" u="none" strike="noStrike" baseline="0" dirty="0">
                <a:solidFill>
                  <a:srgbClr val="231F20"/>
                </a:solidFill>
                <a:latin typeface="Palatino-Roman"/>
              </a:rPr>
              <a:t>common code. This consideration is particularly important in a time-sharing environment.</a:t>
            </a:r>
          </a:p>
          <a:p>
            <a:pPr algn="l">
              <a:buFont typeface="Wingdings" panose="05000000000000000000" pitchFamily="2" charset="2"/>
              <a:buChar char="Ø"/>
            </a:pPr>
            <a:r>
              <a:rPr lang="en-US" sz="1800" b="0" i="0" u="none" strike="noStrike" baseline="0" dirty="0">
                <a:solidFill>
                  <a:srgbClr val="231F20"/>
                </a:solidFill>
                <a:latin typeface="Palatino-Roman"/>
              </a:rPr>
              <a:t>If the code is </a:t>
            </a:r>
            <a:r>
              <a:rPr lang="en-US" sz="1800" b="1" i="0" u="none" strike="noStrike" baseline="0" dirty="0">
                <a:solidFill>
                  <a:srgbClr val="00AEF0"/>
                </a:solidFill>
                <a:latin typeface="Palatino-Bold"/>
              </a:rPr>
              <a:t>reentrant code </a:t>
            </a:r>
            <a:r>
              <a:rPr lang="en-US" sz="1800" b="0" i="0" u="none" strike="noStrike" baseline="0" dirty="0">
                <a:solidFill>
                  <a:srgbClr val="231F20"/>
                </a:solidFill>
                <a:latin typeface="Palatino-Roman"/>
              </a:rPr>
              <a:t>(or </a:t>
            </a:r>
            <a:r>
              <a:rPr lang="en-US" sz="1800" b="1" i="0" u="none" strike="noStrike" baseline="0" dirty="0">
                <a:solidFill>
                  <a:srgbClr val="00AEF0"/>
                </a:solidFill>
                <a:latin typeface="Palatino-Bold"/>
              </a:rPr>
              <a:t>pure code</a:t>
            </a:r>
            <a:r>
              <a:rPr lang="en-US" sz="1800" b="0" i="0" u="none" strike="noStrike" baseline="0" dirty="0">
                <a:solidFill>
                  <a:srgbClr val="231F20"/>
                </a:solidFill>
                <a:latin typeface="Palatino-Roman"/>
              </a:rPr>
              <a:t>), however, it </a:t>
            </a:r>
            <a:r>
              <a:rPr lang="en-IN" sz="1800" b="0" i="0" u="none" strike="noStrike" baseline="0" dirty="0">
                <a:solidFill>
                  <a:srgbClr val="231F20"/>
                </a:solidFill>
                <a:latin typeface="Palatino-Roman"/>
              </a:rPr>
              <a:t>can be shared. </a:t>
            </a:r>
            <a:r>
              <a:rPr lang="en-US" sz="1800" b="0" i="0" u="none" strike="noStrike" baseline="0" dirty="0">
                <a:solidFill>
                  <a:srgbClr val="231F20"/>
                </a:solidFill>
                <a:latin typeface="Palatino-Roman"/>
              </a:rPr>
              <a:t>Reentrant code is non-self-modifying code: it never changes during execution.</a:t>
            </a:r>
          </a:p>
          <a:p>
            <a:pPr algn="l">
              <a:buFont typeface="Wingdings" panose="05000000000000000000" pitchFamily="2" charset="2"/>
              <a:buChar char="Ø"/>
            </a:pPr>
            <a:r>
              <a:rPr lang="en-US" sz="1800" b="0" i="0" u="none" strike="noStrike" baseline="0" dirty="0">
                <a:solidFill>
                  <a:srgbClr val="231F20"/>
                </a:solidFill>
                <a:latin typeface="Palatino-Roman"/>
              </a:rPr>
              <a:t>Thus, two or more processes can execute the same code at the same time. Each process has its own copy of registers and data storage to hold the data for </a:t>
            </a:r>
            <a:r>
              <a:rPr lang="en-IN" sz="1800" b="0" i="0" u="none" strike="noStrike" baseline="0" dirty="0">
                <a:solidFill>
                  <a:srgbClr val="231F20"/>
                </a:solidFill>
                <a:latin typeface="Palatino-Roman"/>
              </a:rPr>
              <a:t>the process’s execution.</a:t>
            </a:r>
          </a:p>
          <a:p>
            <a:pPr algn="l">
              <a:buFont typeface="Wingdings" panose="05000000000000000000" pitchFamily="2" charset="2"/>
              <a:buChar char="Ø"/>
            </a:pPr>
            <a:r>
              <a:rPr lang="en-US" sz="1800" b="1" i="0" u="none" dirty="0">
                <a:solidFill>
                  <a:schemeClr val="tx1"/>
                </a:solidFill>
                <a:latin typeface="Helvetica Neue"/>
                <a:ea typeface="Helvetica Neue"/>
                <a:cs typeface="Helvetica Neue"/>
                <a:sym typeface="Helvetica Neue"/>
              </a:rPr>
              <a:t>Private code and data</a:t>
            </a:r>
            <a:r>
              <a:rPr lang="en-US" sz="1800" b="0" i="0" u="none" dirty="0">
                <a:solidFill>
                  <a:schemeClr val="tx1"/>
                </a:solidFill>
                <a:latin typeface="Helvetica Neue"/>
                <a:ea typeface="Helvetica Neue"/>
                <a:cs typeface="Helvetica Neue"/>
                <a:sym typeface="Helvetica Neue"/>
              </a:rPr>
              <a:t> :</a:t>
            </a:r>
            <a:endParaRPr lang="en-US" dirty="0">
              <a:solidFill>
                <a:schemeClr val="tx1"/>
              </a:solidFill>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dirty="0">
                <a:solidFill>
                  <a:schemeClr val="dk1"/>
                </a:solidFill>
                <a:latin typeface="Helvetica Neue"/>
                <a:ea typeface="Helvetica Neue"/>
                <a:cs typeface="Helvetica Neue"/>
                <a:sym typeface="Helvetica Neue"/>
              </a:rPr>
              <a:t>Each process keeps a separate copy of the code and data</a:t>
            </a:r>
            <a:endParaRPr lang="en-US" dirty="0"/>
          </a:p>
          <a:p>
            <a:pPr marL="742950" lvl="1" indent="-285750" algn="l" rtl="0">
              <a:lnSpc>
                <a:spcPct val="100000"/>
              </a:lnSpc>
              <a:spcBef>
                <a:spcPts val="630"/>
              </a:spcBef>
              <a:spcAft>
                <a:spcPts val="0"/>
              </a:spcAft>
              <a:buClr>
                <a:srgbClr val="CC6600"/>
              </a:buClr>
              <a:buSzPts val="1440"/>
              <a:buFont typeface="Arial"/>
              <a:buChar char="●"/>
            </a:pPr>
            <a:r>
              <a:rPr lang="en-US" sz="1800" b="0" i="0" u="none" dirty="0">
                <a:solidFill>
                  <a:schemeClr val="dk1"/>
                </a:solidFill>
                <a:latin typeface="Helvetica Neue"/>
                <a:ea typeface="Helvetica Neue"/>
                <a:cs typeface="Helvetica Neue"/>
                <a:sym typeface="Helvetica Neue"/>
              </a:rPr>
              <a:t>The pages for the private code and data can appear anywhere in the logical address space</a:t>
            </a:r>
            <a:endParaRPr lang="en-US" dirty="0"/>
          </a:p>
          <a:p>
            <a:pPr algn="l"/>
            <a:endParaRPr lang="en-US" sz="1800" b="0" i="0" u="none" strike="noStrike" baseline="0" dirty="0">
              <a:solidFill>
                <a:srgbClr val="231F20"/>
              </a:solidFill>
              <a:latin typeface="Palatino-Roman"/>
            </a:endParaRPr>
          </a:p>
          <a:p>
            <a:pPr algn="l"/>
            <a:endParaRPr lang="en-IN" dirty="0"/>
          </a:p>
        </p:txBody>
      </p:sp>
    </p:spTree>
    <p:extLst>
      <p:ext uri="{BB962C8B-B14F-4D97-AF65-F5344CB8AC3E}">
        <p14:creationId xmlns:p14="http://schemas.microsoft.com/office/powerpoint/2010/main" val="350589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FC9E-5079-4956-8674-14310E97C360}"/>
              </a:ext>
            </a:extLst>
          </p:cNvPr>
          <p:cNvSpPr>
            <a:spLocks noGrp="1"/>
          </p:cNvSpPr>
          <p:nvPr>
            <p:ph type="title"/>
          </p:nvPr>
        </p:nvSpPr>
        <p:spPr/>
        <p:txBody>
          <a:bodyPr>
            <a:normAutofit fontScale="90000"/>
          </a:bodyPr>
          <a:lstStyle/>
          <a:p>
            <a:br>
              <a:rPr lang="en-US" sz="6600" b="1" dirty="0">
                <a:latin typeface="Algerian" panose="04020705040A02060702" pitchFamily="82" charset="0"/>
              </a:rPr>
            </a:br>
            <a:r>
              <a:rPr lang="en-US" sz="6600" b="1" dirty="0">
                <a:latin typeface="Algerian" panose="04020705040A02060702" pitchFamily="82" charset="0"/>
              </a:rPr>
              <a:t>segmentation</a:t>
            </a:r>
            <a:br>
              <a:rPr lang="en-US" sz="6600" b="1" dirty="0">
                <a:latin typeface="Algerian" panose="04020705040A02060702" pitchFamily="82" charset="0"/>
              </a:rPr>
            </a:br>
            <a:r>
              <a:rPr lang="en-US" sz="6600" b="1" dirty="0">
                <a:latin typeface="Algerian" panose="04020705040A02060702" pitchFamily="82" charset="0"/>
              </a:rPr>
              <a:t>Basic method </a:t>
            </a:r>
            <a:endParaRPr lang="en-IN" sz="66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B6F19788-22A2-4D7D-B8E1-13A04B80D71F}"/>
              </a:ext>
            </a:extLst>
          </p:cNvPr>
          <p:cNvSpPr>
            <a:spLocks noGrp="1"/>
          </p:cNvSpPr>
          <p:nvPr>
            <p:ph idx="1"/>
          </p:nvPr>
        </p:nvSpPr>
        <p:spPr>
          <a:xfrm>
            <a:off x="108065" y="1845734"/>
            <a:ext cx="11820699" cy="4505190"/>
          </a:xfrm>
        </p:spPr>
        <p:txBody>
          <a:bodyPr>
            <a:normAutofit fontScale="85000" lnSpcReduction="20000"/>
          </a:bodyPr>
          <a:lstStyle/>
          <a:p>
            <a:pPr algn="l">
              <a:buFont typeface="Wingdings" panose="05000000000000000000" pitchFamily="2" charset="2"/>
              <a:buChar char="q"/>
            </a:pPr>
            <a:r>
              <a:rPr lang="en-US" sz="2100" b="1" i="0" u="none" strike="noStrike" baseline="0" dirty="0">
                <a:solidFill>
                  <a:srgbClr val="00AEF0"/>
                </a:solidFill>
                <a:latin typeface="Palatino-Bold"/>
              </a:rPr>
              <a:t>Segmentation </a:t>
            </a:r>
            <a:r>
              <a:rPr lang="en-US" sz="2100" b="0" i="0" u="none" strike="noStrike" baseline="0" dirty="0">
                <a:solidFill>
                  <a:srgbClr val="231F20"/>
                </a:solidFill>
                <a:latin typeface="Palatino-Roman"/>
              </a:rPr>
              <a:t>is a memory-management scheme that supports this programmer view of memory. A logical address space is </a:t>
            </a:r>
            <a:r>
              <a:rPr lang="en-US" sz="2100" b="0" i="0" u="none" strike="noStrike" baseline="0" dirty="0">
                <a:solidFill>
                  <a:srgbClr val="FF0000"/>
                </a:solidFill>
                <a:latin typeface="Palatino-Roman"/>
              </a:rPr>
              <a:t>a collection of segments</a:t>
            </a:r>
            <a:r>
              <a:rPr lang="en-US" sz="2100" b="0" i="0" u="none" strike="noStrike" baseline="0" dirty="0">
                <a:solidFill>
                  <a:srgbClr val="231F20"/>
                </a:solidFill>
                <a:latin typeface="Palatino-Roman"/>
              </a:rPr>
              <a:t>.</a:t>
            </a:r>
          </a:p>
          <a:p>
            <a:pPr algn="l">
              <a:buFont typeface="Wingdings" panose="05000000000000000000" pitchFamily="2" charset="2"/>
              <a:buChar char="q"/>
            </a:pPr>
            <a:r>
              <a:rPr lang="en-US" sz="2100" b="0" i="0" u="none" strike="noStrike" baseline="0" dirty="0">
                <a:solidFill>
                  <a:srgbClr val="231F20"/>
                </a:solidFill>
                <a:latin typeface="Palatino-Roman"/>
              </a:rPr>
              <a:t>Each segment has </a:t>
            </a:r>
            <a:r>
              <a:rPr lang="en-US" sz="2100" b="0" i="0" u="none" strike="noStrike" baseline="0" dirty="0">
                <a:solidFill>
                  <a:srgbClr val="FF0000"/>
                </a:solidFill>
                <a:latin typeface="Palatino-Roman"/>
              </a:rPr>
              <a:t>a</a:t>
            </a:r>
            <a:r>
              <a:rPr lang="en-US" sz="2100" b="0" i="0" u="none" strike="noStrike" baseline="0" dirty="0">
                <a:solidFill>
                  <a:srgbClr val="231F20"/>
                </a:solidFill>
                <a:latin typeface="Palatino-Roman"/>
              </a:rPr>
              <a:t> </a:t>
            </a:r>
            <a:r>
              <a:rPr lang="en-US" sz="2100" b="0" i="0" u="none" strike="noStrike" baseline="0" dirty="0">
                <a:solidFill>
                  <a:srgbClr val="FF0000"/>
                </a:solidFill>
                <a:latin typeface="Palatino-Roman"/>
              </a:rPr>
              <a:t>name</a:t>
            </a:r>
            <a:r>
              <a:rPr lang="en-US" sz="2100" b="0" i="0" u="none" strike="noStrike" baseline="0" dirty="0">
                <a:solidFill>
                  <a:srgbClr val="231F20"/>
                </a:solidFill>
                <a:latin typeface="Palatino-Roman"/>
              </a:rPr>
              <a:t> and </a:t>
            </a:r>
            <a:r>
              <a:rPr lang="en-US" sz="2100" b="0" i="0" u="none" strike="noStrike" baseline="0" dirty="0">
                <a:solidFill>
                  <a:srgbClr val="FF0000"/>
                </a:solidFill>
                <a:latin typeface="Palatino-Roman"/>
              </a:rPr>
              <a:t>a length</a:t>
            </a:r>
            <a:r>
              <a:rPr lang="en-US" sz="2100" b="0" i="0" u="none" strike="noStrike" baseline="0" dirty="0">
                <a:solidFill>
                  <a:srgbClr val="231F20"/>
                </a:solidFill>
                <a:latin typeface="Palatino-Roman"/>
              </a:rPr>
              <a:t>. The addresses specify both the segment name and the offset within the segment. The programmer therefore specifies each address by two quantities: </a:t>
            </a:r>
            <a:r>
              <a:rPr lang="en-US" sz="2100" b="0" i="0" u="none" strike="noStrike" baseline="0" dirty="0">
                <a:solidFill>
                  <a:srgbClr val="FF0000"/>
                </a:solidFill>
                <a:latin typeface="Palatino-Roman"/>
              </a:rPr>
              <a:t>a segment name</a:t>
            </a:r>
            <a:r>
              <a:rPr lang="en-US" sz="2100" b="0" i="0" u="none" strike="noStrike" baseline="0" dirty="0">
                <a:solidFill>
                  <a:srgbClr val="231F20"/>
                </a:solidFill>
                <a:latin typeface="Palatino-Roman"/>
              </a:rPr>
              <a:t> and </a:t>
            </a:r>
            <a:r>
              <a:rPr lang="en-US" sz="2100" b="0" i="0" u="none" strike="noStrike" baseline="0" dirty="0">
                <a:solidFill>
                  <a:srgbClr val="FF0000"/>
                </a:solidFill>
                <a:latin typeface="Palatino-Roman"/>
              </a:rPr>
              <a:t>an offset</a:t>
            </a:r>
            <a:r>
              <a:rPr lang="en-US" sz="2100" b="0" i="0" u="none" strike="noStrike" baseline="0" dirty="0">
                <a:solidFill>
                  <a:srgbClr val="231F20"/>
                </a:solidFill>
                <a:latin typeface="Palatino-Roman"/>
              </a:rPr>
              <a:t>.</a:t>
            </a:r>
          </a:p>
          <a:p>
            <a:pPr algn="l">
              <a:buFont typeface="Wingdings" panose="05000000000000000000" pitchFamily="2" charset="2"/>
              <a:buChar char="q"/>
            </a:pPr>
            <a:r>
              <a:rPr lang="en-IN" sz="2100" dirty="0">
                <a:solidFill>
                  <a:srgbClr val="231F20"/>
                </a:solidFill>
                <a:latin typeface="Palatino-Roman"/>
              </a:rPr>
              <a:t>A</a:t>
            </a:r>
            <a:r>
              <a:rPr lang="en-IN" sz="2100" b="0" i="0" u="none" strike="noStrike" baseline="0" dirty="0">
                <a:solidFill>
                  <a:srgbClr val="231F20"/>
                </a:solidFill>
                <a:latin typeface="Palatino-Roman"/>
              </a:rPr>
              <a:t> logical address </a:t>
            </a:r>
            <a:r>
              <a:rPr lang="en-US" sz="2100" b="0" i="0" u="none" strike="noStrike" baseline="0" dirty="0">
                <a:solidFill>
                  <a:srgbClr val="231F20"/>
                </a:solidFill>
                <a:latin typeface="Palatino-Roman"/>
              </a:rPr>
              <a:t>consists of a </a:t>
            </a:r>
            <a:r>
              <a:rPr lang="en-US" sz="2100" b="0" i="1" u="none" strike="noStrike" baseline="0" dirty="0">
                <a:solidFill>
                  <a:srgbClr val="231F20"/>
                </a:solidFill>
                <a:latin typeface="Palatino-Italic"/>
              </a:rPr>
              <a:t>two tuple:</a:t>
            </a:r>
          </a:p>
          <a:p>
            <a:pPr algn="ctr"/>
            <a:r>
              <a:rPr lang="en-IN" sz="2100" b="0" i="1" u="none" strike="noStrike" baseline="0" dirty="0">
                <a:solidFill>
                  <a:srgbClr val="231F20"/>
                </a:solidFill>
                <a:latin typeface="RMTMI"/>
              </a:rPr>
              <a:t>&lt;</a:t>
            </a:r>
            <a:r>
              <a:rPr lang="en-IN" sz="2100" b="0" i="0" u="none" strike="noStrike" baseline="0" dirty="0">
                <a:solidFill>
                  <a:srgbClr val="FF0000"/>
                </a:solidFill>
                <a:latin typeface="Palatino-Roman"/>
              </a:rPr>
              <a:t>segment-number, offset</a:t>
            </a:r>
            <a:r>
              <a:rPr lang="en-IN" sz="2100" b="0" i="1" u="none" strike="noStrike" baseline="0" dirty="0">
                <a:solidFill>
                  <a:srgbClr val="231F20"/>
                </a:solidFill>
                <a:latin typeface="RMTMI"/>
              </a:rPr>
              <a:t>&gt;</a:t>
            </a:r>
          </a:p>
          <a:p>
            <a:pPr>
              <a:buFont typeface="Wingdings" panose="05000000000000000000" pitchFamily="2" charset="2"/>
              <a:buChar char="q"/>
            </a:pPr>
            <a:r>
              <a:rPr lang="en-US" sz="2100" b="0" i="0" u="none" strike="noStrike" baseline="0" dirty="0">
                <a:solidFill>
                  <a:srgbClr val="231F20"/>
                </a:solidFill>
                <a:latin typeface="Palatino-Roman"/>
              </a:rPr>
              <a:t>when a program is compiled, the compiler automatically constructs segments reflecting the input program.</a:t>
            </a:r>
          </a:p>
          <a:p>
            <a:pPr algn="l"/>
            <a:r>
              <a:rPr lang="en-US" sz="2100" b="0" i="0" u="none" strike="noStrike" baseline="0" dirty="0">
                <a:solidFill>
                  <a:srgbClr val="231F20"/>
                </a:solidFill>
                <a:latin typeface="Palatino-Roman"/>
              </a:rPr>
              <a:t>A C compiler might create separate segments for the following:</a:t>
            </a:r>
          </a:p>
          <a:p>
            <a:pPr algn="l"/>
            <a:r>
              <a:rPr lang="en-IN" sz="2100" b="1" i="0" u="none" strike="noStrike" baseline="0" dirty="0">
                <a:solidFill>
                  <a:srgbClr val="00AEF0"/>
                </a:solidFill>
                <a:latin typeface="Palatino-Bold"/>
              </a:rPr>
              <a:t>1. </a:t>
            </a:r>
            <a:r>
              <a:rPr lang="en-IN" sz="2100" b="0" i="0" u="none" strike="noStrike" baseline="0" dirty="0">
                <a:solidFill>
                  <a:srgbClr val="231F20"/>
                </a:solidFill>
                <a:latin typeface="Palatino-Roman"/>
              </a:rPr>
              <a:t>The code</a:t>
            </a:r>
          </a:p>
          <a:p>
            <a:pPr algn="l"/>
            <a:r>
              <a:rPr lang="en-IN" sz="2100" b="1" i="0" u="none" strike="noStrike" baseline="0" dirty="0">
                <a:solidFill>
                  <a:srgbClr val="00AEF0"/>
                </a:solidFill>
                <a:latin typeface="Palatino-Bold"/>
              </a:rPr>
              <a:t>2. </a:t>
            </a:r>
            <a:r>
              <a:rPr lang="en-IN" sz="2100" b="0" i="0" u="none" strike="noStrike" baseline="0" dirty="0">
                <a:solidFill>
                  <a:srgbClr val="231F20"/>
                </a:solidFill>
                <a:latin typeface="Palatino-Roman"/>
              </a:rPr>
              <a:t>Global variables</a:t>
            </a:r>
          </a:p>
          <a:p>
            <a:pPr algn="l"/>
            <a:r>
              <a:rPr lang="en-US" sz="2100" b="1" i="0" u="none" strike="noStrike" baseline="0" dirty="0">
                <a:solidFill>
                  <a:srgbClr val="00AEF0"/>
                </a:solidFill>
                <a:latin typeface="Palatino-Bold"/>
              </a:rPr>
              <a:t>3. </a:t>
            </a:r>
            <a:r>
              <a:rPr lang="en-US" sz="2100" b="0" i="0" u="none" strike="noStrike" baseline="0" dirty="0">
                <a:solidFill>
                  <a:srgbClr val="231F20"/>
                </a:solidFill>
                <a:latin typeface="Palatino-Roman"/>
              </a:rPr>
              <a:t>The heap, from which memory is allocated</a:t>
            </a:r>
          </a:p>
          <a:p>
            <a:pPr algn="l"/>
            <a:r>
              <a:rPr lang="en-US" sz="2100" b="1" i="0" u="none" strike="noStrike" baseline="0" dirty="0">
                <a:solidFill>
                  <a:srgbClr val="00AEF0"/>
                </a:solidFill>
                <a:latin typeface="Palatino-Bold"/>
              </a:rPr>
              <a:t>4. </a:t>
            </a:r>
            <a:r>
              <a:rPr lang="en-US" sz="2100" b="0" i="0" u="none" strike="noStrike" baseline="0" dirty="0">
                <a:solidFill>
                  <a:srgbClr val="231F20"/>
                </a:solidFill>
                <a:latin typeface="Palatino-Roman"/>
              </a:rPr>
              <a:t>The stacks used by each thread</a:t>
            </a:r>
          </a:p>
          <a:p>
            <a:pPr algn="l"/>
            <a:r>
              <a:rPr lang="en-US" sz="2100" b="1" i="0" u="none" strike="noStrike" baseline="0" dirty="0">
                <a:solidFill>
                  <a:srgbClr val="00AEF0"/>
                </a:solidFill>
                <a:latin typeface="Palatino-Bold"/>
              </a:rPr>
              <a:t>5. </a:t>
            </a:r>
            <a:r>
              <a:rPr lang="en-US" sz="2100" b="0" i="0" u="none" strike="noStrike" baseline="0" dirty="0">
                <a:solidFill>
                  <a:srgbClr val="231F20"/>
                </a:solidFill>
                <a:latin typeface="Palatino-Roman"/>
              </a:rPr>
              <a:t>The standard C library</a:t>
            </a:r>
            <a:endParaRPr lang="en-IN" sz="2100" b="0" i="1" u="none" strike="noStrike" baseline="0" dirty="0">
              <a:solidFill>
                <a:srgbClr val="231F20"/>
              </a:solidFill>
              <a:latin typeface="RMTMI"/>
            </a:endParaRPr>
          </a:p>
          <a:p>
            <a:pPr algn="ctr"/>
            <a:endParaRPr lang="en-IN" dirty="0"/>
          </a:p>
        </p:txBody>
      </p:sp>
    </p:spTree>
    <p:extLst>
      <p:ext uri="{BB962C8B-B14F-4D97-AF65-F5344CB8AC3E}">
        <p14:creationId xmlns:p14="http://schemas.microsoft.com/office/powerpoint/2010/main" val="249999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468A-F59B-45A9-9059-BE7C36CAE98F}"/>
              </a:ext>
            </a:extLst>
          </p:cNvPr>
          <p:cNvSpPr>
            <a:spLocks noGrp="1"/>
          </p:cNvSpPr>
          <p:nvPr>
            <p:ph type="title"/>
          </p:nvPr>
        </p:nvSpPr>
        <p:spPr/>
        <p:txBody>
          <a:bodyPr>
            <a:noAutofit/>
          </a:bodyPr>
          <a:lstStyle/>
          <a:p>
            <a:r>
              <a:rPr lang="en-IN" sz="5400" b="1" i="0" u="none" strike="noStrike" baseline="0" dirty="0">
                <a:solidFill>
                  <a:srgbClr val="231F20"/>
                </a:solidFill>
                <a:latin typeface="Algerian" panose="04020705040A02060702" pitchFamily="82" charset="0"/>
              </a:rPr>
              <a:t>Segmentation Hardware</a:t>
            </a:r>
            <a:endParaRPr lang="en-IN" sz="5400" b="1" dirty="0">
              <a:latin typeface="Algerian" panose="04020705040A02060702" pitchFamily="82" charset="0"/>
            </a:endParaRPr>
          </a:p>
        </p:txBody>
      </p:sp>
      <p:pic>
        <p:nvPicPr>
          <p:cNvPr id="5" name="Content Placeholder 4">
            <a:extLst>
              <a:ext uri="{FF2B5EF4-FFF2-40B4-BE49-F238E27FC236}">
                <a16:creationId xmlns:a16="http://schemas.microsoft.com/office/drawing/2014/main" id="{C79CA1B8-70E3-4A0D-B0CD-BB6D6C04DBA0}"/>
              </a:ext>
            </a:extLst>
          </p:cNvPr>
          <p:cNvPicPr>
            <a:picLocks noGrp="1" noChangeAspect="1"/>
          </p:cNvPicPr>
          <p:nvPr>
            <p:ph idx="1"/>
          </p:nvPr>
        </p:nvPicPr>
        <p:blipFill rotWithShape="1">
          <a:blip r:embed="rId2"/>
          <a:srcRect l="24548" t="17956" r="25237" b="14264"/>
          <a:stretch/>
        </p:blipFill>
        <p:spPr>
          <a:xfrm>
            <a:off x="2211185" y="1870363"/>
            <a:ext cx="7897091" cy="4247804"/>
          </a:xfrm>
        </p:spPr>
      </p:pic>
    </p:spTree>
    <p:extLst>
      <p:ext uri="{BB962C8B-B14F-4D97-AF65-F5344CB8AC3E}">
        <p14:creationId xmlns:p14="http://schemas.microsoft.com/office/powerpoint/2010/main" val="2054007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FCCFF5-FB65-4A96-BC83-4AFC844A9C09}"/>
              </a:ext>
            </a:extLst>
          </p:cNvPr>
          <p:cNvSpPr>
            <a:spLocks noGrp="1"/>
          </p:cNvSpPr>
          <p:nvPr>
            <p:ph idx="1"/>
          </p:nvPr>
        </p:nvSpPr>
        <p:spPr>
          <a:xfrm>
            <a:off x="1066799" y="1795550"/>
            <a:ext cx="10629208" cy="4272742"/>
          </a:xfrm>
        </p:spPr>
        <p:txBody>
          <a:bodyPr>
            <a:normAutofit fontScale="92500" lnSpcReduction="20000"/>
          </a:bodyPr>
          <a:lstStyle/>
          <a:p>
            <a:pPr algn="l">
              <a:buFont typeface="Wingdings" panose="05000000000000000000" pitchFamily="2" charset="2"/>
              <a:buChar char="v"/>
            </a:pPr>
            <a:r>
              <a:rPr lang="en-IN" sz="1900" b="0" i="0" u="none" strike="noStrike" baseline="0" dirty="0">
                <a:solidFill>
                  <a:srgbClr val="231F20"/>
                </a:solidFill>
                <a:latin typeface="Arial" panose="020B0604020202020204" pitchFamily="34" charset="0"/>
                <a:cs typeface="Arial" panose="020B0604020202020204" pitchFamily="34" charset="0"/>
              </a:rPr>
              <a:t>It is an implementation to </a:t>
            </a:r>
            <a:r>
              <a:rPr lang="en-US" sz="1900" b="0" i="0" u="none" strike="noStrike" baseline="0" dirty="0">
                <a:solidFill>
                  <a:srgbClr val="231F20"/>
                </a:solidFill>
                <a:latin typeface="Arial" panose="020B0604020202020204" pitchFamily="34" charset="0"/>
                <a:cs typeface="Arial" panose="020B0604020202020204" pitchFamily="34" charset="0"/>
              </a:rPr>
              <a:t>map two-dimensional user-defined addresses into one-dimensional physical addresses. This mapping is effected by a </a:t>
            </a:r>
            <a:r>
              <a:rPr lang="en-US" sz="1900" b="1" i="0" u="none" strike="noStrike" baseline="0" dirty="0">
                <a:solidFill>
                  <a:srgbClr val="00AEF0"/>
                </a:solidFill>
                <a:latin typeface="Arial" panose="020B0604020202020204" pitchFamily="34" charset="0"/>
                <a:cs typeface="Arial" panose="020B0604020202020204" pitchFamily="34" charset="0"/>
              </a:rPr>
              <a:t>segment table</a:t>
            </a:r>
            <a:r>
              <a:rPr lang="en-US" sz="1900" b="0" i="0" u="none" strike="noStrike" baseline="0" dirty="0">
                <a:solidFill>
                  <a:srgbClr val="231F20"/>
                </a:solidFill>
                <a:latin typeface="Arial" panose="020B0604020202020204" pitchFamily="34" charset="0"/>
                <a:cs typeface="Arial" panose="020B0604020202020204" pitchFamily="34" charset="0"/>
              </a:rPr>
              <a:t>.</a:t>
            </a:r>
          </a:p>
          <a:p>
            <a:pPr algn="l">
              <a:buFont typeface="Wingdings" panose="05000000000000000000" pitchFamily="2" charset="2"/>
              <a:buChar char="v"/>
            </a:pPr>
            <a:r>
              <a:rPr lang="en-US" sz="1900" b="0" i="0" u="none" strike="noStrike" baseline="0" dirty="0">
                <a:solidFill>
                  <a:srgbClr val="231F20"/>
                </a:solidFill>
                <a:latin typeface="Arial" panose="020B0604020202020204" pitchFamily="34" charset="0"/>
                <a:cs typeface="Arial" panose="020B0604020202020204" pitchFamily="34" charset="0"/>
              </a:rPr>
              <a:t>Each entry in the segment table has a </a:t>
            </a:r>
            <a:r>
              <a:rPr lang="en-US" sz="1900" b="1" i="0" u="none" strike="noStrike" baseline="0" dirty="0">
                <a:solidFill>
                  <a:srgbClr val="00AEF0"/>
                </a:solidFill>
                <a:latin typeface="Arial" panose="020B0604020202020204" pitchFamily="34" charset="0"/>
                <a:cs typeface="Arial" panose="020B0604020202020204" pitchFamily="34" charset="0"/>
              </a:rPr>
              <a:t>segment base </a:t>
            </a:r>
            <a:r>
              <a:rPr lang="en-US" sz="1900" b="0" i="0" u="none" strike="noStrike" baseline="0" dirty="0">
                <a:solidFill>
                  <a:srgbClr val="231F20"/>
                </a:solidFill>
                <a:latin typeface="Arial" panose="020B0604020202020204" pitchFamily="34" charset="0"/>
                <a:cs typeface="Arial" panose="020B0604020202020204" pitchFamily="34" charset="0"/>
              </a:rPr>
              <a:t>and a </a:t>
            </a:r>
            <a:r>
              <a:rPr lang="en-US" sz="1900" b="1" i="0" u="none" strike="noStrike" baseline="0" dirty="0">
                <a:solidFill>
                  <a:srgbClr val="00AEF0"/>
                </a:solidFill>
                <a:latin typeface="Arial" panose="020B0604020202020204" pitchFamily="34" charset="0"/>
                <a:cs typeface="Arial" panose="020B0604020202020204" pitchFamily="34" charset="0"/>
              </a:rPr>
              <a:t>segment limit</a:t>
            </a:r>
            <a:r>
              <a:rPr lang="en-US" sz="1900" b="0" i="0" u="none" strike="noStrike" baseline="0" dirty="0">
                <a:solidFill>
                  <a:srgbClr val="231F20"/>
                </a:solidFill>
                <a:latin typeface="Arial" panose="020B0604020202020204" pitchFamily="34" charset="0"/>
                <a:cs typeface="Arial" panose="020B0604020202020204" pitchFamily="34" charset="0"/>
              </a:rPr>
              <a:t>. The segment base contains the starting physical address where the segment resides in memory, and the segment limit specifies the length of the segment.</a:t>
            </a:r>
          </a:p>
          <a:p>
            <a:pPr algn="l">
              <a:buFont typeface="Wingdings" panose="05000000000000000000" pitchFamily="2" charset="2"/>
              <a:buChar char="v"/>
            </a:pPr>
            <a:r>
              <a:rPr lang="en-IN" sz="1900" b="0" i="0" u="none" strike="noStrike" baseline="0" dirty="0">
                <a:solidFill>
                  <a:srgbClr val="231F20"/>
                </a:solidFill>
                <a:latin typeface="Arial" panose="020B0604020202020204" pitchFamily="34" charset="0"/>
                <a:cs typeface="Arial" panose="020B0604020202020204" pitchFamily="34" charset="0"/>
              </a:rPr>
              <a:t>A logical address </a:t>
            </a:r>
            <a:r>
              <a:rPr lang="en-US" sz="1900" b="0" i="0" u="none" strike="noStrike" baseline="0" dirty="0">
                <a:solidFill>
                  <a:srgbClr val="231F20"/>
                </a:solidFill>
                <a:latin typeface="Arial" panose="020B0604020202020204" pitchFamily="34" charset="0"/>
                <a:cs typeface="Arial" panose="020B0604020202020204" pitchFamily="34" charset="0"/>
              </a:rPr>
              <a:t>consists of two parts: </a:t>
            </a:r>
            <a:r>
              <a:rPr lang="en-US" sz="1900" b="0" i="0" u="none" strike="noStrike" baseline="0" dirty="0">
                <a:solidFill>
                  <a:srgbClr val="FF0000"/>
                </a:solidFill>
                <a:latin typeface="Arial" panose="020B0604020202020204" pitchFamily="34" charset="0"/>
                <a:cs typeface="Arial" panose="020B0604020202020204" pitchFamily="34" charset="0"/>
              </a:rPr>
              <a:t>a segment number, </a:t>
            </a:r>
            <a:r>
              <a:rPr lang="en-US" sz="1900" b="0" i="1" u="none" strike="noStrike" baseline="0" dirty="0">
                <a:solidFill>
                  <a:srgbClr val="FF0000"/>
                </a:solidFill>
                <a:latin typeface="Arial" panose="020B0604020202020204" pitchFamily="34" charset="0"/>
                <a:cs typeface="Arial" panose="020B0604020202020204" pitchFamily="34" charset="0"/>
              </a:rPr>
              <a:t>s</a:t>
            </a:r>
            <a:r>
              <a:rPr lang="en-US" sz="1900" b="0" i="1" u="none" strike="noStrike" baseline="0" dirty="0">
                <a:solidFill>
                  <a:srgbClr val="231F20"/>
                </a:solidFill>
                <a:latin typeface="Arial" panose="020B0604020202020204" pitchFamily="34" charset="0"/>
                <a:cs typeface="Arial" panose="020B0604020202020204" pitchFamily="34" charset="0"/>
              </a:rPr>
              <a:t>, </a:t>
            </a:r>
            <a:r>
              <a:rPr lang="en-US" sz="1900" b="0" i="0" u="none" strike="noStrike" baseline="0" dirty="0">
                <a:solidFill>
                  <a:srgbClr val="231F20"/>
                </a:solidFill>
                <a:latin typeface="Arial" panose="020B0604020202020204" pitchFamily="34" charset="0"/>
                <a:cs typeface="Arial" panose="020B0604020202020204" pitchFamily="34" charset="0"/>
              </a:rPr>
              <a:t>and </a:t>
            </a:r>
            <a:r>
              <a:rPr lang="en-US" sz="1900" b="0" i="0" u="none" strike="noStrike" baseline="0" dirty="0">
                <a:solidFill>
                  <a:srgbClr val="FF0000"/>
                </a:solidFill>
                <a:latin typeface="Arial" panose="020B0604020202020204" pitchFamily="34" charset="0"/>
                <a:cs typeface="Arial" panose="020B0604020202020204" pitchFamily="34" charset="0"/>
              </a:rPr>
              <a:t>an offset into that segment, </a:t>
            </a:r>
            <a:r>
              <a:rPr lang="en-US" sz="1900" b="0" i="1" u="none" strike="noStrike" baseline="0" dirty="0">
                <a:solidFill>
                  <a:srgbClr val="FF0000"/>
                </a:solidFill>
                <a:latin typeface="Arial" panose="020B0604020202020204" pitchFamily="34" charset="0"/>
                <a:cs typeface="Arial" panose="020B0604020202020204" pitchFamily="34" charset="0"/>
              </a:rPr>
              <a:t>d</a:t>
            </a:r>
            <a:r>
              <a:rPr lang="en-US" sz="1900" b="0" i="1" u="none" strike="noStrike" baseline="0" dirty="0">
                <a:solidFill>
                  <a:srgbClr val="231F20"/>
                </a:solidFill>
                <a:latin typeface="Arial" panose="020B0604020202020204" pitchFamily="34" charset="0"/>
                <a:cs typeface="Arial" panose="020B0604020202020204" pitchFamily="34" charset="0"/>
              </a:rPr>
              <a:t>.</a:t>
            </a:r>
          </a:p>
          <a:p>
            <a:pPr algn="l">
              <a:buFont typeface="Wingdings" panose="05000000000000000000" pitchFamily="2" charset="2"/>
              <a:buChar char="v"/>
            </a:pPr>
            <a:r>
              <a:rPr lang="en-US" sz="1900" b="0" i="0" u="none" strike="noStrike" baseline="0" dirty="0">
                <a:solidFill>
                  <a:srgbClr val="231F20"/>
                </a:solidFill>
                <a:latin typeface="Arial" panose="020B0604020202020204" pitchFamily="34" charset="0"/>
                <a:cs typeface="Arial" panose="020B0604020202020204" pitchFamily="34" charset="0"/>
              </a:rPr>
              <a:t>The segment number is used as an index to the segment table. The offset </a:t>
            </a:r>
            <a:r>
              <a:rPr lang="en-US" sz="1900" b="0" i="1" u="none" strike="noStrike" baseline="0" dirty="0">
                <a:solidFill>
                  <a:srgbClr val="231F20"/>
                </a:solidFill>
                <a:latin typeface="Arial" panose="020B0604020202020204" pitchFamily="34" charset="0"/>
                <a:cs typeface="Arial" panose="020B0604020202020204" pitchFamily="34" charset="0"/>
              </a:rPr>
              <a:t>d </a:t>
            </a:r>
            <a:r>
              <a:rPr lang="en-US" sz="1900" b="0" i="0" u="none" strike="noStrike" baseline="0" dirty="0">
                <a:solidFill>
                  <a:srgbClr val="231F20"/>
                </a:solidFill>
                <a:latin typeface="Arial" panose="020B0604020202020204" pitchFamily="34" charset="0"/>
                <a:cs typeface="Arial" panose="020B0604020202020204" pitchFamily="34" charset="0"/>
              </a:rPr>
              <a:t>of the logical address must be between 0 and the segment limit.</a:t>
            </a:r>
          </a:p>
          <a:p>
            <a:pPr algn="l">
              <a:buFont typeface="Wingdings" panose="05000000000000000000" pitchFamily="2" charset="2"/>
              <a:buChar char="v"/>
            </a:pPr>
            <a:r>
              <a:rPr lang="en-US" sz="1900" b="0" i="0" u="none" strike="noStrike" baseline="0" dirty="0">
                <a:solidFill>
                  <a:srgbClr val="231F20"/>
                </a:solidFill>
                <a:latin typeface="Arial" panose="020B0604020202020204" pitchFamily="34" charset="0"/>
                <a:cs typeface="Arial" panose="020B0604020202020204" pitchFamily="34" charset="0"/>
              </a:rPr>
              <a:t>When an offset is legal, it is added to the segment base to produce the address in physical memory of the desired byte.</a:t>
            </a:r>
          </a:p>
          <a:p>
            <a:pPr algn="l">
              <a:buFont typeface="Wingdings" panose="05000000000000000000" pitchFamily="2" charset="2"/>
              <a:buChar char="v"/>
            </a:pPr>
            <a:r>
              <a:rPr lang="en-US" sz="1900" b="0" i="0" u="none" strike="noStrike" baseline="0" dirty="0">
                <a:solidFill>
                  <a:srgbClr val="231F20"/>
                </a:solidFill>
                <a:latin typeface="Arial" panose="020B0604020202020204" pitchFamily="34" charset="0"/>
                <a:cs typeface="Arial" panose="020B0604020202020204" pitchFamily="34" charset="0"/>
              </a:rPr>
              <a:t>logical addressing attempt beyond end of segment</a:t>
            </a:r>
            <a:r>
              <a:rPr lang="en-US" sz="1900" dirty="0">
                <a:solidFill>
                  <a:srgbClr val="231F20"/>
                </a:solidFill>
                <a:latin typeface="Arial" panose="020B0604020202020204" pitchFamily="34" charset="0"/>
                <a:cs typeface="Arial" panose="020B0604020202020204" pitchFamily="34" charset="0"/>
              </a:rPr>
              <a:t> then it is considered as illegal and trap to the operating system.</a:t>
            </a:r>
          </a:p>
          <a:p>
            <a:pPr algn="l">
              <a:buFont typeface="Wingdings" panose="05000000000000000000" pitchFamily="2" charset="2"/>
              <a:buChar char="v"/>
            </a:pPr>
            <a:r>
              <a:rPr lang="en-US" sz="1900" b="0" i="0" u="none" dirty="0">
                <a:solidFill>
                  <a:schemeClr val="dk1"/>
                </a:solidFill>
                <a:latin typeface="Arial" panose="020B0604020202020204" pitchFamily="34" charset="0"/>
                <a:ea typeface="Helvetica Neue"/>
                <a:cs typeface="Arial" panose="020B0604020202020204" pitchFamily="34" charset="0"/>
                <a:sym typeface="Helvetica Neue"/>
              </a:rPr>
              <a:t>Segment table is kept in memory</a:t>
            </a:r>
            <a:endParaRPr lang="en-US" sz="1900" dirty="0">
              <a:latin typeface="Arial" panose="020B0604020202020204" pitchFamily="34" charset="0"/>
              <a:cs typeface="Arial" panose="020B0604020202020204" pitchFamily="34" charset="0"/>
            </a:endParaRPr>
          </a:p>
          <a:p>
            <a:pPr marL="742950" lvl="1" indent="-285750" algn="l" rtl="0">
              <a:lnSpc>
                <a:spcPct val="100000"/>
              </a:lnSpc>
              <a:spcBef>
                <a:spcPts val="630"/>
              </a:spcBef>
              <a:spcAft>
                <a:spcPts val="0"/>
              </a:spcAft>
              <a:buClr>
                <a:srgbClr val="CC6600"/>
              </a:buClr>
              <a:buSzPts val="1440"/>
              <a:buFont typeface="Arial"/>
              <a:buChar char="●"/>
            </a:pPr>
            <a:r>
              <a:rPr lang="en-US" sz="1900" b="1" i="0" u="none" dirty="0">
                <a:solidFill>
                  <a:srgbClr val="3366FF"/>
                </a:solidFill>
                <a:latin typeface="Arial" panose="020B0604020202020204" pitchFamily="34" charset="0"/>
                <a:ea typeface="Helvetica Neue"/>
                <a:cs typeface="Arial" panose="020B0604020202020204" pitchFamily="34" charset="0"/>
                <a:sym typeface="Helvetica Neue"/>
              </a:rPr>
              <a:t>Segment-table base register (STBR)</a:t>
            </a:r>
            <a:r>
              <a:rPr lang="en-US" sz="1900" b="0" i="0" u="none" dirty="0">
                <a:solidFill>
                  <a:srgbClr val="3366FF"/>
                </a:solidFill>
                <a:latin typeface="Arial" panose="020B0604020202020204" pitchFamily="34" charset="0"/>
                <a:ea typeface="Helvetica Neue"/>
                <a:cs typeface="Arial" panose="020B0604020202020204" pitchFamily="34" charset="0"/>
                <a:sym typeface="Helvetica Neue"/>
              </a:rPr>
              <a:t> </a:t>
            </a:r>
            <a:r>
              <a:rPr lang="en-US" sz="1900" b="0" i="0" u="none" dirty="0">
                <a:solidFill>
                  <a:schemeClr val="dk1"/>
                </a:solidFill>
                <a:latin typeface="Arial" panose="020B0604020202020204" pitchFamily="34" charset="0"/>
                <a:ea typeface="Helvetica Neue"/>
                <a:cs typeface="Arial" panose="020B0604020202020204" pitchFamily="34" charset="0"/>
                <a:sym typeface="Helvetica Neue"/>
              </a:rPr>
              <a:t>points to the segment table’s location in memory</a:t>
            </a:r>
            <a:endParaRPr lang="en-US" sz="1900" dirty="0">
              <a:latin typeface="Arial" panose="020B0604020202020204" pitchFamily="34" charset="0"/>
              <a:cs typeface="Arial" panose="020B0604020202020204" pitchFamily="34" charset="0"/>
            </a:endParaRPr>
          </a:p>
          <a:p>
            <a:pPr marL="742950" lvl="1" indent="-285750" algn="l" rtl="0">
              <a:lnSpc>
                <a:spcPct val="100000"/>
              </a:lnSpc>
              <a:spcBef>
                <a:spcPts val="630"/>
              </a:spcBef>
              <a:spcAft>
                <a:spcPts val="0"/>
              </a:spcAft>
              <a:buClr>
                <a:srgbClr val="CC6600"/>
              </a:buClr>
              <a:buSzPts val="1440"/>
              <a:buFont typeface="Arial"/>
              <a:buChar char="●"/>
            </a:pPr>
            <a:r>
              <a:rPr lang="en-US" sz="1900" b="1" i="0" u="none" dirty="0">
                <a:solidFill>
                  <a:srgbClr val="3366FF"/>
                </a:solidFill>
                <a:latin typeface="Arial" panose="020B0604020202020204" pitchFamily="34" charset="0"/>
                <a:ea typeface="Helvetica Neue"/>
                <a:cs typeface="Arial" panose="020B0604020202020204" pitchFamily="34" charset="0"/>
                <a:sym typeface="Helvetica Neue"/>
              </a:rPr>
              <a:t>Segment-table length register (STLR)</a:t>
            </a:r>
            <a:r>
              <a:rPr lang="en-US" sz="1900" b="0" i="0" u="none" dirty="0">
                <a:solidFill>
                  <a:srgbClr val="3366FF"/>
                </a:solidFill>
                <a:latin typeface="Arial" panose="020B0604020202020204" pitchFamily="34" charset="0"/>
                <a:ea typeface="Helvetica Neue"/>
                <a:cs typeface="Arial" panose="020B0604020202020204" pitchFamily="34" charset="0"/>
                <a:sym typeface="Helvetica Neue"/>
              </a:rPr>
              <a:t> </a:t>
            </a:r>
            <a:r>
              <a:rPr lang="en-US" sz="1900" b="0" i="0" u="none" dirty="0">
                <a:solidFill>
                  <a:schemeClr val="dk1"/>
                </a:solidFill>
                <a:latin typeface="Arial" panose="020B0604020202020204" pitchFamily="34" charset="0"/>
                <a:ea typeface="Helvetica Neue"/>
                <a:cs typeface="Arial" panose="020B0604020202020204" pitchFamily="34" charset="0"/>
                <a:sym typeface="Helvetica Neue"/>
              </a:rPr>
              <a:t>indicates number of segments used by a program</a:t>
            </a:r>
            <a:endParaRPr lang="en-US" sz="1900" dirty="0">
              <a:solidFill>
                <a:srgbClr val="231F20"/>
              </a:solidFill>
              <a:latin typeface="Arial" panose="020B0604020202020204" pitchFamily="34" charset="0"/>
              <a:cs typeface="Arial" panose="020B0604020202020204" pitchFamily="34" charset="0"/>
            </a:endParaRPr>
          </a:p>
          <a:p>
            <a:pPr marL="0" indent="0" algn="l">
              <a:buNone/>
            </a:pPr>
            <a:endParaRPr lang="en-IN" dirty="0"/>
          </a:p>
        </p:txBody>
      </p:sp>
    </p:spTree>
    <p:extLst>
      <p:ext uri="{BB962C8B-B14F-4D97-AF65-F5344CB8AC3E}">
        <p14:creationId xmlns:p14="http://schemas.microsoft.com/office/powerpoint/2010/main" val="94269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7605-6EAB-45A4-8D71-588C308F98F1}"/>
              </a:ext>
            </a:extLst>
          </p:cNvPr>
          <p:cNvSpPr>
            <a:spLocks noGrp="1"/>
          </p:cNvSpPr>
          <p:nvPr>
            <p:ph type="title"/>
          </p:nvPr>
        </p:nvSpPr>
        <p:spPr/>
        <p:txBody>
          <a:bodyPr>
            <a:noAutofit/>
          </a:bodyPr>
          <a:lstStyle/>
          <a:p>
            <a:r>
              <a:rPr lang="en-US" sz="5400" dirty="0">
                <a:latin typeface="Algerian" panose="04020705040A02060702" pitchFamily="82" charset="0"/>
              </a:rPr>
              <a:t>Paging </a:t>
            </a:r>
            <a:br>
              <a:rPr lang="en-US" sz="5400" dirty="0">
                <a:latin typeface="Algerian" panose="04020705040A02060702" pitchFamily="82" charset="0"/>
              </a:rPr>
            </a:br>
            <a:r>
              <a:rPr lang="en-US" sz="5400" dirty="0">
                <a:latin typeface="Algerian" panose="04020705040A02060702" pitchFamily="82" charset="0"/>
              </a:rPr>
              <a:t>basic method</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B311BB50-54BF-444F-8FE0-90FE40FC9E05}"/>
              </a:ext>
            </a:extLst>
          </p:cNvPr>
          <p:cNvSpPr>
            <a:spLocks noGrp="1"/>
          </p:cNvSpPr>
          <p:nvPr>
            <p:ph idx="1"/>
          </p:nvPr>
        </p:nvSpPr>
        <p:spPr>
          <a:xfrm>
            <a:off x="1097280" y="1845733"/>
            <a:ext cx="10058400" cy="4338935"/>
          </a:xfrm>
        </p:spPr>
        <p:txBody>
          <a:bodyPr>
            <a:normAutofit/>
          </a:bodyPr>
          <a:lstStyle/>
          <a:p>
            <a:pPr algn="l">
              <a:buFont typeface="Wingdings" panose="05000000000000000000" pitchFamily="2" charset="2"/>
              <a:buChar char="Ø"/>
            </a:pPr>
            <a:r>
              <a:rPr lang="en-US" sz="1800" b="0" i="0" dirty="0">
                <a:effectLst/>
                <a:latin typeface="Arial" panose="020B0604020202020204" pitchFamily="34" charset="0"/>
                <a:cs typeface="Arial" panose="020B0604020202020204" pitchFamily="34" charset="0"/>
              </a:rPr>
              <a:t>Paging is a memory management scheme that eliminates the need for contiguous allocation of physical memory. This scheme permits the physical address space of a process to be non – contiguous. </a:t>
            </a:r>
            <a:r>
              <a:rPr lang="en-US" sz="1800" b="0" i="0" u="none" strike="noStrike" baseline="0" dirty="0">
                <a:solidFill>
                  <a:srgbClr val="231F20"/>
                </a:solidFill>
                <a:latin typeface="Arial" panose="020B0604020202020204" pitchFamily="34" charset="0"/>
                <a:cs typeface="Arial" panose="020B0604020202020204" pitchFamily="34" charset="0"/>
              </a:rPr>
              <a:t>However, paging avoids external fragmentation and the need for compaction, whereas segmentation does not.</a:t>
            </a:r>
          </a:p>
          <a:p>
            <a:pPr algn="l">
              <a:buFont typeface="Wingdings" panose="05000000000000000000" pitchFamily="2" charset="2"/>
              <a:buChar char="Ø"/>
            </a:pPr>
            <a:r>
              <a:rPr lang="en-US" sz="1800" b="0" i="0" u="none" strike="noStrike" baseline="0" dirty="0">
                <a:solidFill>
                  <a:srgbClr val="231F20"/>
                </a:solidFill>
                <a:latin typeface="Arial" panose="020B0604020202020204" pitchFamily="34" charset="0"/>
                <a:cs typeface="Arial" panose="020B0604020202020204" pitchFamily="34" charset="0"/>
              </a:rPr>
              <a:t>The basic method for implementing paging involves breaking physical memory into fixed-sized blocks called </a:t>
            </a:r>
            <a:r>
              <a:rPr lang="en-US" sz="1800" b="1" i="0" u="none" strike="noStrike" baseline="0" dirty="0">
                <a:solidFill>
                  <a:srgbClr val="00AEF0"/>
                </a:solidFill>
                <a:latin typeface="Arial" panose="020B0604020202020204" pitchFamily="34" charset="0"/>
                <a:cs typeface="Arial" panose="020B0604020202020204" pitchFamily="34" charset="0"/>
              </a:rPr>
              <a:t>frames </a:t>
            </a:r>
            <a:r>
              <a:rPr lang="en-US" sz="1800" b="0" i="0" u="none" strike="noStrike" baseline="0" dirty="0">
                <a:solidFill>
                  <a:srgbClr val="231F20"/>
                </a:solidFill>
                <a:latin typeface="Arial" panose="020B0604020202020204" pitchFamily="34" charset="0"/>
                <a:cs typeface="Arial" panose="020B0604020202020204" pitchFamily="34" charset="0"/>
              </a:rPr>
              <a:t>and breaking logical memory into blocks of the same size called </a:t>
            </a:r>
            <a:r>
              <a:rPr lang="en-US" sz="1800" b="1" i="0" u="none" strike="noStrike" baseline="0" dirty="0">
                <a:solidFill>
                  <a:srgbClr val="00AEF0"/>
                </a:solidFill>
                <a:latin typeface="Arial" panose="020B0604020202020204" pitchFamily="34" charset="0"/>
                <a:cs typeface="Arial" panose="020B0604020202020204" pitchFamily="34" charset="0"/>
              </a:rPr>
              <a:t>pages</a:t>
            </a:r>
            <a:r>
              <a:rPr lang="en-US" sz="1800" b="0" i="0" u="none" strike="noStrike" baseline="0" dirty="0">
                <a:solidFill>
                  <a:srgbClr val="231F20"/>
                </a:solidFill>
                <a:latin typeface="Arial" panose="020B0604020202020204" pitchFamily="34" charset="0"/>
                <a:cs typeface="Arial" panose="020B0604020202020204" pitchFamily="34" charset="0"/>
              </a:rPr>
              <a:t>.</a:t>
            </a:r>
          </a:p>
          <a:p>
            <a:pPr algn="l">
              <a:buFont typeface="Wingdings" panose="05000000000000000000" pitchFamily="2" charset="2"/>
              <a:buChar char="Ø"/>
            </a:pPr>
            <a:r>
              <a:rPr lang="en-US" sz="1800" b="0" i="0" u="none" strike="noStrike" baseline="0" dirty="0">
                <a:solidFill>
                  <a:srgbClr val="231F20"/>
                </a:solidFill>
                <a:latin typeface="Arial" panose="020B0604020202020204" pitchFamily="34" charset="0"/>
                <a:cs typeface="Arial" panose="020B0604020202020204" pitchFamily="34" charset="0"/>
              </a:rPr>
              <a:t>When a process is to be executed, its pages are loaded into any available memory frames from their source (a file system or the backing store). The backing store is divided into fixed-sized blocks that are the same size as the memory frames or clusters of multiple </a:t>
            </a:r>
            <a:r>
              <a:rPr lang="en-IN" sz="1800" b="0" i="0" u="none" strike="noStrike" baseline="0" dirty="0">
                <a:solidFill>
                  <a:srgbClr val="231F20"/>
                </a:solidFill>
                <a:latin typeface="Arial" panose="020B0604020202020204" pitchFamily="34" charset="0"/>
                <a:cs typeface="Arial" panose="020B0604020202020204" pitchFamily="34" charset="0"/>
              </a:rPr>
              <a:t>frames.</a:t>
            </a:r>
          </a:p>
          <a:p>
            <a:pPr algn="l">
              <a:buFont typeface="Wingdings" panose="05000000000000000000" pitchFamily="2" charset="2"/>
              <a:buChar char="Ø"/>
            </a:pPr>
            <a:r>
              <a:rPr lang="en-IN" sz="1800" dirty="0">
                <a:solidFill>
                  <a:srgbClr val="231F20"/>
                </a:solidFill>
                <a:latin typeface="Arial" panose="020B0604020202020204" pitchFamily="34" charset="0"/>
                <a:cs typeface="Arial" panose="020B0604020202020204" pitchFamily="34" charset="0"/>
              </a:rPr>
              <a:t>Example: </a:t>
            </a:r>
            <a:r>
              <a:rPr lang="en-US" sz="1800" b="0" i="0" dirty="0">
                <a:effectLst/>
                <a:latin typeface="Arial" panose="020B0604020202020204" pitchFamily="34" charset="0"/>
                <a:cs typeface="Arial" panose="020B0604020202020204" pitchFamily="34" charset="0"/>
              </a:rPr>
              <a:t>If Logical Address = 31 bit then Logical Address Space = 2</a:t>
            </a:r>
            <a:r>
              <a:rPr lang="en-US" sz="1800" b="0" i="0" baseline="30000" dirty="0">
                <a:effectLst/>
                <a:latin typeface="Arial" panose="020B0604020202020204" pitchFamily="34" charset="0"/>
                <a:cs typeface="Arial" panose="020B0604020202020204" pitchFamily="34" charset="0"/>
              </a:rPr>
              <a:t>31</a:t>
            </a:r>
            <a:r>
              <a:rPr lang="en-US" sz="1800" b="0" i="0" dirty="0">
                <a:effectLst/>
                <a:latin typeface="Arial" panose="020B0604020202020204" pitchFamily="34" charset="0"/>
                <a:cs typeface="Arial" panose="020B0604020202020204" pitchFamily="34" charset="0"/>
              </a:rPr>
              <a:t> words</a:t>
            </a:r>
            <a:r>
              <a:rPr lang="en-IN" sz="1800" dirty="0">
                <a:solidFill>
                  <a:srgbClr val="231F20"/>
                </a:solidFill>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If Physical Address = 22 bit then Physical Address Space = 2</a:t>
            </a:r>
            <a:r>
              <a:rPr lang="en-US" sz="1800" b="0" i="0" baseline="30000" dirty="0">
                <a:effectLst/>
                <a:latin typeface="Arial" panose="020B0604020202020204" pitchFamily="34" charset="0"/>
                <a:cs typeface="Arial" panose="020B0604020202020204" pitchFamily="34" charset="0"/>
              </a:rPr>
              <a:t>22</a:t>
            </a:r>
            <a:r>
              <a:rPr lang="en-US" sz="1800" b="0" i="0" dirty="0">
                <a:effectLst/>
                <a:latin typeface="Arial" panose="020B0604020202020204" pitchFamily="34" charset="0"/>
                <a:cs typeface="Arial" panose="020B0604020202020204" pitchFamily="34" charset="0"/>
              </a:rPr>
              <a:t> words</a:t>
            </a:r>
          </a:p>
          <a:p>
            <a:pPr>
              <a:buFont typeface="Wingdings" panose="05000000000000000000" pitchFamily="2" charset="2"/>
              <a:buChar char="Ø"/>
            </a:pPr>
            <a:r>
              <a:rPr lang="en-IN" sz="1800" b="0" i="0" dirty="0">
                <a:effectLst/>
                <a:latin typeface="Arial" panose="020B0604020202020204" pitchFamily="34" charset="0"/>
                <a:cs typeface="Arial" panose="020B0604020202020204" pitchFamily="34" charset="0"/>
              </a:rPr>
              <a:t>Page Size = Frame Size</a:t>
            </a:r>
          </a:p>
          <a:p>
            <a:pPr algn="l">
              <a:buFont typeface="Wingdings" panose="05000000000000000000" pitchFamily="2" charset="2"/>
              <a:buChar char="Ø"/>
            </a:pPr>
            <a:endParaRPr lang="en-US" sz="1800" b="0" i="0" dirty="0">
              <a:effectLst/>
              <a:latin typeface="Arial" panose="020B0604020202020204" pitchFamily="34" charset="0"/>
              <a:cs typeface="Arial" panose="020B0604020202020204" pitchFamily="34" charset="0"/>
            </a:endParaRPr>
          </a:p>
          <a:p>
            <a:pPr algn="l">
              <a:buFont typeface="Wingdings" panose="05000000000000000000" pitchFamily="2" charset="2"/>
              <a:buChar char="Ø"/>
            </a:pPr>
            <a:endParaRPr lang="en-IN" dirty="0"/>
          </a:p>
        </p:txBody>
      </p:sp>
    </p:spTree>
    <p:extLst>
      <p:ext uri="{BB962C8B-B14F-4D97-AF65-F5344CB8AC3E}">
        <p14:creationId xmlns:p14="http://schemas.microsoft.com/office/powerpoint/2010/main" val="2842247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577BBB-A99C-44CA-8872-4723D778EBA7}"/>
              </a:ext>
            </a:extLst>
          </p:cNvPr>
          <p:cNvPicPr>
            <a:picLocks noGrp="1" noChangeAspect="1"/>
          </p:cNvPicPr>
          <p:nvPr>
            <p:ph idx="1"/>
          </p:nvPr>
        </p:nvPicPr>
        <p:blipFill rotWithShape="1">
          <a:blip r:embed="rId2"/>
          <a:srcRect l="23735" t="22917" r="25121" b="14264"/>
          <a:stretch/>
        </p:blipFill>
        <p:spPr>
          <a:xfrm>
            <a:off x="2443942" y="440574"/>
            <a:ext cx="7705897" cy="5303520"/>
          </a:xfrm>
        </p:spPr>
      </p:pic>
    </p:spTree>
    <p:extLst>
      <p:ext uri="{BB962C8B-B14F-4D97-AF65-F5344CB8AC3E}">
        <p14:creationId xmlns:p14="http://schemas.microsoft.com/office/powerpoint/2010/main" val="349355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DB1373-6EF8-42E0-A5E6-FCF598634BB7}"/>
              </a:ext>
            </a:extLst>
          </p:cNvPr>
          <p:cNvSpPr>
            <a:spLocks noGrp="1"/>
          </p:cNvSpPr>
          <p:nvPr>
            <p:ph idx="1"/>
          </p:nvPr>
        </p:nvSpPr>
        <p:spPr>
          <a:xfrm>
            <a:off x="1066800" y="241378"/>
            <a:ext cx="10058400" cy="4023360"/>
          </a:xfrm>
        </p:spPr>
        <p:txBody>
          <a:bodyPr/>
          <a:lstStyle/>
          <a:p>
            <a:pPr>
              <a:buFont typeface="Wingdings" panose="05000000000000000000" pitchFamily="2" charset="2"/>
              <a:buChar char="ü"/>
            </a:pPr>
            <a:r>
              <a:rPr lang="en-IN" sz="1800" b="0" i="0" u="none" strike="noStrike" baseline="0" dirty="0">
                <a:solidFill>
                  <a:srgbClr val="231F20"/>
                </a:solidFill>
                <a:latin typeface="Arial" panose="020B0604020202020204" pitchFamily="34" charset="0"/>
                <a:cs typeface="Arial" panose="020B0604020202020204" pitchFamily="34" charset="0"/>
              </a:rPr>
              <a:t>Every address </a:t>
            </a:r>
            <a:r>
              <a:rPr lang="en-US" sz="1800" b="0" i="0" u="none" strike="noStrike" baseline="0" dirty="0">
                <a:solidFill>
                  <a:srgbClr val="231F20"/>
                </a:solidFill>
                <a:latin typeface="Arial" panose="020B0604020202020204" pitchFamily="34" charset="0"/>
                <a:cs typeface="Arial" panose="020B0604020202020204" pitchFamily="34" charset="0"/>
              </a:rPr>
              <a:t>generated by the CPU is divided into two parts: a </a:t>
            </a:r>
            <a:r>
              <a:rPr lang="en-US" sz="1800" b="1" i="0" u="none" strike="noStrike" baseline="0" dirty="0">
                <a:solidFill>
                  <a:srgbClr val="00AEF0"/>
                </a:solidFill>
                <a:latin typeface="Arial" panose="020B0604020202020204" pitchFamily="34" charset="0"/>
                <a:cs typeface="Arial" panose="020B0604020202020204" pitchFamily="34" charset="0"/>
              </a:rPr>
              <a:t>page number (p) </a:t>
            </a:r>
            <a:r>
              <a:rPr lang="en-US" sz="1800" b="0" i="0" u="none" strike="noStrike" baseline="0" dirty="0">
                <a:solidFill>
                  <a:srgbClr val="231F20"/>
                </a:solidFill>
                <a:latin typeface="Arial" panose="020B0604020202020204" pitchFamily="34" charset="0"/>
                <a:cs typeface="Arial" panose="020B0604020202020204" pitchFamily="34" charset="0"/>
              </a:rPr>
              <a:t>and a </a:t>
            </a:r>
            <a:r>
              <a:rPr lang="en-US" sz="1800" b="1" i="0" u="none" strike="noStrike" baseline="0" dirty="0">
                <a:solidFill>
                  <a:srgbClr val="00AEF0"/>
                </a:solidFill>
                <a:latin typeface="Arial" panose="020B0604020202020204" pitchFamily="34" charset="0"/>
                <a:cs typeface="Arial" panose="020B0604020202020204" pitchFamily="34" charset="0"/>
              </a:rPr>
              <a:t>page offset (d)</a:t>
            </a:r>
            <a:r>
              <a:rPr lang="en-US" sz="1800" b="0" i="0" u="none" strike="noStrike" baseline="0" dirty="0">
                <a:solidFill>
                  <a:srgbClr val="231F20"/>
                </a:solidFill>
                <a:latin typeface="Arial" panose="020B0604020202020204" pitchFamily="34" charset="0"/>
                <a:cs typeface="Arial" panose="020B0604020202020204" pitchFamily="34" charset="0"/>
              </a:rPr>
              <a:t>. The page number is used as an index into a </a:t>
            </a:r>
            <a:r>
              <a:rPr lang="en-US" sz="1800" b="1" i="0" u="none" strike="noStrike" baseline="0" dirty="0">
                <a:solidFill>
                  <a:srgbClr val="00AEF0"/>
                </a:solidFill>
                <a:latin typeface="Arial" panose="020B0604020202020204" pitchFamily="34" charset="0"/>
                <a:cs typeface="Arial" panose="020B0604020202020204" pitchFamily="34" charset="0"/>
              </a:rPr>
              <a:t>page table</a:t>
            </a:r>
            <a:r>
              <a:rPr lang="en-US" sz="1800" b="0" i="0" u="none" strike="noStrike" baseline="0" dirty="0">
                <a:solidFill>
                  <a:srgbClr val="231F20"/>
                </a:solidFill>
                <a:latin typeface="Arial" panose="020B0604020202020204" pitchFamily="34" charset="0"/>
                <a:cs typeface="Arial" panose="020B0604020202020204" pitchFamily="34" charset="0"/>
              </a:rPr>
              <a:t>.</a:t>
            </a:r>
          </a:p>
          <a:p>
            <a:pPr>
              <a:buFont typeface="Wingdings" panose="05000000000000000000" pitchFamily="2" charset="2"/>
              <a:buChar char="ü"/>
            </a:pPr>
            <a:r>
              <a:rPr lang="en-IN" sz="1800" b="0" i="0" u="none" strike="noStrike" baseline="0" dirty="0">
                <a:solidFill>
                  <a:srgbClr val="231F20"/>
                </a:solidFill>
                <a:latin typeface="Arial" panose="020B0604020202020204" pitchFamily="34" charset="0"/>
                <a:cs typeface="Arial" panose="020B0604020202020204" pitchFamily="34" charset="0"/>
              </a:rPr>
              <a:t>The page table </a:t>
            </a:r>
            <a:r>
              <a:rPr lang="en-US" sz="1800" b="0" i="0" u="none" strike="noStrike" baseline="0" dirty="0">
                <a:solidFill>
                  <a:srgbClr val="231F20"/>
                </a:solidFill>
                <a:latin typeface="Arial" panose="020B0604020202020204" pitchFamily="34" charset="0"/>
                <a:cs typeface="Arial" panose="020B0604020202020204" pitchFamily="34" charset="0"/>
              </a:rPr>
              <a:t>contains the base address of each page in physical memory. This base address is combined with the page offset to define the physical memory address that is sent to the memory unit.</a:t>
            </a:r>
          </a:p>
          <a:p>
            <a:endParaRPr lang="en-IN" dirty="0"/>
          </a:p>
        </p:txBody>
      </p:sp>
      <p:pic>
        <p:nvPicPr>
          <p:cNvPr id="5" name="Picture 4">
            <a:extLst>
              <a:ext uri="{FF2B5EF4-FFF2-40B4-BE49-F238E27FC236}">
                <a16:creationId xmlns:a16="http://schemas.microsoft.com/office/drawing/2014/main" id="{0A1A34F3-B997-402A-82FA-B9FE7447CB6D}"/>
              </a:ext>
            </a:extLst>
          </p:cNvPr>
          <p:cNvPicPr>
            <a:picLocks noChangeAspect="1"/>
          </p:cNvPicPr>
          <p:nvPr/>
        </p:nvPicPr>
        <p:blipFill rotWithShape="1">
          <a:blip r:embed="rId2"/>
          <a:srcRect l="28977" t="24848" r="31272" b="6545"/>
          <a:stretch/>
        </p:blipFill>
        <p:spPr>
          <a:xfrm>
            <a:off x="3532909" y="1753984"/>
            <a:ext cx="5070764" cy="4862637"/>
          </a:xfrm>
          <a:prstGeom prst="rect">
            <a:avLst/>
          </a:prstGeom>
        </p:spPr>
      </p:pic>
    </p:spTree>
    <p:extLst>
      <p:ext uri="{BB962C8B-B14F-4D97-AF65-F5344CB8AC3E}">
        <p14:creationId xmlns:p14="http://schemas.microsoft.com/office/powerpoint/2010/main" val="232853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DB2E6F-41B7-40F2-83E4-F408F03BB686}"/>
              </a:ext>
            </a:extLst>
          </p:cNvPr>
          <p:cNvSpPr>
            <a:spLocks noGrp="1"/>
          </p:cNvSpPr>
          <p:nvPr>
            <p:ph idx="1"/>
          </p:nvPr>
        </p:nvSpPr>
        <p:spPr/>
        <p:txBody>
          <a:bodyPr/>
          <a:lstStyle/>
          <a:p>
            <a:pPr lvl="0" algn="l" rtl="0">
              <a:lnSpc>
                <a:spcPct val="100000"/>
              </a:lnSpc>
              <a:spcBef>
                <a:spcPts val="630"/>
              </a:spcBef>
              <a:spcAft>
                <a:spcPts val="0"/>
              </a:spcAft>
              <a:buClr>
                <a:srgbClr val="993300"/>
              </a:buClr>
              <a:buSzPts val="1620"/>
              <a:buFont typeface="Wingdings" panose="05000000000000000000" pitchFamily="2" charset="2"/>
              <a:buChar char="q"/>
            </a:pPr>
            <a:r>
              <a:rPr lang="en-US" sz="1800" b="0" i="0" u="none" dirty="0">
                <a:solidFill>
                  <a:schemeClr val="dk1"/>
                </a:solidFill>
                <a:latin typeface="Helvetica Neue"/>
                <a:ea typeface="Helvetica Neue"/>
                <a:cs typeface="Helvetica Neue"/>
                <a:sym typeface="Helvetica Neue"/>
              </a:rPr>
              <a:t>Page table is kept in memory. </a:t>
            </a:r>
            <a:endParaRPr lang="en-US" dirty="0"/>
          </a:p>
          <a:p>
            <a:pPr marL="742950" lvl="1" indent="-285750" algn="l" rtl="0">
              <a:lnSpc>
                <a:spcPct val="100000"/>
              </a:lnSpc>
              <a:spcBef>
                <a:spcPts val="630"/>
              </a:spcBef>
              <a:spcAft>
                <a:spcPts val="0"/>
              </a:spcAft>
              <a:buClr>
                <a:srgbClr val="CC6600"/>
              </a:buClr>
              <a:buSzPts val="1440"/>
              <a:buFont typeface="Arial"/>
              <a:buChar char="●"/>
            </a:pPr>
            <a:r>
              <a:rPr lang="en-US" sz="1800" b="1" i="0" u="none" dirty="0">
                <a:solidFill>
                  <a:srgbClr val="3366FF"/>
                </a:solidFill>
                <a:latin typeface="Helvetica Neue"/>
                <a:ea typeface="Helvetica Neue"/>
                <a:cs typeface="Helvetica Neue"/>
                <a:sym typeface="Helvetica Neue"/>
              </a:rPr>
              <a:t>Page-table base register </a:t>
            </a:r>
            <a:r>
              <a:rPr lang="en-US" sz="1800" b="0" i="0" u="none" dirty="0">
                <a:solidFill>
                  <a:schemeClr val="dk1"/>
                </a:solidFill>
                <a:latin typeface="Helvetica Neue"/>
                <a:ea typeface="Helvetica Neue"/>
                <a:cs typeface="Helvetica Neue"/>
                <a:sym typeface="Helvetica Neue"/>
              </a:rPr>
              <a:t>(</a:t>
            </a:r>
            <a:r>
              <a:rPr lang="en-US" sz="1800" b="1" i="0" u="none" dirty="0">
                <a:solidFill>
                  <a:srgbClr val="3366FF"/>
                </a:solidFill>
                <a:latin typeface="Helvetica Neue"/>
                <a:ea typeface="Helvetica Neue"/>
                <a:cs typeface="Helvetica Neue"/>
                <a:sym typeface="Helvetica Neue"/>
              </a:rPr>
              <a:t>PTBR</a:t>
            </a:r>
            <a:r>
              <a:rPr lang="en-US" sz="1800" b="0" i="0" u="none" dirty="0">
                <a:solidFill>
                  <a:schemeClr val="dk1"/>
                </a:solidFill>
                <a:latin typeface="Helvetica Neue"/>
                <a:ea typeface="Helvetica Neue"/>
                <a:cs typeface="Helvetica Neue"/>
                <a:sym typeface="Helvetica Neue"/>
              </a:rPr>
              <a:t>)</a:t>
            </a:r>
            <a:r>
              <a:rPr lang="en-US" sz="1800" b="0" i="0" u="none" dirty="0">
                <a:solidFill>
                  <a:srgbClr val="3366FF"/>
                </a:solidFill>
                <a:latin typeface="Helvetica Neue"/>
                <a:ea typeface="Helvetica Neue"/>
                <a:cs typeface="Helvetica Neue"/>
                <a:sym typeface="Helvetica Neue"/>
              </a:rPr>
              <a:t> </a:t>
            </a:r>
            <a:r>
              <a:rPr lang="en-US" sz="1800" b="0" i="0" u="none" dirty="0">
                <a:solidFill>
                  <a:schemeClr val="dk1"/>
                </a:solidFill>
                <a:latin typeface="Helvetica Neue"/>
                <a:ea typeface="Helvetica Neue"/>
                <a:cs typeface="Helvetica Neue"/>
                <a:sym typeface="Helvetica Neue"/>
              </a:rPr>
              <a:t>points to the page table</a:t>
            </a:r>
            <a:endParaRPr lang="en-US" dirty="0"/>
          </a:p>
          <a:p>
            <a:pPr marL="742950" lvl="1" indent="-285750" algn="l" rtl="0">
              <a:lnSpc>
                <a:spcPct val="100000"/>
              </a:lnSpc>
              <a:spcBef>
                <a:spcPts val="630"/>
              </a:spcBef>
              <a:spcAft>
                <a:spcPts val="0"/>
              </a:spcAft>
              <a:buClr>
                <a:srgbClr val="CC6600"/>
              </a:buClr>
              <a:buSzPts val="1440"/>
              <a:buFont typeface="Arial"/>
              <a:buChar char="●"/>
            </a:pPr>
            <a:r>
              <a:rPr lang="en-US" sz="1800" b="1" i="0" u="none" dirty="0">
                <a:solidFill>
                  <a:srgbClr val="3366FF"/>
                </a:solidFill>
                <a:latin typeface="Helvetica Neue"/>
                <a:ea typeface="Helvetica Neue"/>
                <a:cs typeface="Helvetica Neue"/>
                <a:sym typeface="Helvetica Neue"/>
              </a:rPr>
              <a:t>Page-table length register </a:t>
            </a:r>
            <a:r>
              <a:rPr lang="en-US" sz="1800" b="0" i="0" u="none" dirty="0">
                <a:solidFill>
                  <a:schemeClr val="dk1"/>
                </a:solidFill>
                <a:latin typeface="Helvetica Neue"/>
                <a:ea typeface="Helvetica Neue"/>
                <a:cs typeface="Helvetica Neue"/>
                <a:sym typeface="Helvetica Neue"/>
              </a:rPr>
              <a:t>(</a:t>
            </a:r>
            <a:r>
              <a:rPr lang="en-US" sz="1800" b="1" i="0" u="none" dirty="0">
                <a:solidFill>
                  <a:srgbClr val="3366FF"/>
                </a:solidFill>
                <a:latin typeface="Helvetica Neue"/>
                <a:ea typeface="Helvetica Neue"/>
                <a:cs typeface="Helvetica Neue"/>
                <a:sym typeface="Helvetica Neue"/>
              </a:rPr>
              <a:t>PTLR</a:t>
            </a:r>
            <a:r>
              <a:rPr lang="en-US" sz="1800" b="0" i="0" u="none" dirty="0">
                <a:solidFill>
                  <a:schemeClr val="dk1"/>
                </a:solidFill>
                <a:latin typeface="Helvetica Neue"/>
                <a:ea typeface="Helvetica Neue"/>
                <a:cs typeface="Helvetica Neue"/>
                <a:sym typeface="Helvetica Neue"/>
              </a:rPr>
              <a:t>)</a:t>
            </a:r>
            <a:r>
              <a:rPr lang="en-US" sz="1800" b="0" i="0" u="none" dirty="0">
                <a:solidFill>
                  <a:srgbClr val="3366FF"/>
                </a:solidFill>
                <a:latin typeface="Helvetica Neue"/>
                <a:ea typeface="Helvetica Neue"/>
                <a:cs typeface="Helvetica Neue"/>
                <a:sym typeface="Helvetica Neue"/>
              </a:rPr>
              <a:t> </a:t>
            </a:r>
            <a:r>
              <a:rPr lang="en-US" sz="1800" b="0" i="0" u="none" dirty="0">
                <a:solidFill>
                  <a:schemeClr val="dk1"/>
                </a:solidFill>
                <a:latin typeface="Helvetica Neue"/>
                <a:ea typeface="Helvetica Neue"/>
                <a:cs typeface="Helvetica Neue"/>
                <a:sym typeface="Helvetica Neue"/>
              </a:rPr>
              <a:t>indicates size of the page table</a:t>
            </a:r>
            <a:endParaRPr lang="en-US" dirty="0"/>
          </a:p>
          <a:p>
            <a:pPr marL="342900" lvl="0" indent="-342900" algn="l" rtl="0">
              <a:lnSpc>
                <a:spcPct val="100000"/>
              </a:lnSpc>
              <a:spcBef>
                <a:spcPts val="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logical address space is 2</a:t>
            </a:r>
            <a:r>
              <a:rPr lang="en-US" sz="1800" b="0" i="1" u="none" baseline="30000" dirty="0">
                <a:solidFill>
                  <a:schemeClr val="dk1"/>
                </a:solidFill>
                <a:latin typeface="Helvetica Neue"/>
                <a:ea typeface="Helvetica Neue"/>
                <a:cs typeface="Helvetica Neue"/>
                <a:sym typeface="Helvetica Neue"/>
              </a:rPr>
              <a:t>m</a:t>
            </a:r>
            <a:r>
              <a:rPr lang="en-US" baseline="30000" dirty="0">
                <a:sym typeface="Helvetica Neue"/>
              </a:rPr>
              <a:t> </a:t>
            </a:r>
            <a:r>
              <a:rPr lang="en-US" sz="1800" b="0" i="0" u="none" dirty="0">
                <a:solidFill>
                  <a:schemeClr val="dk1"/>
                </a:solidFill>
                <a:latin typeface="Helvetica Neue"/>
                <a:ea typeface="Helvetica Neue"/>
                <a:cs typeface="Helvetica Neue"/>
                <a:sym typeface="Helvetica Neue"/>
              </a:rPr>
              <a:t> and page size  is </a:t>
            </a:r>
            <a:r>
              <a:rPr lang="en-US" sz="1800" b="0" i="0" u="none" baseline="30000" dirty="0">
                <a:solidFill>
                  <a:schemeClr val="dk1"/>
                </a:solidFill>
                <a:latin typeface="Helvetica Neue"/>
                <a:ea typeface="Helvetica Neue"/>
                <a:cs typeface="Helvetica Neue"/>
                <a:sym typeface="Helvetica Neue"/>
              </a:rPr>
              <a:t> </a:t>
            </a:r>
            <a:r>
              <a:rPr lang="en-US" sz="1800" b="0" i="1" u="none" dirty="0">
                <a:solidFill>
                  <a:schemeClr val="dk1"/>
                </a:solidFill>
                <a:latin typeface="Helvetica Neue"/>
                <a:ea typeface="Helvetica Neue"/>
                <a:cs typeface="Helvetica Neue"/>
                <a:sym typeface="Helvetica Neue"/>
              </a:rPr>
              <a:t>2</a:t>
            </a:r>
            <a:r>
              <a:rPr lang="en-US" sz="1800" b="0" i="1" u="none" baseline="30000" dirty="0">
                <a:solidFill>
                  <a:schemeClr val="dk1"/>
                </a:solidFill>
                <a:latin typeface="Helvetica Neue"/>
                <a:ea typeface="Helvetica Neue"/>
                <a:cs typeface="Helvetica Neue"/>
                <a:sym typeface="Helvetica Neue"/>
              </a:rPr>
              <a:t>n</a:t>
            </a:r>
            <a:endParaRPr lang="en-US" sz="1800" b="0" i="1" u="none" dirty="0">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dirty="0">
                <a:solidFill>
                  <a:schemeClr val="dk1"/>
                </a:solidFill>
                <a:latin typeface="Helvetica Neue"/>
                <a:ea typeface="Helvetica Neue"/>
                <a:cs typeface="Helvetica Neue"/>
                <a:sym typeface="Helvetica Neue"/>
              </a:rPr>
              <a:t>Address generated by CPU is </a:t>
            </a:r>
            <a:r>
              <a:rPr lang="en-US" sz="1700" b="0" i="0" u="none" dirty="0">
                <a:solidFill>
                  <a:schemeClr val="dk1"/>
                </a:solidFill>
                <a:latin typeface="Helvetica Neue"/>
                <a:ea typeface="Helvetica Neue"/>
                <a:cs typeface="Helvetica Neue"/>
                <a:sym typeface="Helvetica Neue"/>
              </a:rPr>
              <a:t>divided</a:t>
            </a:r>
            <a:r>
              <a:rPr lang="en-US" sz="1800" b="0" i="0" u="none" dirty="0">
                <a:solidFill>
                  <a:schemeClr val="dk1"/>
                </a:solidFill>
                <a:latin typeface="Helvetica Neue"/>
                <a:ea typeface="Helvetica Neue"/>
                <a:cs typeface="Helvetica Neue"/>
                <a:sym typeface="Helvetica Neue"/>
              </a:rPr>
              <a:t> into:</a:t>
            </a:r>
            <a:endParaRPr lang="en-US" dirty="0"/>
          </a:p>
          <a:p>
            <a:pPr marL="742950" lvl="1" indent="-285750" algn="l" rtl="0">
              <a:lnSpc>
                <a:spcPct val="100000"/>
              </a:lnSpc>
              <a:spcBef>
                <a:spcPts val="630"/>
              </a:spcBef>
              <a:spcAft>
                <a:spcPts val="0"/>
              </a:spcAft>
              <a:buClr>
                <a:srgbClr val="CC6600"/>
              </a:buClr>
              <a:buSzPts val="1440"/>
              <a:buFont typeface="Arial"/>
              <a:buChar char="●"/>
            </a:pPr>
            <a:r>
              <a:rPr lang="en-US" sz="1800" b="1" i="0" u="none" dirty="0">
                <a:solidFill>
                  <a:srgbClr val="3366FF"/>
                </a:solidFill>
                <a:latin typeface="Helvetica Neue"/>
                <a:ea typeface="Helvetica Neue"/>
                <a:cs typeface="Helvetica Neue"/>
                <a:sym typeface="Helvetica Neue"/>
              </a:rPr>
              <a:t>Page number </a:t>
            </a:r>
            <a:r>
              <a:rPr lang="en-US" sz="1800" b="0" i="0" u="none" dirty="0">
                <a:solidFill>
                  <a:schemeClr val="dk1"/>
                </a:solidFill>
                <a:latin typeface="Helvetica Neue"/>
                <a:ea typeface="Helvetica Neue"/>
                <a:cs typeface="Helvetica Neue"/>
                <a:sym typeface="Helvetica Neue"/>
              </a:rPr>
              <a:t>(</a:t>
            </a:r>
            <a:r>
              <a:rPr lang="en-US" sz="1800" b="1" i="1" u="none" dirty="0">
                <a:solidFill>
                  <a:srgbClr val="3366FF"/>
                </a:solidFill>
                <a:latin typeface="Helvetica Neue"/>
                <a:ea typeface="Helvetica Neue"/>
                <a:cs typeface="Helvetica Neue"/>
                <a:sym typeface="Helvetica Neue"/>
              </a:rPr>
              <a:t>p</a:t>
            </a:r>
            <a:r>
              <a:rPr lang="en-US" sz="1800" b="0" i="0" u="none" dirty="0">
                <a:solidFill>
                  <a:schemeClr val="dk1"/>
                </a:solidFill>
                <a:latin typeface="Helvetica Neue"/>
                <a:ea typeface="Helvetica Neue"/>
                <a:cs typeface="Helvetica Neue"/>
                <a:sym typeface="Helvetica Neue"/>
              </a:rPr>
              <a:t>)</a:t>
            </a:r>
            <a:r>
              <a:rPr lang="en-US" sz="1800" b="0" i="0" u="none" dirty="0">
                <a:solidFill>
                  <a:srgbClr val="3366FF"/>
                </a:solidFill>
                <a:latin typeface="Helvetica Neue"/>
                <a:ea typeface="Helvetica Neue"/>
                <a:cs typeface="Helvetica Neue"/>
                <a:sym typeface="Helvetica Neue"/>
              </a:rPr>
              <a:t> </a:t>
            </a:r>
            <a:r>
              <a:rPr lang="en-US" sz="1800" b="0" i="0" u="none" dirty="0">
                <a:solidFill>
                  <a:schemeClr val="dk1"/>
                </a:solidFill>
                <a:latin typeface="Helvetica Neue"/>
                <a:ea typeface="Helvetica Neue"/>
                <a:cs typeface="Helvetica Neue"/>
                <a:sym typeface="Helvetica Neue"/>
              </a:rPr>
              <a:t>– used as an index into a </a:t>
            </a:r>
            <a:r>
              <a:rPr lang="en-US" sz="1800" b="1" i="0" u="none" dirty="0">
                <a:solidFill>
                  <a:srgbClr val="3366FF"/>
                </a:solidFill>
                <a:latin typeface="Helvetica Neue"/>
                <a:ea typeface="Helvetica Neue"/>
                <a:cs typeface="Helvetica Neue"/>
                <a:sym typeface="Helvetica Neue"/>
              </a:rPr>
              <a:t>page table </a:t>
            </a:r>
            <a:r>
              <a:rPr lang="en-US" sz="1800" b="0" i="0" u="none" dirty="0">
                <a:solidFill>
                  <a:schemeClr val="dk1"/>
                </a:solidFill>
                <a:latin typeface="Helvetica Neue"/>
                <a:ea typeface="Helvetica Neue"/>
                <a:cs typeface="Helvetica Neue"/>
                <a:sym typeface="Helvetica Neue"/>
              </a:rPr>
              <a:t>which contains base address of each page in physical memory.  Size of </a:t>
            </a:r>
            <a:r>
              <a:rPr lang="en-US" sz="1800" b="1" i="1" u="none" dirty="0">
                <a:solidFill>
                  <a:srgbClr val="3366FF"/>
                </a:solidFill>
                <a:latin typeface="Helvetica Neue"/>
                <a:ea typeface="Helvetica Neue"/>
                <a:cs typeface="Helvetica Neue"/>
                <a:sym typeface="Helvetica Neue"/>
              </a:rPr>
              <a:t>p </a:t>
            </a:r>
            <a:r>
              <a:rPr lang="en-US" sz="1800" b="0" i="0" u="none" dirty="0">
                <a:solidFill>
                  <a:schemeClr val="dk1"/>
                </a:solidFill>
                <a:latin typeface="Helvetica Neue"/>
                <a:ea typeface="Helvetica Neue"/>
                <a:cs typeface="Helvetica Neue"/>
                <a:sym typeface="Helvetica Neue"/>
              </a:rPr>
              <a:t>is  “m – n”</a:t>
            </a:r>
            <a:endParaRPr lang="en-US" dirty="0"/>
          </a:p>
          <a:p>
            <a:pPr marL="742950" lvl="1" indent="-285750" algn="l" rtl="0">
              <a:lnSpc>
                <a:spcPct val="100000"/>
              </a:lnSpc>
              <a:spcBef>
                <a:spcPts val="630"/>
              </a:spcBef>
              <a:spcAft>
                <a:spcPts val="0"/>
              </a:spcAft>
              <a:buClr>
                <a:srgbClr val="CC6600"/>
              </a:buClr>
              <a:buSzPts val="1440"/>
              <a:buFont typeface="Arial"/>
              <a:buChar char="●"/>
            </a:pPr>
            <a:r>
              <a:rPr lang="en-US" sz="1800" b="1" i="0" u="none" dirty="0">
                <a:solidFill>
                  <a:srgbClr val="3366FF"/>
                </a:solidFill>
                <a:latin typeface="Helvetica Neue"/>
                <a:ea typeface="Helvetica Neue"/>
                <a:cs typeface="Helvetica Neue"/>
                <a:sym typeface="Helvetica Neue"/>
              </a:rPr>
              <a:t>Page offset </a:t>
            </a:r>
            <a:r>
              <a:rPr lang="en-US" sz="1800" b="0" i="0" u="none" dirty="0">
                <a:solidFill>
                  <a:schemeClr val="dk1"/>
                </a:solidFill>
                <a:latin typeface="Helvetica Neue"/>
                <a:ea typeface="Helvetica Neue"/>
                <a:cs typeface="Helvetica Neue"/>
                <a:sym typeface="Helvetica Neue"/>
              </a:rPr>
              <a:t>(</a:t>
            </a:r>
            <a:r>
              <a:rPr lang="en-US" sz="1800" b="1" i="1" u="none" dirty="0">
                <a:solidFill>
                  <a:srgbClr val="3366FF"/>
                </a:solidFill>
                <a:latin typeface="Helvetica Neue"/>
                <a:ea typeface="Helvetica Neue"/>
                <a:cs typeface="Helvetica Neue"/>
                <a:sym typeface="Helvetica Neue"/>
              </a:rPr>
              <a:t>d</a:t>
            </a:r>
            <a:r>
              <a:rPr lang="en-US" sz="1800" b="0" i="0" u="none" dirty="0">
                <a:solidFill>
                  <a:schemeClr val="dk1"/>
                </a:solidFill>
                <a:latin typeface="Helvetica Neue"/>
                <a:ea typeface="Helvetica Neue"/>
                <a:cs typeface="Helvetica Neue"/>
                <a:sym typeface="Helvetica Neue"/>
              </a:rPr>
              <a:t>)</a:t>
            </a:r>
            <a:r>
              <a:rPr lang="en-US" sz="1800" b="0" i="0" u="none" dirty="0">
                <a:solidFill>
                  <a:srgbClr val="3366FF"/>
                </a:solidFill>
                <a:latin typeface="Helvetica Neue"/>
                <a:ea typeface="Helvetica Neue"/>
                <a:cs typeface="Helvetica Neue"/>
                <a:sym typeface="Helvetica Neue"/>
              </a:rPr>
              <a:t> </a:t>
            </a:r>
            <a:r>
              <a:rPr lang="en-US" sz="1800" b="0" i="0" u="none" dirty="0">
                <a:solidFill>
                  <a:schemeClr val="dk1"/>
                </a:solidFill>
                <a:latin typeface="Helvetica Neue"/>
                <a:ea typeface="Helvetica Neue"/>
                <a:cs typeface="Helvetica Neue"/>
                <a:sym typeface="Helvetica Neue"/>
              </a:rPr>
              <a:t>– combined with base address to define the physical memory address that is sent to the memory unit.  Size of </a:t>
            </a:r>
            <a:r>
              <a:rPr lang="en-US" sz="1800" b="1" i="1" u="none" dirty="0">
                <a:solidFill>
                  <a:srgbClr val="3366FF"/>
                </a:solidFill>
                <a:latin typeface="Helvetica Neue"/>
                <a:ea typeface="Helvetica Neue"/>
                <a:cs typeface="Helvetica Neue"/>
                <a:sym typeface="Helvetica Neue"/>
              </a:rPr>
              <a:t>d </a:t>
            </a:r>
            <a:r>
              <a:rPr lang="en-US" sz="1800" b="0" i="0" u="none" dirty="0">
                <a:solidFill>
                  <a:schemeClr val="dk1"/>
                </a:solidFill>
                <a:latin typeface="Helvetica Neue"/>
                <a:ea typeface="Helvetica Neue"/>
                <a:cs typeface="Helvetica Neue"/>
                <a:sym typeface="Helvetica Neue"/>
              </a:rPr>
              <a:t>is “n”.</a:t>
            </a:r>
            <a:endParaRPr lang="en-US" dirty="0"/>
          </a:p>
          <a:p>
            <a:pPr algn="l">
              <a:buFont typeface="Wingdings" panose="05000000000000000000" pitchFamily="2" charset="2"/>
              <a:buChar char="v"/>
            </a:pPr>
            <a:endParaRPr lang="en-IN" dirty="0"/>
          </a:p>
        </p:txBody>
      </p:sp>
      <p:pic>
        <p:nvPicPr>
          <p:cNvPr id="4" name="Picture 3">
            <a:extLst>
              <a:ext uri="{FF2B5EF4-FFF2-40B4-BE49-F238E27FC236}">
                <a16:creationId xmlns:a16="http://schemas.microsoft.com/office/drawing/2014/main" id="{A20B4732-15A3-4A51-9CDC-1E03F78E9055}"/>
              </a:ext>
            </a:extLst>
          </p:cNvPr>
          <p:cNvPicPr>
            <a:picLocks noChangeAspect="1"/>
          </p:cNvPicPr>
          <p:nvPr/>
        </p:nvPicPr>
        <p:blipFill>
          <a:blip r:embed="rId2"/>
          <a:stretch>
            <a:fillRect/>
          </a:stretch>
        </p:blipFill>
        <p:spPr>
          <a:xfrm>
            <a:off x="3690852" y="4946073"/>
            <a:ext cx="4763192" cy="1105901"/>
          </a:xfrm>
          <a:prstGeom prst="rect">
            <a:avLst/>
          </a:prstGeom>
        </p:spPr>
      </p:pic>
    </p:spTree>
    <p:extLst>
      <p:ext uri="{BB962C8B-B14F-4D97-AF65-F5344CB8AC3E}">
        <p14:creationId xmlns:p14="http://schemas.microsoft.com/office/powerpoint/2010/main" val="40658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3CEE-3A77-475F-BEB7-60E7F103668E}"/>
              </a:ext>
            </a:extLst>
          </p:cNvPr>
          <p:cNvSpPr>
            <a:spLocks noGrp="1"/>
          </p:cNvSpPr>
          <p:nvPr>
            <p:ph type="title"/>
          </p:nvPr>
        </p:nvSpPr>
        <p:spPr/>
        <p:txBody>
          <a:bodyPr>
            <a:normAutofit/>
          </a:bodyPr>
          <a:lstStyle/>
          <a:p>
            <a:r>
              <a:rPr lang="en-IN" sz="3600" b="1" i="0" u="none" strike="noStrike" baseline="0" dirty="0">
                <a:solidFill>
                  <a:srgbClr val="231F20"/>
                </a:solidFill>
                <a:latin typeface="HelveticaNeue-MediumExt"/>
              </a:rPr>
              <a:t>Hardware Support</a:t>
            </a:r>
            <a:endParaRPr lang="en-IN" sz="3600" b="1" dirty="0"/>
          </a:p>
        </p:txBody>
      </p:sp>
      <p:sp>
        <p:nvSpPr>
          <p:cNvPr id="3" name="Content Placeholder 2">
            <a:extLst>
              <a:ext uri="{FF2B5EF4-FFF2-40B4-BE49-F238E27FC236}">
                <a16:creationId xmlns:a16="http://schemas.microsoft.com/office/drawing/2014/main" id="{6CDD2D68-E49E-43C4-9362-E7F27F1D4ED9}"/>
              </a:ext>
            </a:extLst>
          </p:cNvPr>
          <p:cNvSpPr>
            <a:spLocks noGrp="1"/>
          </p:cNvSpPr>
          <p:nvPr>
            <p:ph idx="1"/>
          </p:nvPr>
        </p:nvSpPr>
        <p:spPr>
          <a:xfrm>
            <a:off x="1097279" y="1845734"/>
            <a:ext cx="10806545" cy="4580004"/>
          </a:xfrm>
        </p:spPr>
        <p:txBody>
          <a:bodyPr>
            <a:normAutofit/>
          </a:bodyPr>
          <a:lstStyle/>
          <a:p>
            <a:pPr algn="l">
              <a:buFont typeface="Wingdings" panose="05000000000000000000" pitchFamily="2" charset="2"/>
              <a:buChar char="Ø"/>
            </a:pPr>
            <a:r>
              <a:rPr lang="en-US" sz="1800" b="0" i="0" u="none" strike="noStrike" baseline="0" dirty="0">
                <a:solidFill>
                  <a:srgbClr val="231F20"/>
                </a:solidFill>
                <a:latin typeface="Palatino-Roman"/>
              </a:rPr>
              <a:t>The hardware implementation of the page table can be done in several ways. In the simplest case, the page table is implemented as a set of dedicated </a:t>
            </a:r>
            <a:r>
              <a:rPr lang="en-US" sz="1800" b="1" i="0" u="none" strike="noStrike" baseline="0" dirty="0">
                <a:solidFill>
                  <a:srgbClr val="00AEF0"/>
                </a:solidFill>
                <a:latin typeface="Palatino-Bold"/>
              </a:rPr>
              <a:t>registers</a:t>
            </a:r>
            <a:r>
              <a:rPr lang="en-US" sz="1800" b="0" i="0" u="none" strike="noStrike" baseline="0" dirty="0">
                <a:solidFill>
                  <a:srgbClr val="231F20"/>
                </a:solidFill>
                <a:latin typeface="Palatino-Roman"/>
              </a:rPr>
              <a:t>. These registers should be built with very high-speed logic to make the paging-address translation efficient. </a:t>
            </a:r>
          </a:p>
          <a:p>
            <a:pPr algn="l">
              <a:buFont typeface="Wingdings" panose="05000000000000000000" pitchFamily="2" charset="2"/>
              <a:buChar char="Ø"/>
            </a:pPr>
            <a:r>
              <a:rPr lang="en-US" sz="1800" b="0" i="0" u="none" strike="noStrike" baseline="0" dirty="0">
                <a:solidFill>
                  <a:srgbClr val="231F20"/>
                </a:solidFill>
                <a:latin typeface="Palatino-Roman"/>
              </a:rPr>
              <a:t>Every access to memory must go through the paging map, so efficiency is a major consideration. The CPU dispatcher reloads these registers, just as it reloads the other registers. Instructions to load or modify the page-table registers are privileged, so that only the operating system can change the memory map.</a:t>
            </a:r>
          </a:p>
          <a:p>
            <a:pPr algn="l">
              <a:buFont typeface="Wingdings" panose="05000000000000000000" pitchFamily="2" charset="2"/>
              <a:buChar char="Ø"/>
            </a:pPr>
            <a:r>
              <a:rPr lang="en-US" sz="1800" dirty="0">
                <a:solidFill>
                  <a:srgbClr val="231F20"/>
                </a:solidFill>
                <a:latin typeface="Palatino-Roman"/>
              </a:rPr>
              <a:t>T</a:t>
            </a:r>
            <a:r>
              <a:rPr lang="en-US" sz="1800" b="0" i="0" u="none" strike="noStrike" baseline="0" dirty="0">
                <a:solidFill>
                  <a:srgbClr val="231F20"/>
                </a:solidFill>
                <a:latin typeface="Palatino-Roman"/>
              </a:rPr>
              <a:t>he use of fast registers to implement the page table is not feasible. Rather, the page table is kept in main memory, and a </a:t>
            </a:r>
            <a:r>
              <a:rPr lang="en-US" sz="1800" b="1" i="0" u="none" strike="noStrike" baseline="0" dirty="0">
                <a:solidFill>
                  <a:srgbClr val="00AEF0"/>
                </a:solidFill>
                <a:latin typeface="Palatino-Bold"/>
              </a:rPr>
              <a:t>page-table base register </a:t>
            </a:r>
            <a:r>
              <a:rPr lang="en-US" sz="1800" b="1" i="0" u="none" strike="noStrike" baseline="0" dirty="0">
                <a:solidFill>
                  <a:srgbClr val="231F20"/>
                </a:solidFill>
                <a:latin typeface="Palatino-Bold"/>
              </a:rPr>
              <a:t>(</a:t>
            </a:r>
            <a:r>
              <a:rPr lang="en-US" sz="1800" b="1" i="0" u="none" strike="noStrike" baseline="0" dirty="0">
                <a:solidFill>
                  <a:srgbClr val="00AEF0"/>
                </a:solidFill>
                <a:latin typeface="Palatino-Bold"/>
              </a:rPr>
              <a:t>PTBR</a:t>
            </a:r>
            <a:r>
              <a:rPr lang="en-US" sz="1800" b="1" i="0" u="none" strike="noStrike" baseline="0" dirty="0">
                <a:solidFill>
                  <a:srgbClr val="231F20"/>
                </a:solidFill>
                <a:latin typeface="Palatino-Bold"/>
              </a:rPr>
              <a:t>) </a:t>
            </a:r>
            <a:r>
              <a:rPr lang="en-US" sz="1800" b="0" i="0" u="none" strike="noStrike" baseline="0" dirty="0">
                <a:solidFill>
                  <a:srgbClr val="231F20"/>
                </a:solidFill>
                <a:latin typeface="Palatino-Roman"/>
              </a:rPr>
              <a:t>points to the page table. Changing page tables requires changing only this one register, substantially reducing context-switch time</a:t>
            </a:r>
          </a:p>
          <a:p>
            <a:pPr algn="l">
              <a:buFont typeface="Wingdings" panose="05000000000000000000" pitchFamily="2" charset="2"/>
              <a:buChar char="Ø"/>
            </a:pPr>
            <a:r>
              <a:rPr lang="en-US" sz="1800" b="0" i="0" u="none" strike="noStrike" baseline="0" dirty="0">
                <a:solidFill>
                  <a:srgbClr val="231F20"/>
                </a:solidFill>
                <a:latin typeface="Palatino-Roman"/>
              </a:rPr>
              <a:t>The standard solution to this problem is to use a special, small, fast lookup</a:t>
            </a:r>
            <a:r>
              <a:rPr lang="en-US" sz="1800" dirty="0">
                <a:solidFill>
                  <a:srgbClr val="231F20"/>
                </a:solidFill>
                <a:latin typeface="Palatino-Roman"/>
              </a:rPr>
              <a:t> </a:t>
            </a:r>
            <a:r>
              <a:rPr lang="en-US" sz="1800" b="0" i="0" u="none" strike="noStrike" baseline="0" dirty="0">
                <a:solidFill>
                  <a:srgbClr val="231F20"/>
                </a:solidFill>
                <a:latin typeface="Palatino-Roman"/>
              </a:rPr>
              <a:t>hardware cache called a </a:t>
            </a:r>
            <a:r>
              <a:rPr lang="en-US" sz="1800" b="1" i="0" u="none" strike="noStrike" baseline="0" dirty="0">
                <a:solidFill>
                  <a:srgbClr val="00AEF0"/>
                </a:solidFill>
                <a:latin typeface="Palatino-Bold"/>
              </a:rPr>
              <a:t>translation look-aside buffer </a:t>
            </a:r>
            <a:r>
              <a:rPr lang="en-US" sz="1800" b="1" i="0" u="none" strike="noStrike" baseline="0" dirty="0">
                <a:solidFill>
                  <a:srgbClr val="231F20"/>
                </a:solidFill>
                <a:latin typeface="Palatino-Bold"/>
              </a:rPr>
              <a:t>(</a:t>
            </a:r>
            <a:r>
              <a:rPr lang="en-US" sz="1800" b="1" i="0" u="none" strike="noStrike" baseline="0" dirty="0">
                <a:solidFill>
                  <a:srgbClr val="00AEF0"/>
                </a:solidFill>
                <a:latin typeface="Palatino-Bold"/>
              </a:rPr>
              <a:t>TLB</a:t>
            </a:r>
            <a:r>
              <a:rPr lang="en-US" sz="1800" b="1" i="0" u="none" strike="noStrike" baseline="0" dirty="0">
                <a:solidFill>
                  <a:srgbClr val="231F20"/>
                </a:solidFill>
                <a:latin typeface="Palatino-Bold"/>
              </a:rPr>
              <a:t>)</a:t>
            </a:r>
            <a:r>
              <a:rPr lang="en-US" sz="1800" b="0" i="0" u="none" strike="noStrike" baseline="0" dirty="0">
                <a:solidFill>
                  <a:srgbClr val="231F20"/>
                </a:solidFill>
                <a:latin typeface="Palatino-Roman"/>
              </a:rPr>
              <a:t>.</a:t>
            </a:r>
            <a:endParaRPr lang="en-IN" dirty="0"/>
          </a:p>
        </p:txBody>
      </p:sp>
    </p:spTree>
    <p:extLst>
      <p:ext uri="{BB962C8B-B14F-4D97-AF65-F5344CB8AC3E}">
        <p14:creationId xmlns:p14="http://schemas.microsoft.com/office/powerpoint/2010/main" val="53504222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239</TotalTime>
  <Words>1649</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Algerian</vt:lpstr>
      <vt:lpstr>Arial</vt:lpstr>
      <vt:lpstr>Calibri</vt:lpstr>
      <vt:lpstr>Calibri Light</vt:lpstr>
      <vt:lpstr>Helvetica Neue</vt:lpstr>
      <vt:lpstr>HelveticaNeue-MediumExt</vt:lpstr>
      <vt:lpstr>Palatino-Bold</vt:lpstr>
      <vt:lpstr>Palatino-BoldItalic</vt:lpstr>
      <vt:lpstr>Palatino-Italic</vt:lpstr>
      <vt:lpstr>Palatino-Roman</vt:lpstr>
      <vt:lpstr>RMTMI</vt:lpstr>
      <vt:lpstr>Wingdings</vt:lpstr>
      <vt:lpstr>Retrospect</vt:lpstr>
      <vt:lpstr>Segmentation &amp; paging</vt:lpstr>
      <vt:lpstr> segmentation Basic method </vt:lpstr>
      <vt:lpstr>Segmentation Hardware</vt:lpstr>
      <vt:lpstr>PowerPoint Presentation</vt:lpstr>
      <vt:lpstr>Paging  basic method</vt:lpstr>
      <vt:lpstr>PowerPoint Presentation</vt:lpstr>
      <vt:lpstr>PowerPoint Presentation</vt:lpstr>
      <vt:lpstr>PowerPoint Presentation</vt:lpstr>
      <vt:lpstr>Hardware Support</vt:lpstr>
      <vt:lpstr>Translation look-aside buffer (TLB)</vt:lpstr>
      <vt:lpstr>PowerPoint Presentation</vt:lpstr>
      <vt:lpstr>TLB issues</vt:lpstr>
      <vt:lpstr>Protection</vt:lpstr>
      <vt:lpstr>Shared Pages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dc:title>
  <dc:creator>mansi joshi</dc:creator>
  <cp:lastModifiedBy>mansi joshi</cp:lastModifiedBy>
  <cp:revision>19</cp:revision>
  <dcterms:created xsi:type="dcterms:W3CDTF">2020-12-09T12:47:47Z</dcterms:created>
  <dcterms:modified xsi:type="dcterms:W3CDTF">2020-12-10T14:09:01Z</dcterms:modified>
</cp:coreProperties>
</file>