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257338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69551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1AB2F7-11B7-4DC2-A4D3-7B06803AF9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591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9EEF69-2E80-4137-AEB7-342839D95913}"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275327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9EEF69-2E80-4137-AEB7-342839D95913}"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AB2F7-11B7-4DC2-A4D3-7B06803AF9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2019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9EEF69-2E80-4137-AEB7-342839D95913}"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369705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415194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361257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379526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EEF69-2E80-4137-AEB7-342839D95913}"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365588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EEF69-2E80-4137-AEB7-342839D95913}"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49530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EEF69-2E80-4137-AEB7-342839D95913}"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257164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EEF69-2E80-4137-AEB7-342839D95913}"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261587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EEF69-2E80-4137-AEB7-342839D95913}"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42600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EEF69-2E80-4137-AEB7-342839D95913}"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250181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EEF69-2E80-4137-AEB7-342839D95913}"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AB2F7-11B7-4DC2-A4D3-7B06803AF9CE}" type="slidenum">
              <a:rPr lang="en-IN" smtClean="0"/>
              <a:t>‹#›</a:t>
            </a:fld>
            <a:endParaRPr lang="en-IN"/>
          </a:p>
        </p:txBody>
      </p:sp>
    </p:spTree>
    <p:extLst>
      <p:ext uri="{BB962C8B-B14F-4D97-AF65-F5344CB8AC3E}">
        <p14:creationId xmlns:p14="http://schemas.microsoft.com/office/powerpoint/2010/main" val="91048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9EEF69-2E80-4137-AEB7-342839D95913}" type="datetimeFigureOut">
              <a:rPr lang="en-IN" smtClean="0"/>
              <a:t>09-12-2020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1AB2F7-11B7-4DC2-A4D3-7B06803AF9CE}" type="slidenum">
              <a:rPr lang="en-IN" smtClean="0"/>
              <a:t>‹#›</a:t>
            </a:fld>
            <a:endParaRPr lang="en-IN"/>
          </a:p>
        </p:txBody>
      </p:sp>
    </p:spTree>
    <p:extLst>
      <p:ext uri="{BB962C8B-B14F-4D97-AF65-F5344CB8AC3E}">
        <p14:creationId xmlns:p14="http://schemas.microsoft.com/office/powerpoint/2010/main" val="2529203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1E8F-37D1-4283-BCFA-12869C111D27}"/>
              </a:ext>
            </a:extLst>
          </p:cNvPr>
          <p:cNvSpPr>
            <a:spLocks noGrp="1"/>
          </p:cNvSpPr>
          <p:nvPr>
            <p:ph type="ctrTitle"/>
          </p:nvPr>
        </p:nvSpPr>
        <p:spPr/>
        <p:txBody>
          <a:bodyPr>
            <a:normAutofit/>
          </a:bodyPr>
          <a:lstStyle/>
          <a:p>
            <a:r>
              <a:rPr lang="en-US" sz="8000" b="1" dirty="0">
                <a:latin typeface="Jokerman" panose="04090605060D06020702" pitchFamily="82" charset="0"/>
              </a:rPr>
              <a:t>swapping</a:t>
            </a:r>
            <a:endParaRPr lang="en-IN" sz="8000" b="1" dirty="0">
              <a:latin typeface="Jokerman" panose="04090605060D06020702" pitchFamily="82" charset="0"/>
            </a:endParaRPr>
          </a:p>
        </p:txBody>
      </p:sp>
    </p:spTree>
    <p:extLst>
      <p:ext uri="{BB962C8B-B14F-4D97-AF65-F5344CB8AC3E}">
        <p14:creationId xmlns:p14="http://schemas.microsoft.com/office/powerpoint/2010/main" val="19835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C1F5-F2C3-4DC7-9C35-914687B7AF40}"/>
              </a:ext>
            </a:extLst>
          </p:cNvPr>
          <p:cNvSpPr>
            <a:spLocks noGrp="1"/>
          </p:cNvSpPr>
          <p:nvPr>
            <p:ph type="title"/>
          </p:nvPr>
        </p:nvSpPr>
        <p:spPr/>
        <p:txBody>
          <a:bodyPr>
            <a:normAutofit/>
          </a:bodyPr>
          <a:lstStyle/>
          <a:p>
            <a:r>
              <a:rPr lang="en-IN" sz="4000" b="1" i="0" u="none" strike="noStrike" baseline="0" dirty="0">
                <a:solidFill>
                  <a:srgbClr val="231F20"/>
                </a:solidFill>
                <a:latin typeface="HelveticaNeue-MediumExt"/>
              </a:rPr>
              <a:t>Standard Swapping</a:t>
            </a:r>
            <a:endParaRPr lang="en-IN" sz="4000" b="1" dirty="0"/>
          </a:p>
        </p:txBody>
      </p:sp>
      <p:sp>
        <p:nvSpPr>
          <p:cNvPr id="3" name="Content Placeholder 2">
            <a:extLst>
              <a:ext uri="{FF2B5EF4-FFF2-40B4-BE49-F238E27FC236}">
                <a16:creationId xmlns:a16="http://schemas.microsoft.com/office/drawing/2014/main" id="{673AD120-83E1-4021-A4EE-FA3EB67BD835}"/>
              </a:ext>
            </a:extLst>
          </p:cNvPr>
          <p:cNvSpPr>
            <a:spLocks noGrp="1"/>
          </p:cNvSpPr>
          <p:nvPr>
            <p:ph idx="1"/>
          </p:nvPr>
        </p:nvSpPr>
        <p:spPr>
          <a:xfrm>
            <a:off x="2589212" y="2133600"/>
            <a:ext cx="9450388" cy="4100290"/>
          </a:xfrm>
        </p:spPr>
        <p:txBody>
          <a:bodyPr>
            <a:normAutofit lnSpcReduction="10000"/>
          </a:bodyPr>
          <a:lstStyle/>
          <a:p>
            <a:pPr algn="l"/>
            <a:r>
              <a:rPr lang="en-US" sz="1900" b="0" i="0" u="none" strike="noStrike" baseline="0" dirty="0">
                <a:solidFill>
                  <a:srgbClr val="231F20"/>
                </a:solidFill>
                <a:latin typeface="Arial" panose="020B0604020202020204" pitchFamily="34" charset="0"/>
                <a:cs typeface="Arial" panose="020B0604020202020204" pitchFamily="34" charset="0"/>
              </a:rPr>
              <a:t>Standard swapping involves moving processes between main memory and a backing store ( commonly a fast disk ). It must be large enough to accommodate copies of all memory images for all users, and it must provide direct access to these memory images. </a:t>
            </a:r>
          </a:p>
          <a:p>
            <a:pPr algn="l"/>
            <a:r>
              <a:rPr lang="en-US" sz="1900" b="0" i="0" u="none" strike="noStrike" baseline="0" dirty="0">
                <a:solidFill>
                  <a:srgbClr val="231F20"/>
                </a:solidFill>
                <a:latin typeface="Arial" panose="020B0604020202020204" pitchFamily="34" charset="0"/>
                <a:cs typeface="Arial" panose="020B0604020202020204" pitchFamily="34" charset="0"/>
              </a:rPr>
              <a:t>The system maintains a </a:t>
            </a:r>
            <a:r>
              <a:rPr lang="en-US" sz="1900" b="1" i="0" u="none" strike="noStrike" baseline="0" dirty="0">
                <a:solidFill>
                  <a:srgbClr val="00AEF0"/>
                </a:solidFill>
                <a:latin typeface="Arial" panose="020B0604020202020204" pitchFamily="34" charset="0"/>
                <a:cs typeface="Arial" panose="020B0604020202020204" pitchFamily="34" charset="0"/>
              </a:rPr>
              <a:t>ready queue </a:t>
            </a:r>
            <a:r>
              <a:rPr lang="en-US" sz="1900" b="0" i="0" u="none" strike="noStrike" baseline="0" dirty="0">
                <a:solidFill>
                  <a:srgbClr val="231F20"/>
                </a:solidFill>
                <a:latin typeface="Arial" panose="020B0604020202020204" pitchFamily="34" charset="0"/>
                <a:cs typeface="Arial" panose="020B0604020202020204" pitchFamily="34" charset="0"/>
              </a:rPr>
              <a:t>consisting of all processes whose memory images are on the backing store or in memory and are ready to run. Whenever the CPU scheduler decides to execute a process, it calls the dispatcher. </a:t>
            </a:r>
          </a:p>
          <a:p>
            <a:pPr algn="l"/>
            <a:r>
              <a:rPr lang="en-US" sz="1900" b="0" i="0" u="none" strike="noStrike" baseline="0" dirty="0">
                <a:solidFill>
                  <a:srgbClr val="231F20"/>
                </a:solidFill>
                <a:latin typeface="Arial" panose="020B0604020202020204" pitchFamily="34" charset="0"/>
                <a:cs typeface="Arial" panose="020B0604020202020204" pitchFamily="34" charset="0"/>
              </a:rPr>
              <a:t>The dispatcher checks to see whether the next process in the queue is in memory. If it is not, and if there is no free memory region, the dispatcher swaps out a process currently in memory and swaps in the desired process. It then reloads registers and transfers control to </a:t>
            </a:r>
            <a:r>
              <a:rPr lang="en-IN" sz="1900" b="0" i="0" u="none" strike="noStrike" baseline="0" dirty="0">
                <a:solidFill>
                  <a:srgbClr val="231F20"/>
                </a:solidFill>
                <a:latin typeface="Arial" panose="020B0604020202020204" pitchFamily="34" charset="0"/>
                <a:cs typeface="Arial" panose="020B0604020202020204" pitchFamily="34" charset="0"/>
              </a:rPr>
              <a:t>the selected process.</a:t>
            </a:r>
          </a:p>
          <a:p>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 Major part of swap time is transfer time; total transfer time is directly proportional to the amount of memory swapped</a:t>
            </a:r>
            <a:endParaRPr lang="en-US" sz="1900" dirty="0">
              <a:latin typeface="Arial" panose="020B0604020202020204" pitchFamily="34" charset="0"/>
              <a:cs typeface="Arial" panose="020B0604020202020204" pitchFamily="34" charset="0"/>
            </a:endParaRPr>
          </a:p>
          <a:p>
            <a:pPr marL="0" indent="0" algn="l">
              <a:buNone/>
            </a:pPr>
            <a:endParaRPr lang="en-IN" dirty="0"/>
          </a:p>
        </p:txBody>
      </p:sp>
    </p:spTree>
    <p:extLst>
      <p:ext uri="{BB962C8B-B14F-4D97-AF65-F5344CB8AC3E}">
        <p14:creationId xmlns:p14="http://schemas.microsoft.com/office/powerpoint/2010/main" val="158652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B6E85-800D-45B8-A534-60EE0BF1C3FE}"/>
              </a:ext>
            </a:extLst>
          </p:cNvPr>
          <p:cNvPicPr>
            <a:picLocks noGrp="1" noChangeAspect="1"/>
          </p:cNvPicPr>
          <p:nvPr>
            <p:ph idx="1"/>
          </p:nvPr>
        </p:nvPicPr>
        <p:blipFill rotWithShape="1">
          <a:blip r:embed="rId2"/>
          <a:srcRect l="21977" t="17927" r="23065" b="5658"/>
          <a:stretch/>
        </p:blipFill>
        <p:spPr>
          <a:xfrm>
            <a:off x="3200401" y="835869"/>
            <a:ext cx="7636932" cy="5471798"/>
          </a:xfrm>
        </p:spPr>
      </p:pic>
    </p:spTree>
    <p:extLst>
      <p:ext uri="{BB962C8B-B14F-4D97-AF65-F5344CB8AC3E}">
        <p14:creationId xmlns:p14="http://schemas.microsoft.com/office/powerpoint/2010/main" val="117006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C6C4A-10A5-44FE-9387-1D0821CDAEA0}"/>
              </a:ext>
            </a:extLst>
          </p:cNvPr>
          <p:cNvSpPr>
            <a:spLocks noGrp="1"/>
          </p:cNvSpPr>
          <p:nvPr>
            <p:ph idx="1"/>
          </p:nvPr>
        </p:nvSpPr>
        <p:spPr>
          <a:xfrm>
            <a:off x="2260600" y="2201333"/>
            <a:ext cx="9244012" cy="4343399"/>
          </a:xfrm>
        </p:spPr>
        <p:txBody>
          <a:bodyPr>
            <a:normAutofit/>
          </a:bodyPr>
          <a:lstStyle/>
          <a:p>
            <a:pPr marL="0" indent="0">
              <a:spcBef>
                <a:spcPts val="630"/>
              </a:spcBef>
              <a:buClr>
                <a:srgbClr val="993300"/>
              </a:buClr>
              <a:buSzPts val="1620"/>
              <a:buNone/>
            </a:pPr>
            <a:r>
              <a:rPr lang="en-US" b="0" i="0" u="none" strike="noStrike" baseline="0" dirty="0">
                <a:solidFill>
                  <a:srgbClr val="231F20"/>
                </a:solidFill>
                <a:latin typeface="Arial" panose="020B0604020202020204" pitchFamily="34" charset="0"/>
                <a:cs typeface="Arial" panose="020B0604020202020204" pitchFamily="34" charset="0"/>
              </a:rPr>
              <a:t> </a:t>
            </a:r>
          </a:p>
          <a:p>
            <a:pPr algn="l"/>
            <a:r>
              <a:rPr lang="en-US" sz="1800" b="0" i="0" u="none" strike="noStrike" baseline="0" dirty="0">
                <a:solidFill>
                  <a:srgbClr val="231F20"/>
                </a:solidFill>
                <a:latin typeface="Arial" panose="020B0604020202020204" pitchFamily="34" charset="0"/>
                <a:cs typeface="Arial" panose="020B0604020202020204" pitchFamily="34" charset="0"/>
              </a:rPr>
              <a:t>Standard swapping is not used in modern operating systems. It requires too much swapping time and provides too little execution time to be a reasonable</a:t>
            </a:r>
            <a:r>
              <a:rPr lang="en-US" dirty="0">
                <a:solidFill>
                  <a:schemeClr val="dk1"/>
                </a:solidFill>
                <a:latin typeface="Arial" panose="020B0604020202020204" pitchFamily="34" charset="0"/>
                <a:cs typeface="Arial" panose="020B0604020202020204" pitchFamily="34" charset="0"/>
                <a:sym typeface="Courier New"/>
              </a:rPr>
              <a:t> </a:t>
            </a:r>
            <a:r>
              <a:rPr lang="en-US" sz="1800" b="0" i="0" u="none" strike="noStrike" baseline="0" dirty="0">
                <a:solidFill>
                  <a:srgbClr val="231F20"/>
                </a:solidFill>
                <a:latin typeface="Arial" panose="020B0604020202020204" pitchFamily="34" charset="0"/>
                <a:cs typeface="Arial" panose="020B0604020202020204" pitchFamily="34" charset="0"/>
              </a:rPr>
              <a:t>memory-management solution. </a:t>
            </a:r>
          </a:p>
          <a:p>
            <a:pPr algn="l"/>
            <a:r>
              <a:rPr lang="en-US" sz="1800" b="0" i="0" u="none" strike="noStrike" baseline="0" dirty="0">
                <a:solidFill>
                  <a:srgbClr val="231F20"/>
                </a:solidFill>
                <a:latin typeface="Arial" panose="020B0604020202020204" pitchFamily="34" charset="0"/>
                <a:cs typeface="Arial" panose="020B0604020202020204" pitchFamily="34" charset="0"/>
              </a:rPr>
              <a:t>Modified versions of swapping, however, are found on many systems, including UNIX, Linux, and Windows. In one common variation, swapping is normally disabled but will start if the amount of free memory (unused memory available for the operating system or processes to use) falls below a threshold amount. </a:t>
            </a:r>
          </a:p>
          <a:p>
            <a:pPr algn="l"/>
            <a:r>
              <a:rPr lang="en-US" sz="1800" b="0" i="0" u="none" strike="noStrike" baseline="0" dirty="0">
                <a:solidFill>
                  <a:srgbClr val="231F20"/>
                </a:solidFill>
                <a:latin typeface="Arial" panose="020B0604020202020204" pitchFamily="34" charset="0"/>
                <a:cs typeface="Arial" panose="020B0604020202020204" pitchFamily="34" charset="0"/>
              </a:rPr>
              <a:t>Swapping is halted when the amount of free memory increases. Another variation involves swapping portions of processes—rather than entire processes—to decrease swap time.</a:t>
            </a:r>
          </a:p>
          <a:p>
            <a:pPr marL="0" indent="0" algn="l">
              <a:buNone/>
            </a:pPr>
            <a:endParaRPr lang="en-US" b="0" i="0" u="none" strike="noStrike" cap="none" dirty="0">
              <a:solidFill>
                <a:schemeClr val="dk1"/>
              </a:solidFill>
              <a:latin typeface="Arial" panose="020B0604020202020204" pitchFamily="34" charset="0"/>
              <a:ea typeface="Courier New"/>
              <a:cs typeface="Arial" panose="020B0604020202020204" pitchFamily="34" charset="0"/>
              <a:sym typeface="Courier New"/>
            </a:endParaRPr>
          </a:p>
          <a:p>
            <a:pPr marL="342900" marR="0" lvl="0" indent="-342900" algn="l" rtl="0">
              <a:lnSpc>
                <a:spcPct val="100000"/>
              </a:lnSpc>
              <a:spcBef>
                <a:spcPts val="630"/>
              </a:spcBef>
              <a:spcAft>
                <a:spcPts val="0"/>
              </a:spcAft>
              <a:buClr>
                <a:srgbClr val="993300"/>
              </a:buClr>
              <a:buSzPts val="1620"/>
              <a:buFont typeface="Arial"/>
              <a:buChar char="●"/>
            </a:pPr>
            <a:endParaRPr lang="en-US" sz="1800" b="0" i="0" u="none" dirty="0">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rgbClr val="993300"/>
              </a:buClr>
              <a:buSzPts val="1620"/>
              <a:buFont typeface="Arial"/>
              <a:buChar char="●"/>
            </a:pPr>
            <a:endParaRPr lang="en-US" dirty="0"/>
          </a:p>
          <a:p>
            <a:pPr marL="457200" marR="0" lvl="1" indent="0" algn="l" rtl="0">
              <a:lnSpc>
                <a:spcPct val="100000"/>
              </a:lnSpc>
              <a:spcBef>
                <a:spcPts val="630"/>
              </a:spcBef>
              <a:spcAft>
                <a:spcPts val="0"/>
              </a:spcAft>
              <a:buClr>
                <a:srgbClr val="CC6600"/>
              </a:buClr>
              <a:buSzPts val="1440"/>
              <a:buNone/>
            </a:pPr>
            <a:endParaRPr lang="en-US" dirty="0"/>
          </a:p>
          <a:p>
            <a:endParaRPr lang="en-IN" dirty="0"/>
          </a:p>
        </p:txBody>
      </p:sp>
      <p:sp>
        <p:nvSpPr>
          <p:cNvPr id="4" name="TextBox 3">
            <a:extLst>
              <a:ext uri="{FF2B5EF4-FFF2-40B4-BE49-F238E27FC236}">
                <a16:creationId xmlns:a16="http://schemas.microsoft.com/office/drawing/2014/main" id="{34663354-0DA2-4487-A9ED-F1D7408F5241}"/>
              </a:ext>
            </a:extLst>
          </p:cNvPr>
          <p:cNvSpPr txBox="1"/>
          <p:nvPr/>
        </p:nvSpPr>
        <p:spPr>
          <a:xfrm>
            <a:off x="3793066" y="1210733"/>
            <a:ext cx="6756400" cy="646331"/>
          </a:xfrm>
          <a:prstGeom prst="rect">
            <a:avLst/>
          </a:prstGeom>
          <a:noFill/>
        </p:spPr>
        <p:txBody>
          <a:bodyPr wrap="square" rtlCol="0">
            <a:spAutoFit/>
          </a:bodyPr>
          <a:lstStyle/>
          <a:p>
            <a:r>
              <a:rPr lang="en-US" sz="3600" b="1" dirty="0"/>
              <a:t>Disadvantage of swapping</a:t>
            </a:r>
            <a:endParaRPr lang="en-IN" sz="3600" b="1" dirty="0"/>
          </a:p>
        </p:txBody>
      </p:sp>
    </p:spTree>
    <p:extLst>
      <p:ext uri="{BB962C8B-B14F-4D97-AF65-F5344CB8AC3E}">
        <p14:creationId xmlns:p14="http://schemas.microsoft.com/office/powerpoint/2010/main" val="11721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897B-923C-4039-A17B-9ECD0555FF5E}"/>
              </a:ext>
            </a:extLst>
          </p:cNvPr>
          <p:cNvSpPr>
            <a:spLocks noGrp="1"/>
          </p:cNvSpPr>
          <p:nvPr>
            <p:ph type="title"/>
          </p:nvPr>
        </p:nvSpPr>
        <p:spPr/>
        <p:txBody>
          <a:bodyPr/>
          <a:lstStyle/>
          <a:p>
            <a:r>
              <a:rPr lang="en-US" b="1" dirty="0"/>
              <a:t>Context – switch and swapping</a:t>
            </a:r>
            <a:endParaRPr lang="en-IN" b="1" dirty="0"/>
          </a:p>
        </p:txBody>
      </p:sp>
      <p:sp>
        <p:nvSpPr>
          <p:cNvPr id="3" name="Content Placeholder 2">
            <a:extLst>
              <a:ext uri="{FF2B5EF4-FFF2-40B4-BE49-F238E27FC236}">
                <a16:creationId xmlns:a16="http://schemas.microsoft.com/office/drawing/2014/main" id="{FB51D731-948A-4FB1-98C0-E9FADB701109}"/>
              </a:ext>
            </a:extLst>
          </p:cNvPr>
          <p:cNvSpPr>
            <a:spLocks noGrp="1"/>
          </p:cNvSpPr>
          <p:nvPr>
            <p:ph idx="1"/>
          </p:nvPr>
        </p:nvSpPr>
        <p:spPr/>
        <p:txBody>
          <a:bodyPr>
            <a:normAutofit/>
          </a:bodyPr>
          <a:lstStyle/>
          <a:p>
            <a:r>
              <a:rPr lang="en-US" b="0" i="0" u="none" strike="noStrike" baseline="0" dirty="0">
                <a:solidFill>
                  <a:srgbClr val="231F20"/>
                </a:solidFill>
                <a:latin typeface="Arial" panose="020B0604020202020204" pitchFamily="34" charset="0"/>
                <a:cs typeface="Arial" panose="020B0604020202020204" pitchFamily="34" charset="0"/>
              </a:rPr>
              <a:t>The context-switch time in such a swapping system is fairly high . </a:t>
            </a:r>
            <a:r>
              <a:rPr lang="en-US" dirty="0">
                <a:solidFill>
                  <a:srgbClr val="231F20"/>
                </a:solidFill>
                <a:latin typeface="Arial" panose="020B0604020202020204" pitchFamily="34" charset="0"/>
                <a:cs typeface="Arial" panose="020B0604020202020204" pitchFamily="34" charset="0"/>
              </a:rPr>
              <a:t>To </a:t>
            </a:r>
            <a:r>
              <a:rPr lang="en-US" b="0" i="0" u="none" dirty="0">
                <a:solidFill>
                  <a:schemeClr val="dk1"/>
                </a:solidFill>
                <a:latin typeface="Arial" panose="020B0604020202020204" pitchFamily="34" charset="0"/>
                <a:ea typeface="Helvetica Neue"/>
                <a:cs typeface="Arial" panose="020B0604020202020204" pitchFamily="34" charset="0"/>
                <a:sym typeface="Helvetica Neue"/>
              </a:rPr>
              <a:t>reduce context switch time by knowing how much memory  is really being used. System calls to inform OS of memory use: </a:t>
            </a:r>
            <a:r>
              <a:rPr lang="en-US" b="0" i="0" u="none" strike="noStrike" cap="none" dirty="0">
                <a:solidFill>
                  <a:schemeClr val="dk1"/>
                </a:solidFill>
                <a:latin typeface="Arial" panose="020B0604020202020204" pitchFamily="34" charset="0"/>
                <a:ea typeface="Courier New"/>
                <a:cs typeface="Arial" panose="020B0604020202020204" pitchFamily="34" charset="0"/>
                <a:sym typeface="Courier New"/>
              </a:rPr>
              <a:t>request_memory() </a:t>
            </a:r>
            <a:r>
              <a:rPr lang="en-US" b="0" i="0" u="none" strike="noStrike" cap="none" dirty="0">
                <a:solidFill>
                  <a:schemeClr val="dk1"/>
                </a:solidFill>
                <a:latin typeface="Arial" panose="020B0604020202020204" pitchFamily="34" charset="0"/>
                <a:ea typeface="Helvetica Neue"/>
                <a:cs typeface="Arial" panose="020B0604020202020204" pitchFamily="34" charset="0"/>
                <a:sym typeface="Helvetica Neue"/>
              </a:rPr>
              <a:t>and </a:t>
            </a:r>
            <a:r>
              <a:rPr lang="en-US" b="0" i="0" u="none" strike="noStrike" cap="none" dirty="0" err="1">
                <a:solidFill>
                  <a:schemeClr val="dk1"/>
                </a:solidFill>
                <a:latin typeface="Arial" panose="020B0604020202020204" pitchFamily="34" charset="0"/>
                <a:ea typeface="Courier New"/>
                <a:cs typeface="Arial" panose="020B0604020202020204" pitchFamily="34" charset="0"/>
                <a:sym typeface="Courier New"/>
              </a:rPr>
              <a:t>release_memory</a:t>
            </a:r>
            <a:r>
              <a:rPr lang="en-US" b="0" i="0" u="none" strike="noStrike" cap="none" dirty="0">
                <a:solidFill>
                  <a:schemeClr val="dk1"/>
                </a:solidFill>
                <a:latin typeface="Arial" panose="020B0604020202020204" pitchFamily="34" charset="0"/>
                <a:ea typeface="Courier New"/>
                <a:cs typeface="Arial" panose="020B0604020202020204" pitchFamily="34" charset="0"/>
                <a:sym typeface="Courier New"/>
              </a:rPr>
              <a:t>()</a:t>
            </a:r>
          </a:p>
          <a:p>
            <a:pPr algn="l"/>
            <a:r>
              <a:rPr lang="en-US" sz="1800" b="0" i="0" u="none" strike="noStrike" baseline="0" dirty="0">
                <a:solidFill>
                  <a:srgbClr val="231F20"/>
                </a:solidFill>
                <a:latin typeface="Arial" panose="020B0604020202020204" pitchFamily="34" charset="0"/>
                <a:cs typeface="Arial" panose="020B0604020202020204" pitchFamily="34" charset="0"/>
              </a:rPr>
              <a:t>Swapping is constrained by other factors as well. If we want to swap a process, we must be sure that it is completely idle.</a:t>
            </a:r>
          </a:p>
          <a:p>
            <a:pPr algn="l"/>
            <a:r>
              <a:rPr lang="en-US" sz="1800" b="0" i="0" u="none" strike="noStrike" baseline="0" dirty="0">
                <a:solidFill>
                  <a:srgbClr val="231F20"/>
                </a:solidFill>
                <a:latin typeface="Arial" panose="020B0604020202020204" pitchFamily="34" charset="0"/>
                <a:cs typeface="Arial" panose="020B0604020202020204" pitchFamily="34" charset="0"/>
              </a:rPr>
              <a:t>never swap a process with pending I/O, or execute I/O operations only into operating-system buffers.</a:t>
            </a:r>
          </a:p>
          <a:p>
            <a:pPr algn="l"/>
            <a:r>
              <a:rPr lang="en-US" sz="1800" b="0" i="0" u="none" strike="noStrike" baseline="0" dirty="0">
                <a:solidFill>
                  <a:srgbClr val="231F20"/>
                </a:solidFill>
                <a:latin typeface="Arial" panose="020B0604020202020204" pitchFamily="34" charset="0"/>
                <a:cs typeface="Arial" panose="020B0604020202020204" pitchFamily="34" charset="0"/>
              </a:rPr>
              <a:t>Transfers between operating-system buffers and process memory then occur only when the process is swapped in. This </a:t>
            </a:r>
            <a:r>
              <a:rPr lang="en-US" sz="1800" b="1" i="0" u="none" strike="noStrike" baseline="0" dirty="0">
                <a:solidFill>
                  <a:srgbClr val="00AEF0"/>
                </a:solidFill>
                <a:latin typeface="Arial" panose="020B0604020202020204" pitchFamily="34" charset="0"/>
                <a:cs typeface="Arial" panose="020B0604020202020204" pitchFamily="34" charset="0"/>
              </a:rPr>
              <a:t>double buffering </a:t>
            </a:r>
            <a:r>
              <a:rPr lang="en-US" sz="1800" b="0" i="0" u="none" strike="noStrike" baseline="0" dirty="0">
                <a:solidFill>
                  <a:srgbClr val="231F20"/>
                </a:solidFill>
                <a:latin typeface="Arial" panose="020B0604020202020204" pitchFamily="34" charset="0"/>
                <a:cs typeface="Arial" panose="020B0604020202020204" pitchFamily="34" charset="0"/>
              </a:rPr>
              <a:t>itself adds overhead. It need to copy the data again, from kernel memory to user memory, before the user process can access it.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3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A02A-52C1-4F87-B1FA-57F894DC9469}"/>
              </a:ext>
            </a:extLst>
          </p:cNvPr>
          <p:cNvSpPr>
            <a:spLocks noGrp="1"/>
          </p:cNvSpPr>
          <p:nvPr>
            <p:ph type="title"/>
          </p:nvPr>
        </p:nvSpPr>
        <p:spPr/>
        <p:txBody>
          <a:bodyPr>
            <a:normAutofit/>
          </a:bodyPr>
          <a:lstStyle/>
          <a:p>
            <a:r>
              <a:rPr lang="en-IN" sz="4000" b="1" i="0" u="none" strike="noStrike" baseline="0" dirty="0">
                <a:solidFill>
                  <a:srgbClr val="231F20"/>
                </a:solidFill>
                <a:latin typeface="HelveticaNeue-MediumExt"/>
              </a:rPr>
              <a:t>Swapping on Mobile Systems</a:t>
            </a:r>
            <a:endParaRPr lang="en-IN" sz="4000" b="1" dirty="0"/>
          </a:p>
        </p:txBody>
      </p:sp>
      <p:sp>
        <p:nvSpPr>
          <p:cNvPr id="3" name="Content Placeholder 2">
            <a:extLst>
              <a:ext uri="{FF2B5EF4-FFF2-40B4-BE49-F238E27FC236}">
                <a16:creationId xmlns:a16="http://schemas.microsoft.com/office/drawing/2014/main" id="{61F475E6-D4B6-4F6F-AE30-48571CBC670A}"/>
              </a:ext>
            </a:extLst>
          </p:cNvPr>
          <p:cNvSpPr>
            <a:spLocks noGrp="1"/>
          </p:cNvSpPr>
          <p:nvPr>
            <p:ph idx="1"/>
          </p:nvPr>
        </p:nvSpPr>
        <p:spPr>
          <a:xfrm>
            <a:off x="2589212" y="2133599"/>
            <a:ext cx="8915400" cy="4004733"/>
          </a:xfrm>
        </p:spPr>
        <p:txBody>
          <a:bodyPr>
            <a:normAutofit fontScale="92500" lnSpcReduction="10000"/>
          </a:bodyPr>
          <a:lstStyle/>
          <a:p>
            <a:pPr algn="l"/>
            <a:r>
              <a:rPr lang="en-US" sz="2000" b="0" i="0" u="none" strike="noStrike" baseline="0" dirty="0">
                <a:solidFill>
                  <a:srgbClr val="231F20"/>
                </a:solidFill>
                <a:latin typeface="Arial" panose="020B0604020202020204" pitchFamily="34" charset="0"/>
                <a:cs typeface="Arial" panose="020B0604020202020204" pitchFamily="34" charset="0"/>
              </a:rPr>
              <a:t>mobile systems typically do not support swapping in any form. Mobile devices generally use flash memory rather than more spacious hard disks as their persistent storage.</a:t>
            </a:r>
          </a:p>
          <a:p>
            <a:pPr algn="l"/>
            <a:r>
              <a:rPr lang="en-US" sz="2000" dirty="0">
                <a:solidFill>
                  <a:srgbClr val="231F20"/>
                </a:solidFill>
                <a:latin typeface="Arial" panose="020B0604020202020204" pitchFamily="34" charset="0"/>
                <a:cs typeface="Arial" panose="020B0604020202020204" pitchFamily="34" charset="0"/>
              </a:rPr>
              <a:t>Reason : </a:t>
            </a:r>
            <a:r>
              <a:rPr lang="en-US" sz="2000" b="0" i="0" u="none" strike="noStrike" baseline="0" dirty="0">
                <a:solidFill>
                  <a:srgbClr val="231F20"/>
                </a:solidFill>
                <a:latin typeface="Arial" panose="020B0604020202020204" pitchFamily="34" charset="0"/>
                <a:cs typeface="Arial" panose="020B0604020202020204" pitchFamily="34" charset="0"/>
              </a:rPr>
              <a:t>the limited number of writes that flash memory can tolerate before it becomes unreliable and the poor throughput between main memory and flash </a:t>
            </a:r>
            <a:r>
              <a:rPr lang="en-IN" sz="2000" b="0" i="0" u="none" strike="noStrike" baseline="0" dirty="0">
                <a:solidFill>
                  <a:srgbClr val="231F20"/>
                </a:solidFill>
                <a:latin typeface="Arial" panose="020B0604020202020204" pitchFamily="34" charset="0"/>
                <a:cs typeface="Arial" panose="020B0604020202020204" pitchFamily="34" charset="0"/>
              </a:rPr>
              <a:t>memory in these devices.</a:t>
            </a:r>
          </a:p>
          <a:p>
            <a:pPr algn="l"/>
            <a:r>
              <a:rPr lang="en-US" sz="2000" b="0" i="0" u="none" strike="noStrike" baseline="0" dirty="0">
                <a:solidFill>
                  <a:srgbClr val="231F20"/>
                </a:solidFill>
                <a:latin typeface="Arial" panose="020B0604020202020204" pitchFamily="34" charset="0"/>
                <a:cs typeface="Arial" panose="020B0604020202020204" pitchFamily="34" charset="0"/>
              </a:rPr>
              <a:t>Apple’s iOS </a:t>
            </a:r>
            <a:r>
              <a:rPr lang="en-US" sz="2000" b="1" i="1" u="none" strike="noStrike" baseline="0" dirty="0">
                <a:solidFill>
                  <a:srgbClr val="231F20"/>
                </a:solidFill>
                <a:latin typeface="Arial" panose="020B0604020202020204" pitchFamily="34" charset="0"/>
                <a:cs typeface="Arial" panose="020B0604020202020204" pitchFamily="34" charset="0"/>
              </a:rPr>
              <a:t>asks </a:t>
            </a:r>
            <a:r>
              <a:rPr lang="en-US" sz="2000" b="0" i="0" u="none" strike="noStrike" baseline="0" dirty="0">
                <a:solidFill>
                  <a:srgbClr val="231F20"/>
                </a:solidFill>
                <a:latin typeface="Arial" panose="020B0604020202020204" pitchFamily="34" charset="0"/>
                <a:cs typeface="Arial" panose="020B0604020202020204" pitchFamily="34" charset="0"/>
              </a:rPr>
              <a:t>applications to voluntarily relinquish allocate memory. Read-only data (such as code) are removed from the system and later reloaded from flash memory if necessary</a:t>
            </a:r>
          </a:p>
          <a:p>
            <a:r>
              <a:rPr lang="en-US" sz="2000" b="0" i="0" u="none" strike="noStrike" baseline="0" dirty="0">
                <a:solidFill>
                  <a:srgbClr val="231F20"/>
                </a:solidFill>
                <a:latin typeface="Arial" panose="020B0604020202020204" pitchFamily="34" charset="0"/>
                <a:cs typeface="Arial" panose="020B0604020202020204" pitchFamily="34" charset="0"/>
              </a:rPr>
              <a:t>Android does not support swapping and adopts a strategy similar to that used by iOS. It may terminate a process if insufficient free memory is available. However, before terminating a process, Android writes its </a:t>
            </a:r>
            <a:r>
              <a:rPr lang="en-US" sz="2000" b="1" i="0" u="none" strike="noStrike" baseline="0" dirty="0">
                <a:solidFill>
                  <a:srgbClr val="00AEF0"/>
                </a:solidFill>
                <a:latin typeface="Arial" panose="020B0604020202020204" pitchFamily="34" charset="0"/>
                <a:cs typeface="Arial" panose="020B0604020202020204" pitchFamily="34" charset="0"/>
              </a:rPr>
              <a:t>application state </a:t>
            </a:r>
            <a:r>
              <a:rPr lang="en-US" sz="2000" b="0" i="0" u="none" strike="noStrike" baseline="0" dirty="0">
                <a:solidFill>
                  <a:srgbClr val="231F20"/>
                </a:solidFill>
                <a:latin typeface="Arial" panose="020B0604020202020204" pitchFamily="34" charset="0"/>
                <a:cs typeface="Arial" panose="020B0604020202020204" pitchFamily="34" charset="0"/>
              </a:rPr>
              <a:t>to flash memory so that it can be quickly restarted.</a:t>
            </a:r>
          </a:p>
          <a:p>
            <a:pPr algn="l"/>
            <a:endParaRPr lang="en-IN" dirty="0"/>
          </a:p>
        </p:txBody>
      </p:sp>
    </p:spTree>
    <p:extLst>
      <p:ext uri="{BB962C8B-B14F-4D97-AF65-F5344CB8AC3E}">
        <p14:creationId xmlns:p14="http://schemas.microsoft.com/office/powerpoint/2010/main" val="167291717"/>
      </p:ext>
    </p:extLst>
  </p:cSld>
  <p:clrMapOvr>
    <a:masterClrMapping/>
  </p:clrMapOvr>
</p:sld>
</file>

<file path=ppt/theme/theme1.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578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Helvetica Neue</vt:lpstr>
      <vt:lpstr>HelveticaNeue-MediumExt</vt:lpstr>
      <vt:lpstr>Jokerman</vt:lpstr>
      <vt:lpstr>Wingdings 3</vt:lpstr>
      <vt:lpstr>Wisp</vt:lpstr>
      <vt:lpstr>swapping</vt:lpstr>
      <vt:lpstr>Standard Swapping</vt:lpstr>
      <vt:lpstr>PowerPoint Presentation</vt:lpstr>
      <vt:lpstr>PowerPoint Presentation</vt:lpstr>
      <vt:lpstr>Context – switch and swapping</vt:lpstr>
      <vt:lpstr>Swapping on Mobile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swapping</dc:title>
  <dc:creator>mansi joshi</dc:creator>
  <cp:lastModifiedBy>mansi joshi</cp:lastModifiedBy>
  <cp:revision>5</cp:revision>
  <dcterms:created xsi:type="dcterms:W3CDTF">2020-12-09T09:02:35Z</dcterms:created>
  <dcterms:modified xsi:type="dcterms:W3CDTF">2020-12-09T09:43:40Z</dcterms:modified>
</cp:coreProperties>
</file>