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DF92E7-66D5-4CE2-87CD-B5CB2E11E8CA}" type="datetimeFigureOut">
              <a:rPr lang="en-IN" smtClean="0"/>
              <a:t>21-11-2020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234697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DF92E7-66D5-4CE2-87CD-B5CB2E11E8CA}"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423230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DF92E7-66D5-4CE2-87CD-B5CB2E11E8CA}" type="datetimeFigureOut">
              <a:rPr lang="en-IN" smtClean="0"/>
              <a:t>21-11-2020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1304487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DF92E7-66D5-4CE2-87CD-B5CB2E11E8CA}" type="datetimeFigureOut">
              <a:rPr lang="en-IN" smtClean="0"/>
              <a:t>21-11-2020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CDB00D9-5BAA-452A-93D7-92FCA7FF7F9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6724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DF92E7-66D5-4CE2-87CD-B5CB2E11E8CA}" type="datetimeFigureOut">
              <a:rPr lang="en-IN" smtClean="0"/>
              <a:t>21-11-2020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1447550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DF92E7-66D5-4CE2-87CD-B5CB2E11E8CA}" type="datetimeFigureOut">
              <a:rPr lang="en-IN" smtClean="0"/>
              <a:t>21-11-2020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3482728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DF92E7-66D5-4CE2-87CD-B5CB2E11E8CA}" type="datetimeFigureOut">
              <a:rPr lang="en-IN" smtClean="0"/>
              <a:t>21-11-2020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2631908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F92E7-66D5-4CE2-87CD-B5CB2E11E8CA}"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3386527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DF92E7-66D5-4CE2-87CD-B5CB2E11E8CA}" type="datetimeFigureOut">
              <a:rPr lang="en-IN" smtClean="0"/>
              <a:t>21-11-2020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65475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F92E7-66D5-4CE2-87CD-B5CB2E11E8CA}"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210704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DF92E7-66D5-4CE2-87CD-B5CB2E11E8CA}" type="datetimeFigureOut">
              <a:rPr lang="en-IN" smtClean="0"/>
              <a:t>21-11-2020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296103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DF92E7-66D5-4CE2-87CD-B5CB2E11E8CA}"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422451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DF92E7-66D5-4CE2-87CD-B5CB2E11E8CA}" type="datetimeFigureOut">
              <a:rPr lang="en-IN" smtClean="0"/>
              <a:t>21-11-2020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235804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DF92E7-66D5-4CE2-87CD-B5CB2E11E8CA}" type="datetimeFigureOut">
              <a:rPr lang="en-IN" smtClean="0"/>
              <a:t>21-11-2020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114865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F92E7-66D5-4CE2-87CD-B5CB2E11E8CA}" type="datetimeFigureOut">
              <a:rPr lang="en-IN" smtClean="0"/>
              <a:t>21-11-2020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336562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DF92E7-66D5-4CE2-87CD-B5CB2E11E8CA}"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5156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DF92E7-66D5-4CE2-87CD-B5CB2E11E8CA}"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B00D9-5BAA-452A-93D7-92FCA7FF7F9E}" type="slidenum">
              <a:rPr lang="en-IN" smtClean="0"/>
              <a:t>‹#›</a:t>
            </a:fld>
            <a:endParaRPr lang="en-IN"/>
          </a:p>
        </p:txBody>
      </p:sp>
    </p:spTree>
    <p:extLst>
      <p:ext uri="{BB962C8B-B14F-4D97-AF65-F5344CB8AC3E}">
        <p14:creationId xmlns:p14="http://schemas.microsoft.com/office/powerpoint/2010/main" val="171956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DF92E7-66D5-4CE2-87CD-B5CB2E11E8CA}" type="datetimeFigureOut">
              <a:rPr lang="en-IN" smtClean="0"/>
              <a:t>21-11-2020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DB00D9-5BAA-452A-93D7-92FCA7FF7F9E}" type="slidenum">
              <a:rPr lang="en-IN" smtClean="0"/>
              <a:t>‹#›</a:t>
            </a:fld>
            <a:endParaRPr lang="en-IN"/>
          </a:p>
        </p:txBody>
      </p:sp>
    </p:spTree>
    <p:extLst>
      <p:ext uri="{BB962C8B-B14F-4D97-AF65-F5344CB8AC3E}">
        <p14:creationId xmlns:p14="http://schemas.microsoft.com/office/powerpoint/2010/main" val="41901367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3CD2-B174-4E99-8657-4C5286D02DF4}"/>
              </a:ext>
            </a:extLst>
          </p:cNvPr>
          <p:cNvSpPr>
            <a:spLocks noGrp="1"/>
          </p:cNvSpPr>
          <p:nvPr>
            <p:ph type="ctrTitle"/>
          </p:nvPr>
        </p:nvSpPr>
        <p:spPr>
          <a:xfrm>
            <a:off x="1524000" y="1122362"/>
            <a:ext cx="9763760" cy="3693478"/>
          </a:xfrm>
        </p:spPr>
        <p:txBody>
          <a:bodyPr>
            <a:normAutofit/>
          </a:bodyPr>
          <a:lstStyle/>
          <a:p>
            <a:r>
              <a:rPr lang="en-IN" sz="4800" b="0" i="0" u="none" strike="noStrike" baseline="0" dirty="0">
                <a:solidFill>
                  <a:srgbClr val="00AEF0"/>
                </a:solidFill>
                <a:latin typeface="HelveticaNeue-MediumExt"/>
              </a:rPr>
              <a:t>Operating-System Structure</a:t>
            </a:r>
            <a:endParaRPr lang="en-IN" sz="4800" dirty="0"/>
          </a:p>
        </p:txBody>
      </p:sp>
    </p:spTree>
    <p:extLst>
      <p:ext uri="{BB962C8B-B14F-4D97-AF65-F5344CB8AC3E}">
        <p14:creationId xmlns:p14="http://schemas.microsoft.com/office/powerpoint/2010/main" val="223254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65FC-B5EF-43E5-8030-C394F8CCB455}"/>
              </a:ext>
            </a:extLst>
          </p:cNvPr>
          <p:cNvSpPr>
            <a:spLocks noGrp="1"/>
          </p:cNvSpPr>
          <p:nvPr>
            <p:ph type="title"/>
          </p:nvPr>
        </p:nvSpPr>
        <p:spPr>
          <a:xfrm>
            <a:off x="3088640" y="1"/>
            <a:ext cx="8138160" cy="985520"/>
          </a:xfrm>
        </p:spPr>
        <p:txBody>
          <a:bodyPr>
            <a:normAutofit fontScale="90000"/>
          </a:bodyPr>
          <a:lstStyle/>
          <a:p>
            <a:br>
              <a:rPr lang="en-IN" dirty="0"/>
            </a:br>
            <a:r>
              <a:rPr lang="en-IN" dirty="0"/>
              <a:t>Simple Structure</a:t>
            </a:r>
          </a:p>
        </p:txBody>
      </p:sp>
      <p:sp>
        <p:nvSpPr>
          <p:cNvPr id="3" name="Content Placeholder 2">
            <a:extLst>
              <a:ext uri="{FF2B5EF4-FFF2-40B4-BE49-F238E27FC236}">
                <a16:creationId xmlns:a16="http://schemas.microsoft.com/office/drawing/2014/main" id="{847260B1-3C33-4B2A-B32E-9FCFFD0A78F8}"/>
              </a:ext>
            </a:extLst>
          </p:cNvPr>
          <p:cNvSpPr>
            <a:spLocks noGrp="1"/>
          </p:cNvSpPr>
          <p:nvPr>
            <p:ph idx="1"/>
          </p:nvPr>
        </p:nvSpPr>
        <p:spPr>
          <a:xfrm>
            <a:off x="685800" y="985522"/>
            <a:ext cx="10820400" cy="5233164"/>
          </a:xfrm>
        </p:spPr>
        <p:txBody>
          <a:bodyPr>
            <a:noAutofit/>
          </a:bodyPr>
          <a:lstStyle/>
          <a:p>
            <a:pPr algn="l"/>
            <a:r>
              <a:rPr lang="en-US" sz="2400" b="0" i="0" u="none" strike="noStrike" baseline="0" dirty="0">
                <a:solidFill>
                  <a:srgbClr val="FF0000"/>
                </a:solidFill>
                <a:latin typeface="Palatino-Roman"/>
              </a:rPr>
              <a:t>Many operating systems do not have well-defined structures. Frequently, such systems started as small, simple, and limited systems and then grew beyond their original scope. MS-DOS is an example of such a system</a:t>
            </a:r>
          </a:p>
          <a:p>
            <a:pPr algn="l"/>
            <a:r>
              <a:rPr lang="en-IN" sz="2400" b="0" i="0" u="none" strike="noStrike" baseline="0" dirty="0">
                <a:solidFill>
                  <a:srgbClr val="FF0000"/>
                </a:solidFill>
                <a:latin typeface="Palatino-Roman"/>
              </a:rPr>
              <a:t>It was originally </a:t>
            </a:r>
            <a:r>
              <a:rPr lang="en-US" sz="2400" b="0" i="0" u="none" strike="noStrike" baseline="0" dirty="0">
                <a:solidFill>
                  <a:srgbClr val="FF0000"/>
                </a:solidFill>
                <a:latin typeface="Palatino-Roman"/>
              </a:rPr>
              <a:t>designed and implemented by a few people who had no idea that it would become so popular. It was written to provide the most functionality in the least space, so it was not carefully divided into modules</a:t>
            </a:r>
          </a:p>
          <a:p>
            <a:pPr algn="l"/>
            <a:r>
              <a:rPr lang="en-US" sz="2400" b="0" i="0" u="none" strike="noStrike" baseline="0" dirty="0">
                <a:solidFill>
                  <a:srgbClr val="FF0000"/>
                </a:solidFill>
                <a:latin typeface="Palatino-Roman"/>
              </a:rPr>
              <a:t>In MS-DOS, the interfaces and levels of functionality are not well separated For instance, application programs are able to access the basic I/O routines to write directly to the display and disk drives. Such freedom leaves MS-DOS vulnerable to errant (or malicious) programs, causing entire system crashes </a:t>
            </a:r>
            <a:r>
              <a:rPr lang="en-IN" sz="2400" b="0" i="0" u="none" strike="noStrike" baseline="0" dirty="0">
                <a:solidFill>
                  <a:srgbClr val="FF0000"/>
                </a:solidFill>
                <a:latin typeface="Palatino-Roman"/>
              </a:rPr>
              <a:t>when user programs fail.</a:t>
            </a:r>
          </a:p>
          <a:p>
            <a:pPr algn="l"/>
            <a:r>
              <a:rPr lang="en-US" sz="2400" b="0" i="0" u="none" strike="noStrike" baseline="0" dirty="0">
                <a:solidFill>
                  <a:srgbClr val="FF0000"/>
                </a:solidFill>
                <a:latin typeface="Palatino-Roman"/>
              </a:rPr>
              <a:t>Another example of limited structuring is the original UNIX operating system.  UNIX initially was limited by hardware functionality. It consists of two separable parts: the kernel and the system programs. The kernel is further separated into a series of interfaces and device drivers, which have been added and expanded over the years as UNIX has evolved</a:t>
            </a:r>
            <a:endParaRPr lang="en-IN" sz="2400" dirty="0">
              <a:solidFill>
                <a:srgbClr val="FF0000"/>
              </a:solidFill>
            </a:endParaRPr>
          </a:p>
        </p:txBody>
      </p:sp>
    </p:spTree>
    <p:extLst>
      <p:ext uri="{BB962C8B-B14F-4D97-AF65-F5344CB8AC3E}">
        <p14:creationId xmlns:p14="http://schemas.microsoft.com/office/powerpoint/2010/main" val="3184894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021D8F-140C-4307-9627-8DC7C77A3A15}"/>
              </a:ext>
            </a:extLst>
          </p:cNvPr>
          <p:cNvPicPr>
            <a:picLocks noGrp="1" noChangeAspect="1"/>
          </p:cNvPicPr>
          <p:nvPr>
            <p:ph idx="1"/>
          </p:nvPr>
        </p:nvPicPr>
        <p:blipFill rotWithShape="1">
          <a:blip r:embed="rId2"/>
          <a:srcRect l="41195" t="47983" r="35941" b="5311"/>
          <a:stretch/>
        </p:blipFill>
        <p:spPr>
          <a:xfrm>
            <a:off x="528320" y="335280"/>
            <a:ext cx="5059680" cy="5994400"/>
          </a:xfrm>
        </p:spPr>
      </p:pic>
      <p:pic>
        <p:nvPicPr>
          <p:cNvPr id="7" name="Picture 6">
            <a:extLst>
              <a:ext uri="{FF2B5EF4-FFF2-40B4-BE49-F238E27FC236}">
                <a16:creationId xmlns:a16="http://schemas.microsoft.com/office/drawing/2014/main" id="{5191A087-9AEC-402D-8598-5EFE3B0CA3B4}"/>
              </a:ext>
            </a:extLst>
          </p:cNvPr>
          <p:cNvPicPr>
            <a:picLocks noChangeAspect="1"/>
          </p:cNvPicPr>
          <p:nvPr/>
        </p:nvPicPr>
        <p:blipFill rotWithShape="1">
          <a:blip r:embed="rId3"/>
          <a:srcRect l="37167" t="26370" r="29500" b="32296"/>
          <a:stretch/>
        </p:blipFill>
        <p:spPr>
          <a:xfrm>
            <a:off x="6604000" y="335280"/>
            <a:ext cx="5059680" cy="5994400"/>
          </a:xfrm>
          <a:prstGeom prst="rect">
            <a:avLst/>
          </a:prstGeom>
        </p:spPr>
      </p:pic>
    </p:spTree>
    <p:extLst>
      <p:ext uri="{BB962C8B-B14F-4D97-AF65-F5344CB8AC3E}">
        <p14:creationId xmlns:p14="http://schemas.microsoft.com/office/powerpoint/2010/main" val="206460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5DA3-7D73-494F-9BF6-2297BE5FB144}"/>
              </a:ext>
            </a:extLst>
          </p:cNvPr>
          <p:cNvSpPr>
            <a:spLocks noGrp="1"/>
          </p:cNvSpPr>
          <p:nvPr>
            <p:ph type="title"/>
          </p:nvPr>
        </p:nvSpPr>
        <p:spPr>
          <a:xfrm>
            <a:off x="2895600" y="1"/>
            <a:ext cx="9113520" cy="955040"/>
          </a:xfrm>
        </p:spPr>
        <p:txBody>
          <a:bodyPr>
            <a:normAutofit fontScale="90000"/>
          </a:bodyPr>
          <a:lstStyle/>
          <a:p>
            <a:br>
              <a:rPr lang="en-IN" dirty="0"/>
            </a:br>
            <a:r>
              <a:rPr lang="en-IN" dirty="0"/>
              <a:t>Layered Approach</a:t>
            </a:r>
          </a:p>
        </p:txBody>
      </p:sp>
      <p:sp>
        <p:nvSpPr>
          <p:cNvPr id="3" name="Content Placeholder 2">
            <a:extLst>
              <a:ext uri="{FF2B5EF4-FFF2-40B4-BE49-F238E27FC236}">
                <a16:creationId xmlns:a16="http://schemas.microsoft.com/office/drawing/2014/main" id="{57F6F4FD-4EA4-4B61-8470-E489F692F83A}"/>
              </a:ext>
            </a:extLst>
          </p:cNvPr>
          <p:cNvSpPr>
            <a:spLocks noGrp="1"/>
          </p:cNvSpPr>
          <p:nvPr>
            <p:ph idx="1"/>
          </p:nvPr>
        </p:nvSpPr>
        <p:spPr>
          <a:xfrm>
            <a:off x="685800" y="1097280"/>
            <a:ext cx="11668760" cy="6116320"/>
          </a:xfrm>
        </p:spPr>
        <p:txBody>
          <a:bodyPr>
            <a:normAutofit/>
          </a:bodyPr>
          <a:lstStyle/>
          <a:p>
            <a:pPr algn="l"/>
            <a:r>
              <a:rPr lang="en-US" sz="2400" b="0" i="0" u="none" strike="noStrike" baseline="0" dirty="0">
                <a:solidFill>
                  <a:srgbClr val="FF0000"/>
                </a:solidFill>
                <a:latin typeface="Palatino-Roman"/>
              </a:rPr>
              <a:t>With proper hardware support, operating systems can be broken into pieces that are smaller and more appropriate than those allowed by the original </a:t>
            </a:r>
            <a:r>
              <a:rPr lang="en-IN" sz="2400" b="0" i="0" u="none" strike="noStrike" baseline="0" dirty="0">
                <a:solidFill>
                  <a:srgbClr val="FF0000"/>
                </a:solidFill>
                <a:latin typeface="Palatino-Roman"/>
              </a:rPr>
              <a:t>MS-DOS and UNIX systems.</a:t>
            </a:r>
          </a:p>
          <a:p>
            <a:pPr algn="l"/>
            <a:r>
              <a:rPr lang="en-US" sz="2400" b="0" i="0" u="none" strike="noStrike" baseline="0" dirty="0">
                <a:solidFill>
                  <a:srgbClr val="FF0000"/>
                </a:solidFill>
                <a:latin typeface="Palatino-Roman"/>
              </a:rPr>
              <a:t>The operating system can then retain much greater control over the computer and over the applications that make use of that computer. Implementers have more freedom in changing the inner workings of the system and in creating modular operating systems. Under a top down</a:t>
            </a:r>
            <a:r>
              <a:rPr lang="en-US" sz="2400" dirty="0">
                <a:solidFill>
                  <a:srgbClr val="FF0000"/>
                </a:solidFill>
                <a:latin typeface="Palatino-Roman"/>
              </a:rPr>
              <a:t> </a:t>
            </a:r>
            <a:r>
              <a:rPr lang="en-US" sz="2400" b="0" i="0" u="none" strike="noStrike" baseline="0" dirty="0">
                <a:solidFill>
                  <a:srgbClr val="FF0000"/>
                </a:solidFill>
                <a:latin typeface="Palatino-Roman"/>
              </a:rPr>
              <a:t>approach, the overall functionality and features are determined and are separated into components. </a:t>
            </a:r>
          </a:p>
          <a:p>
            <a:pPr algn="l"/>
            <a:r>
              <a:rPr lang="en-US" sz="2400" b="0" i="0" u="none" strike="noStrike" baseline="0" dirty="0">
                <a:solidFill>
                  <a:srgbClr val="FF0000"/>
                </a:solidFill>
                <a:latin typeface="Palatino-Roman"/>
              </a:rPr>
              <a:t>Information hiding is also important</a:t>
            </a:r>
          </a:p>
          <a:p>
            <a:pPr algn="l"/>
            <a:r>
              <a:rPr lang="en-US" sz="2400" b="0" i="0" u="none" strike="noStrike" baseline="0" dirty="0">
                <a:solidFill>
                  <a:srgbClr val="FF0000"/>
                </a:solidFill>
                <a:latin typeface="Palatino-Roman"/>
              </a:rPr>
              <a:t>the operating system is broken into a number of layers (levels). The bottom layer (layer 0) is the hardware; the highest (layer </a:t>
            </a:r>
            <a:r>
              <a:rPr lang="en-US" sz="2400" b="0" i="1" u="none" strike="noStrike" baseline="0" dirty="0">
                <a:solidFill>
                  <a:srgbClr val="FF0000"/>
                </a:solidFill>
                <a:latin typeface="Palatino-Italic"/>
              </a:rPr>
              <a:t>N</a:t>
            </a:r>
            <a:r>
              <a:rPr lang="en-US" sz="2400" b="0" i="0" u="none" strike="noStrike" baseline="0" dirty="0">
                <a:solidFill>
                  <a:srgbClr val="FF0000"/>
                </a:solidFill>
                <a:latin typeface="Palatino-Roman"/>
              </a:rPr>
              <a:t>) is the </a:t>
            </a:r>
            <a:r>
              <a:rPr lang="en-IN" sz="2400" b="0" i="0" u="none" strike="noStrike" baseline="0" dirty="0">
                <a:solidFill>
                  <a:srgbClr val="FF0000"/>
                </a:solidFill>
                <a:latin typeface="Palatino-Roman"/>
              </a:rPr>
              <a:t>user interface.</a:t>
            </a:r>
          </a:p>
          <a:p>
            <a:pPr algn="l"/>
            <a:r>
              <a:rPr lang="en-US" sz="2400" b="0" i="0" u="none" strike="noStrike" baseline="0" dirty="0">
                <a:solidFill>
                  <a:srgbClr val="FF0000"/>
                </a:solidFill>
                <a:latin typeface="Palatino-Roman"/>
              </a:rPr>
              <a:t>higher-level layers can invoke operations on lower-level layers.</a:t>
            </a:r>
            <a:r>
              <a:rPr lang="en-US" sz="2400" b="0" i="0" u="none" strike="noStrike" baseline="0" dirty="0">
                <a:solidFill>
                  <a:srgbClr val="231F20"/>
                </a:solidFill>
                <a:latin typeface="Palatino-Roman"/>
              </a:rPr>
              <a:t> </a:t>
            </a:r>
            <a:r>
              <a:rPr lang="en-US" sz="2400" b="0" i="0" u="none" strike="noStrike" baseline="0" dirty="0">
                <a:solidFill>
                  <a:srgbClr val="FF0000"/>
                </a:solidFill>
                <a:latin typeface="Palatino-Roman"/>
              </a:rPr>
              <a:t>The main advantage of the layered approach is simplicity of construction, system verification and debugging. The layers are selected so that each uses functions (operations) and services of only lower-level layers.</a:t>
            </a:r>
          </a:p>
          <a:p>
            <a:pPr algn="l"/>
            <a:endParaRPr lang="en-US" sz="1800" b="0" i="0" u="none" strike="noStrike" baseline="0" dirty="0">
              <a:solidFill>
                <a:srgbClr val="FF0000"/>
              </a:solidFill>
              <a:latin typeface="Palatino-Roman"/>
            </a:endParaRPr>
          </a:p>
        </p:txBody>
      </p:sp>
    </p:spTree>
    <p:extLst>
      <p:ext uri="{BB962C8B-B14F-4D97-AF65-F5344CB8AC3E}">
        <p14:creationId xmlns:p14="http://schemas.microsoft.com/office/powerpoint/2010/main" val="387443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4298D8-5CA9-48A3-B300-44DBD3C3B246}"/>
              </a:ext>
            </a:extLst>
          </p:cNvPr>
          <p:cNvPicPr>
            <a:picLocks noGrp="1" noChangeAspect="1"/>
          </p:cNvPicPr>
          <p:nvPr>
            <p:ph idx="1"/>
          </p:nvPr>
        </p:nvPicPr>
        <p:blipFill rotWithShape="1">
          <a:blip r:embed="rId2"/>
          <a:srcRect l="31254" t="20802" r="31824" b="5788"/>
          <a:stretch/>
        </p:blipFill>
        <p:spPr>
          <a:xfrm>
            <a:off x="2428240" y="738710"/>
            <a:ext cx="7223760" cy="5712890"/>
          </a:xfrm>
        </p:spPr>
      </p:pic>
    </p:spTree>
    <p:extLst>
      <p:ext uri="{BB962C8B-B14F-4D97-AF65-F5344CB8AC3E}">
        <p14:creationId xmlns:p14="http://schemas.microsoft.com/office/powerpoint/2010/main" val="343614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6B0E3-C186-4C1C-9472-C948CF1A774F}"/>
              </a:ext>
            </a:extLst>
          </p:cNvPr>
          <p:cNvSpPr>
            <a:spLocks noGrp="1"/>
          </p:cNvSpPr>
          <p:nvPr>
            <p:ph idx="1"/>
          </p:nvPr>
        </p:nvSpPr>
        <p:spPr>
          <a:xfrm>
            <a:off x="558800" y="264160"/>
            <a:ext cx="10947400" cy="5954525"/>
          </a:xfrm>
        </p:spPr>
        <p:txBody>
          <a:bodyPr>
            <a:normAutofit lnSpcReduction="10000"/>
          </a:bodyPr>
          <a:lstStyle/>
          <a:p>
            <a:pPr algn="l"/>
            <a:endParaRPr lang="en-US" sz="1800" b="0" i="0" u="none" strike="noStrike" baseline="0" dirty="0">
              <a:solidFill>
                <a:srgbClr val="FF0000"/>
              </a:solidFill>
              <a:latin typeface="Palatino-Roman"/>
            </a:endParaRPr>
          </a:p>
          <a:p>
            <a:pPr algn="l"/>
            <a:endParaRPr lang="en-US" sz="1800" dirty="0">
              <a:solidFill>
                <a:srgbClr val="FF0000"/>
              </a:solidFill>
              <a:latin typeface="Palatino-Roman"/>
            </a:endParaRPr>
          </a:p>
          <a:p>
            <a:pPr algn="l"/>
            <a:endParaRPr lang="en-US" sz="1800" b="0" i="0" u="none" strike="noStrike" baseline="0" dirty="0">
              <a:solidFill>
                <a:srgbClr val="FF0000"/>
              </a:solidFill>
              <a:latin typeface="Palatino-Roman"/>
            </a:endParaRPr>
          </a:p>
          <a:p>
            <a:pPr algn="l"/>
            <a:r>
              <a:rPr lang="en-US" sz="2400" b="0" i="0" u="none" strike="noStrike" baseline="0" dirty="0">
                <a:solidFill>
                  <a:srgbClr val="FF0000"/>
                </a:solidFill>
                <a:latin typeface="Palatino-Roman"/>
              </a:rPr>
              <a:t>Once the first layer is debugged, its correct functioning can be assumed while the second layer is debugged, and so on. If an error is found during the debugging of a particular layer, the error must be on that layer, because the layers below it are already debugged. Thus, the design and implementation of the system are simplified</a:t>
            </a:r>
          </a:p>
          <a:p>
            <a:pPr algn="l"/>
            <a:r>
              <a:rPr lang="en-US" sz="2400" b="0" i="0" u="none" strike="noStrike" baseline="0" dirty="0">
                <a:solidFill>
                  <a:srgbClr val="FF0000"/>
                </a:solidFill>
                <a:latin typeface="Palatino-Roman"/>
              </a:rPr>
              <a:t>Each layer is implemented only with operations provided by lower-level layers. A layer does not need to know how these operations are implemented; it needs to know only what these operations do. Hence, each layer hides the existence of certain data structures, operations, and hardware from higher-level </a:t>
            </a:r>
            <a:r>
              <a:rPr lang="en-IN" sz="2400" b="0" i="0" u="none" strike="noStrike" baseline="0" dirty="0">
                <a:solidFill>
                  <a:srgbClr val="FF0000"/>
                </a:solidFill>
                <a:latin typeface="Palatino-Roman"/>
              </a:rPr>
              <a:t>layers.</a:t>
            </a:r>
          </a:p>
          <a:p>
            <a:pPr algn="l"/>
            <a:r>
              <a:rPr lang="en-US" sz="2400" b="0" i="0" u="none" strike="noStrike" baseline="0" dirty="0">
                <a:solidFill>
                  <a:srgbClr val="FF0000"/>
                </a:solidFill>
                <a:latin typeface="Palatino-Roman"/>
              </a:rPr>
              <a:t>The major difficulty with the layered approach involves appropriately defining the various layers. Because a layer can use only lower-level layers, </a:t>
            </a:r>
            <a:r>
              <a:rPr lang="en-IN" sz="2400" b="0" i="0" u="none" strike="noStrike" baseline="0" dirty="0">
                <a:solidFill>
                  <a:srgbClr val="FF0000"/>
                </a:solidFill>
                <a:latin typeface="Palatino-Roman"/>
              </a:rPr>
              <a:t>careful planning is necessary</a:t>
            </a:r>
          </a:p>
          <a:p>
            <a:pPr algn="l"/>
            <a:r>
              <a:rPr lang="en-US" sz="2400" b="0" i="0" u="none" strike="noStrike" baseline="0" dirty="0">
                <a:solidFill>
                  <a:srgbClr val="FF0000"/>
                </a:solidFill>
                <a:latin typeface="Palatino-Roman"/>
              </a:rPr>
              <a:t>A final problem with layered implementations is that they tend to be less </a:t>
            </a:r>
            <a:r>
              <a:rPr lang="en-IN" sz="2400" b="0" i="0" u="none" strike="noStrike" baseline="0" dirty="0">
                <a:solidFill>
                  <a:srgbClr val="FF0000"/>
                </a:solidFill>
                <a:latin typeface="Palatino-Roman"/>
              </a:rPr>
              <a:t>efficient than other types</a:t>
            </a:r>
            <a:endParaRPr lang="en-IN" sz="2400" dirty="0">
              <a:solidFill>
                <a:srgbClr val="FF0000"/>
              </a:solidFill>
            </a:endParaRPr>
          </a:p>
        </p:txBody>
      </p:sp>
    </p:spTree>
    <p:extLst>
      <p:ext uri="{BB962C8B-B14F-4D97-AF65-F5344CB8AC3E}">
        <p14:creationId xmlns:p14="http://schemas.microsoft.com/office/powerpoint/2010/main" val="116208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7378-68BF-4313-A032-CCB526FD2C81}"/>
              </a:ext>
            </a:extLst>
          </p:cNvPr>
          <p:cNvSpPr>
            <a:spLocks noGrp="1"/>
          </p:cNvSpPr>
          <p:nvPr>
            <p:ph type="title"/>
          </p:nvPr>
        </p:nvSpPr>
        <p:spPr>
          <a:xfrm>
            <a:off x="2895600" y="193041"/>
            <a:ext cx="8879840" cy="711200"/>
          </a:xfrm>
        </p:spPr>
        <p:txBody>
          <a:bodyPr>
            <a:normAutofit fontScale="90000"/>
          </a:bodyPr>
          <a:lstStyle/>
          <a:p>
            <a:br>
              <a:rPr lang="en-IN" dirty="0"/>
            </a:br>
            <a:r>
              <a:rPr lang="en-IN" dirty="0"/>
              <a:t>Microkernels</a:t>
            </a:r>
          </a:p>
        </p:txBody>
      </p:sp>
      <p:sp>
        <p:nvSpPr>
          <p:cNvPr id="3" name="Content Placeholder 2">
            <a:extLst>
              <a:ext uri="{FF2B5EF4-FFF2-40B4-BE49-F238E27FC236}">
                <a16:creationId xmlns:a16="http://schemas.microsoft.com/office/drawing/2014/main" id="{38728434-9B79-417F-B8DF-28ADC62440F0}"/>
              </a:ext>
            </a:extLst>
          </p:cNvPr>
          <p:cNvSpPr>
            <a:spLocks noGrp="1"/>
          </p:cNvSpPr>
          <p:nvPr>
            <p:ph idx="1"/>
          </p:nvPr>
        </p:nvSpPr>
        <p:spPr>
          <a:xfrm>
            <a:off x="685800" y="1219200"/>
            <a:ext cx="11313160" cy="4999485"/>
          </a:xfrm>
        </p:spPr>
        <p:txBody>
          <a:bodyPr>
            <a:noAutofit/>
          </a:bodyPr>
          <a:lstStyle/>
          <a:p>
            <a:pPr algn="l"/>
            <a:r>
              <a:rPr lang="en-US" sz="2400" b="0" i="0" u="none" strike="noStrike" baseline="0" dirty="0">
                <a:solidFill>
                  <a:srgbClr val="FF0000"/>
                </a:solidFill>
                <a:latin typeface="Palatino-Roman"/>
              </a:rPr>
              <a:t>In the mid-1980s, researchers at Carnegie Mellon University developed an operating system called </a:t>
            </a:r>
            <a:r>
              <a:rPr lang="en-US" sz="2400" b="1" i="0" u="none" strike="noStrike" baseline="0" dirty="0">
                <a:solidFill>
                  <a:srgbClr val="FFFF00"/>
                </a:solidFill>
                <a:latin typeface="Palatino-Bold"/>
              </a:rPr>
              <a:t>Mach</a:t>
            </a:r>
            <a:r>
              <a:rPr lang="en-US" sz="2400" b="1" i="0" u="none" strike="noStrike" baseline="0" dirty="0">
                <a:solidFill>
                  <a:srgbClr val="FF0000"/>
                </a:solidFill>
                <a:latin typeface="Palatino-Bold"/>
              </a:rPr>
              <a:t> </a:t>
            </a:r>
            <a:r>
              <a:rPr lang="en-US" sz="2400" b="0" i="0" u="none" strike="noStrike" baseline="0" dirty="0">
                <a:solidFill>
                  <a:srgbClr val="FF0000"/>
                </a:solidFill>
                <a:latin typeface="Palatino-Roman"/>
              </a:rPr>
              <a:t>that modularized the kernel using the </a:t>
            </a:r>
            <a:r>
              <a:rPr lang="en-US" sz="2400" b="1" i="0" u="none" strike="noStrike" baseline="0" dirty="0">
                <a:solidFill>
                  <a:srgbClr val="FFFF00"/>
                </a:solidFill>
                <a:latin typeface="Palatino-Bold"/>
              </a:rPr>
              <a:t>microkernel</a:t>
            </a:r>
            <a:r>
              <a:rPr lang="en-US" sz="2400" b="1" i="0" u="none" strike="noStrike" baseline="0" dirty="0">
                <a:solidFill>
                  <a:srgbClr val="FF0000"/>
                </a:solidFill>
                <a:latin typeface="Palatino-Bold"/>
              </a:rPr>
              <a:t> </a:t>
            </a:r>
            <a:r>
              <a:rPr lang="en-US" sz="2400" b="0" i="0" u="none" strike="noStrike" baseline="0" dirty="0">
                <a:solidFill>
                  <a:srgbClr val="FF0000"/>
                </a:solidFill>
                <a:latin typeface="Palatino-Roman"/>
              </a:rPr>
              <a:t>approach</a:t>
            </a:r>
          </a:p>
          <a:p>
            <a:pPr algn="l"/>
            <a:r>
              <a:rPr lang="en-IN" sz="2400" b="0" i="0" u="none" strike="noStrike" baseline="0" dirty="0">
                <a:solidFill>
                  <a:srgbClr val="FF0000"/>
                </a:solidFill>
                <a:latin typeface="Palatino-Roman"/>
              </a:rPr>
              <a:t>This method structures the </a:t>
            </a:r>
            <a:r>
              <a:rPr lang="en-US" sz="2400" b="0" i="0" u="none" strike="noStrike" baseline="0" dirty="0">
                <a:solidFill>
                  <a:srgbClr val="FF0000"/>
                </a:solidFill>
                <a:latin typeface="Palatino-Roman"/>
              </a:rPr>
              <a:t>operating system by removing all nonessential components from the kernel and implementing them as system and user-level programs. The result is a smaller kernel. There is little consensus regarding which services should remain in the kernel and which should be implemented in user space.</a:t>
            </a:r>
          </a:p>
          <a:p>
            <a:pPr algn="l"/>
            <a:r>
              <a:rPr lang="en-US" sz="2400" b="0" i="0" u="none" strike="noStrike" baseline="0" dirty="0">
                <a:solidFill>
                  <a:srgbClr val="FF0000"/>
                </a:solidFill>
                <a:latin typeface="Palatino-Roman"/>
              </a:rPr>
              <a:t>microkernels provide minimal process and memory management, in addition </a:t>
            </a:r>
            <a:r>
              <a:rPr lang="en-IN" sz="2400" b="0" i="0" u="none" strike="noStrike" baseline="0" dirty="0">
                <a:solidFill>
                  <a:srgbClr val="FF0000"/>
                </a:solidFill>
                <a:latin typeface="Palatino-Roman"/>
              </a:rPr>
              <a:t>to a communication facility.</a:t>
            </a:r>
          </a:p>
          <a:p>
            <a:pPr algn="l"/>
            <a:r>
              <a:rPr lang="en-US" sz="2400" b="0" i="0" u="none" strike="noStrike" baseline="0" dirty="0">
                <a:solidFill>
                  <a:srgbClr val="FF0000"/>
                </a:solidFill>
                <a:latin typeface="Palatino-Roman"/>
              </a:rPr>
              <a:t>The main function of the microkernel is to provide communication between the client program and the various services that are also running in user space. Communication is provided through </a:t>
            </a:r>
            <a:r>
              <a:rPr lang="en-US" sz="2400" b="1" i="0" u="none" strike="noStrike" baseline="0" dirty="0">
                <a:solidFill>
                  <a:srgbClr val="00AEF0"/>
                </a:solidFill>
                <a:latin typeface="Palatino-Bold"/>
              </a:rPr>
              <a:t>message passing</a:t>
            </a:r>
            <a:endParaRPr lang="en-IN" sz="2400" dirty="0">
              <a:solidFill>
                <a:srgbClr val="FF0000"/>
              </a:solidFill>
            </a:endParaRPr>
          </a:p>
        </p:txBody>
      </p:sp>
    </p:spTree>
    <p:extLst>
      <p:ext uri="{BB962C8B-B14F-4D97-AF65-F5344CB8AC3E}">
        <p14:creationId xmlns:p14="http://schemas.microsoft.com/office/powerpoint/2010/main" val="171892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6A631A-0A62-4BBA-A45A-DA2C6DED5E4C}"/>
              </a:ext>
            </a:extLst>
          </p:cNvPr>
          <p:cNvPicPr>
            <a:picLocks noGrp="1" noChangeAspect="1"/>
          </p:cNvPicPr>
          <p:nvPr>
            <p:ph idx="1"/>
          </p:nvPr>
        </p:nvPicPr>
        <p:blipFill rotWithShape="1">
          <a:blip r:embed="rId2"/>
          <a:srcRect l="22382" t="23051" r="20471" b="15051"/>
          <a:stretch/>
        </p:blipFill>
        <p:spPr>
          <a:xfrm>
            <a:off x="1618594" y="1345324"/>
            <a:ext cx="8996854" cy="4992414"/>
          </a:xfrm>
        </p:spPr>
      </p:pic>
    </p:spTree>
    <p:extLst>
      <p:ext uri="{BB962C8B-B14F-4D97-AF65-F5344CB8AC3E}">
        <p14:creationId xmlns:p14="http://schemas.microsoft.com/office/powerpoint/2010/main" val="178968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11E5A-9045-40CF-AC03-4C6DFA147102}"/>
              </a:ext>
            </a:extLst>
          </p:cNvPr>
          <p:cNvSpPr>
            <a:spLocks noGrp="1"/>
          </p:cNvSpPr>
          <p:nvPr>
            <p:ph idx="1"/>
          </p:nvPr>
        </p:nvSpPr>
        <p:spPr>
          <a:xfrm>
            <a:off x="701040" y="1635760"/>
            <a:ext cx="10993120" cy="4582925"/>
          </a:xfrm>
        </p:spPr>
        <p:txBody>
          <a:bodyPr/>
          <a:lstStyle/>
          <a:p>
            <a:pPr algn="l"/>
            <a:r>
              <a:rPr lang="en-US" sz="2400" b="0" i="0" u="none" strike="noStrike" baseline="0" dirty="0">
                <a:solidFill>
                  <a:srgbClr val="FF0000"/>
                </a:solidFill>
                <a:latin typeface="Palatino-Roman"/>
              </a:rPr>
              <a:t>One benefit of the microkernel approach is that it makes extending the operating system easier. All new services are added to user space and consequently do not require modification of the kernel. When the kernel does have to be modified, the changes tend to be fewer, because the microkernel is </a:t>
            </a:r>
            <a:r>
              <a:rPr lang="en-IN" sz="2400" b="0" i="0" u="none" strike="noStrike" baseline="0" dirty="0">
                <a:solidFill>
                  <a:srgbClr val="FF0000"/>
                </a:solidFill>
                <a:latin typeface="Palatino-Roman"/>
              </a:rPr>
              <a:t>a smaller kernel</a:t>
            </a:r>
          </a:p>
          <a:p>
            <a:pPr algn="l"/>
            <a:r>
              <a:rPr lang="en-US" sz="2400" b="0" i="0" u="none" strike="noStrike" baseline="0" dirty="0">
                <a:solidFill>
                  <a:srgbClr val="FF0000"/>
                </a:solidFill>
                <a:latin typeface="Palatino-Roman"/>
              </a:rPr>
              <a:t>The microkernel also provides more security and reliability, since most services are running as user—rather than kernel— processes. If a service fails, the rest of the operating system remains untouched</a:t>
            </a:r>
          </a:p>
          <a:p>
            <a:pPr algn="l"/>
            <a:r>
              <a:rPr lang="en-US" sz="2400" dirty="0">
                <a:solidFill>
                  <a:srgbClr val="FF0000"/>
                </a:solidFill>
                <a:latin typeface="Palatino-Roman"/>
              </a:rPr>
              <a:t>Ex-</a:t>
            </a:r>
            <a:r>
              <a:rPr lang="en-IN" sz="2400" b="0" i="0" u="none" strike="noStrike" baseline="0" dirty="0">
                <a:solidFill>
                  <a:srgbClr val="FF0000"/>
                </a:solidFill>
                <a:latin typeface="Palatino-Roman"/>
              </a:rPr>
              <a:t>Tru64 UNIX, QNX</a:t>
            </a:r>
          </a:p>
          <a:p>
            <a:pPr algn="l"/>
            <a:endParaRPr lang="en-IN" dirty="0">
              <a:solidFill>
                <a:srgbClr val="FF0000"/>
              </a:solidFill>
            </a:endParaRPr>
          </a:p>
        </p:txBody>
      </p:sp>
    </p:spTree>
    <p:extLst>
      <p:ext uri="{BB962C8B-B14F-4D97-AF65-F5344CB8AC3E}">
        <p14:creationId xmlns:p14="http://schemas.microsoft.com/office/powerpoint/2010/main" val="137011871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107</TotalTime>
  <Words>769</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HelveticaNeue-MediumExt</vt:lpstr>
      <vt:lpstr>Palatino-Bold</vt:lpstr>
      <vt:lpstr>Palatino-Italic</vt:lpstr>
      <vt:lpstr>Palatino-Roman</vt:lpstr>
      <vt:lpstr>Vapor Trail</vt:lpstr>
      <vt:lpstr>Operating-System Structure</vt:lpstr>
      <vt:lpstr> Simple Structure</vt:lpstr>
      <vt:lpstr>PowerPoint Presentation</vt:lpstr>
      <vt:lpstr> Layered Approach</vt:lpstr>
      <vt:lpstr>PowerPoint Presentation</vt:lpstr>
      <vt:lpstr>PowerPoint Presentation</vt:lpstr>
      <vt:lpstr> Microkernels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Operating-System Structure</dc:title>
  <dc:creator>mansi joshi</dc:creator>
  <cp:lastModifiedBy>mansi joshi</cp:lastModifiedBy>
  <cp:revision>10</cp:revision>
  <dcterms:created xsi:type="dcterms:W3CDTF">2020-11-21T16:56:35Z</dcterms:created>
  <dcterms:modified xsi:type="dcterms:W3CDTF">2020-11-21T18:44:30Z</dcterms:modified>
</cp:coreProperties>
</file>