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E70988-9FFC-4E63-95E8-4AFE6C7AFF84}" type="datetimeFigureOut">
              <a:rPr lang="en-IN" smtClean="0"/>
              <a:t>09-11-2020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3507981-3496-4B8F-91F9-31FCCD207D8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096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70988-9FFC-4E63-95E8-4AFE6C7AFF84}"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07981-3496-4B8F-91F9-31FCCD207D8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4140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70988-9FFC-4E63-95E8-4AFE6C7AFF84}"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07981-3496-4B8F-91F9-31FCCD207D8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5512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70988-9FFC-4E63-95E8-4AFE6C7AFF84}"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07981-3496-4B8F-91F9-31FCCD207D8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368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70988-9FFC-4E63-95E8-4AFE6C7AFF84}"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07981-3496-4B8F-91F9-31FCCD207D8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1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E70988-9FFC-4E63-95E8-4AFE6C7AFF84}"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07981-3496-4B8F-91F9-31FCCD207D8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089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E70988-9FFC-4E63-95E8-4AFE6C7AFF84}" type="datetimeFigureOut">
              <a:rPr lang="en-IN" smtClean="0"/>
              <a:t>09-11-2020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507981-3496-4B8F-91F9-31FCCD207D8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174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E70988-9FFC-4E63-95E8-4AFE6C7AFF84}" type="datetimeFigureOut">
              <a:rPr lang="en-IN" smtClean="0"/>
              <a:t>09-11-2020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07981-3496-4B8F-91F9-31FCCD207D8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74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70988-9FFC-4E63-95E8-4AFE6C7AFF84}" type="datetimeFigureOut">
              <a:rPr lang="en-IN" smtClean="0"/>
              <a:t>09-11-2020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507981-3496-4B8F-91F9-31FCCD207D82}" type="slidenum">
              <a:rPr lang="en-IN" smtClean="0"/>
              <a:t>‹#›</a:t>
            </a:fld>
            <a:endParaRPr lang="en-IN"/>
          </a:p>
        </p:txBody>
      </p:sp>
    </p:spTree>
    <p:extLst>
      <p:ext uri="{BB962C8B-B14F-4D97-AF65-F5344CB8AC3E}">
        <p14:creationId xmlns:p14="http://schemas.microsoft.com/office/powerpoint/2010/main" val="134378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E70988-9FFC-4E63-95E8-4AFE6C7AFF84}"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07981-3496-4B8F-91F9-31FCCD207D8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43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4E70988-9FFC-4E63-95E8-4AFE6C7AFF84}" type="datetimeFigureOut">
              <a:rPr lang="en-IN" smtClean="0"/>
              <a:t>09-11-2020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3507981-3496-4B8F-91F9-31FCCD207D8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686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4E70988-9FFC-4E63-95E8-4AFE6C7AFF84}" type="datetimeFigureOut">
              <a:rPr lang="en-IN" smtClean="0"/>
              <a:t>09-11-2020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3507981-3496-4B8F-91F9-31FCCD207D8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240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1137-AD7E-4928-9D2C-C9BA05B5B857}"/>
              </a:ext>
            </a:extLst>
          </p:cNvPr>
          <p:cNvSpPr>
            <a:spLocks noGrp="1"/>
          </p:cNvSpPr>
          <p:nvPr>
            <p:ph type="ctrTitle"/>
          </p:nvPr>
        </p:nvSpPr>
        <p:spPr/>
        <p:txBody>
          <a:bodyPr/>
          <a:lstStyle/>
          <a:p>
            <a:r>
              <a:rPr lang="en-US" dirty="0"/>
              <a:t>OS structure</a:t>
            </a:r>
            <a:endParaRPr lang="en-IN" dirty="0"/>
          </a:p>
        </p:txBody>
      </p:sp>
      <p:sp>
        <p:nvSpPr>
          <p:cNvPr id="3" name="Subtitle 2">
            <a:extLst>
              <a:ext uri="{FF2B5EF4-FFF2-40B4-BE49-F238E27FC236}">
                <a16:creationId xmlns:a16="http://schemas.microsoft.com/office/drawing/2014/main" id="{0DF9555E-5633-4835-955E-B3F63AB0F89D}"/>
              </a:ext>
            </a:extLst>
          </p:cNvPr>
          <p:cNvSpPr>
            <a:spLocks noGrp="1"/>
          </p:cNvSpPr>
          <p:nvPr>
            <p:ph type="subTitle" idx="1"/>
          </p:nvPr>
        </p:nvSpPr>
        <p:spPr/>
        <p:txBody>
          <a:bodyPr>
            <a:normAutofit/>
          </a:bodyPr>
          <a:lstStyle/>
          <a:p>
            <a:r>
              <a:rPr lang="en-US" sz="2800" b="1" dirty="0"/>
              <a:t>OS services</a:t>
            </a:r>
            <a:endParaRPr lang="en-IN" sz="2800" b="1" dirty="0"/>
          </a:p>
        </p:txBody>
      </p:sp>
    </p:spTree>
    <p:extLst>
      <p:ext uri="{BB962C8B-B14F-4D97-AF65-F5344CB8AC3E}">
        <p14:creationId xmlns:p14="http://schemas.microsoft.com/office/powerpoint/2010/main" val="185066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AC26-D11A-4620-BF2D-37FC6B156D66}"/>
              </a:ext>
            </a:extLst>
          </p:cNvPr>
          <p:cNvSpPr>
            <a:spLocks noGrp="1"/>
          </p:cNvSpPr>
          <p:nvPr>
            <p:ph type="title"/>
          </p:nvPr>
        </p:nvSpPr>
        <p:spPr/>
        <p:txBody>
          <a:bodyPr>
            <a:normAutofit/>
          </a:bodyPr>
          <a:lstStyle/>
          <a:p>
            <a:r>
              <a:rPr lang="en-IN" sz="2800" b="1" i="0" u="none" strike="noStrike" baseline="0" dirty="0">
                <a:solidFill>
                  <a:srgbClr val="231F20"/>
                </a:solidFill>
                <a:latin typeface="Palatino-Bold"/>
              </a:rPr>
              <a:t>Accounting</a:t>
            </a:r>
            <a:endParaRPr lang="en-IN" sz="2800" dirty="0"/>
          </a:p>
        </p:txBody>
      </p:sp>
      <p:sp>
        <p:nvSpPr>
          <p:cNvPr id="3" name="Content Placeholder 2">
            <a:extLst>
              <a:ext uri="{FF2B5EF4-FFF2-40B4-BE49-F238E27FC236}">
                <a16:creationId xmlns:a16="http://schemas.microsoft.com/office/drawing/2014/main" id="{7A41ED22-4747-41ED-B188-2B91C1F3385F}"/>
              </a:ext>
            </a:extLst>
          </p:cNvPr>
          <p:cNvSpPr>
            <a:spLocks noGrp="1"/>
          </p:cNvSpPr>
          <p:nvPr>
            <p:ph idx="1"/>
          </p:nvPr>
        </p:nvSpPr>
        <p:spPr/>
        <p:txBody>
          <a:bodyPr>
            <a:normAutofit/>
          </a:bodyPr>
          <a:lstStyle/>
          <a:p>
            <a:pPr algn="l"/>
            <a:r>
              <a:rPr lang="en-US" sz="2400" b="0" i="0" u="none" strike="noStrike" baseline="0" dirty="0">
                <a:solidFill>
                  <a:srgbClr val="231F20"/>
                </a:solidFill>
                <a:latin typeface="Palatino-Roman"/>
              </a:rPr>
              <a:t>To keep track of which users use how much and what kinds of computer resources. This record keeping may be used for accounting (so that users can be billed) or simply for accumulating usage statistics. Usage statistics may be a valuable tool for researchers who wish to reconfigure the system to improve computing services</a:t>
            </a:r>
            <a:r>
              <a:rPr lang="en-US" b="0" i="0" u="none" strike="noStrike" baseline="0" dirty="0">
                <a:solidFill>
                  <a:srgbClr val="231F20"/>
                </a:solidFill>
                <a:latin typeface="Palatino-Roman"/>
              </a:rPr>
              <a:t>.</a:t>
            </a:r>
            <a:endParaRPr lang="en-IN" dirty="0"/>
          </a:p>
        </p:txBody>
      </p:sp>
    </p:spTree>
    <p:extLst>
      <p:ext uri="{BB962C8B-B14F-4D97-AF65-F5344CB8AC3E}">
        <p14:creationId xmlns:p14="http://schemas.microsoft.com/office/powerpoint/2010/main" val="164047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9CFB-18E4-462A-83D0-7816EBA2F77C}"/>
              </a:ext>
            </a:extLst>
          </p:cNvPr>
          <p:cNvSpPr>
            <a:spLocks noGrp="1"/>
          </p:cNvSpPr>
          <p:nvPr>
            <p:ph type="title"/>
          </p:nvPr>
        </p:nvSpPr>
        <p:spPr/>
        <p:txBody>
          <a:bodyPr>
            <a:normAutofit/>
          </a:bodyPr>
          <a:lstStyle/>
          <a:p>
            <a:r>
              <a:rPr lang="en-IN" sz="2800" b="1" i="0" u="none" strike="noStrike" baseline="0" dirty="0">
                <a:solidFill>
                  <a:srgbClr val="231F20"/>
                </a:solidFill>
                <a:latin typeface="Palatino-Bold"/>
              </a:rPr>
              <a:t>Protection and security</a:t>
            </a:r>
            <a:endParaRPr lang="en-IN" sz="2800" dirty="0"/>
          </a:p>
        </p:txBody>
      </p:sp>
      <p:sp>
        <p:nvSpPr>
          <p:cNvPr id="3" name="Content Placeholder 2">
            <a:extLst>
              <a:ext uri="{FF2B5EF4-FFF2-40B4-BE49-F238E27FC236}">
                <a16:creationId xmlns:a16="http://schemas.microsoft.com/office/drawing/2014/main" id="{5606C24F-CE1F-4012-81D9-7E4A18100E30}"/>
              </a:ext>
            </a:extLst>
          </p:cNvPr>
          <p:cNvSpPr>
            <a:spLocks noGrp="1"/>
          </p:cNvSpPr>
          <p:nvPr>
            <p:ph idx="1"/>
          </p:nvPr>
        </p:nvSpPr>
        <p:spPr/>
        <p:txBody>
          <a:bodyPr>
            <a:normAutofit/>
          </a:bodyPr>
          <a:lstStyle/>
          <a:p>
            <a:pPr algn="l"/>
            <a:r>
              <a:rPr lang="en-US" b="0" i="0" u="none" strike="noStrike" baseline="0" dirty="0">
                <a:solidFill>
                  <a:srgbClr val="231F20"/>
                </a:solidFill>
                <a:latin typeface="Palatino-Roman"/>
              </a:rPr>
              <a:t>The owners of information stored in a multiuser or networked computer system may want to control use of that information. When several separate processes execute concurrently, it should not be possible for one process to interfere with the others or with the operating system itself. </a:t>
            </a:r>
          </a:p>
          <a:p>
            <a:pPr algn="l"/>
            <a:r>
              <a:rPr lang="en-US" b="0" i="0" u="none" strike="noStrike" baseline="0" dirty="0">
                <a:solidFill>
                  <a:srgbClr val="231F20"/>
                </a:solidFill>
                <a:latin typeface="Palatino-Roman"/>
              </a:rPr>
              <a:t>Protection involves ensuring that all access to system resources is controlled. </a:t>
            </a:r>
          </a:p>
          <a:p>
            <a:pPr algn="l"/>
            <a:r>
              <a:rPr lang="en-US" b="0" i="0" u="none" strike="noStrike" baseline="0" dirty="0">
                <a:solidFill>
                  <a:srgbClr val="231F20"/>
                </a:solidFill>
                <a:latin typeface="Palatino-Roman"/>
              </a:rPr>
              <a:t>Security of the system from outsiders is also important. Such security starts with requiring each user to authenticate himself or herself to the system, usually by means of a password, to gain </a:t>
            </a:r>
            <a:r>
              <a:rPr lang="en-IN" b="0" i="0" u="none" strike="noStrike" baseline="0" dirty="0">
                <a:solidFill>
                  <a:srgbClr val="231F20"/>
                </a:solidFill>
                <a:latin typeface="Palatino-Roman"/>
              </a:rPr>
              <a:t>access to system resources.</a:t>
            </a:r>
            <a:endParaRPr lang="en-IN" dirty="0"/>
          </a:p>
        </p:txBody>
      </p:sp>
    </p:spTree>
    <p:extLst>
      <p:ext uri="{BB962C8B-B14F-4D97-AF65-F5344CB8AC3E}">
        <p14:creationId xmlns:p14="http://schemas.microsoft.com/office/powerpoint/2010/main" val="47219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4E505D-4E73-4402-9D1A-0D3EC167D8D6}"/>
              </a:ext>
            </a:extLst>
          </p:cNvPr>
          <p:cNvPicPr>
            <a:picLocks noGrp="1" noChangeAspect="1"/>
          </p:cNvPicPr>
          <p:nvPr>
            <p:ph idx="1"/>
          </p:nvPr>
        </p:nvPicPr>
        <p:blipFill rotWithShape="1">
          <a:blip r:embed="rId2"/>
          <a:srcRect l="21096" t="32858" r="20092" b="6470"/>
          <a:stretch/>
        </p:blipFill>
        <p:spPr>
          <a:xfrm>
            <a:off x="528320" y="304800"/>
            <a:ext cx="11094720" cy="6299199"/>
          </a:xfrm>
        </p:spPr>
      </p:pic>
    </p:spTree>
    <p:extLst>
      <p:ext uri="{BB962C8B-B14F-4D97-AF65-F5344CB8AC3E}">
        <p14:creationId xmlns:p14="http://schemas.microsoft.com/office/powerpoint/2010/main" val="41142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6D05-6118-4D2B-8642-0C7D29E735A4}"/>
              </a:ext>
            </a:extLst>
          </p:cNvPr>
          <p:cNvSpPr>
            <a:spLocks noGrp="1"/>
          </p:cNvSpPr>
          <p:nvPr>
            <p:ph type="title"/>
          </p:nvPr>
        </p:nvSpPr>
        <p:spPr/>
        <p:txBody>
          <a:bodyPr>
            <a:normAutofit/>
          </a:bodyPr>
          <a:lstStyle/>
          <a:p>
            <a:r>
              <a:rPr lang="en-IN" sz="2800" b="1" i="0" u="none" strike="noStrike" baseline="0" dirty="0">
                <a:solidFill>
                  <a:srgbClr val="231F20"/>
                </a:solidFill>
                <a:latin typeface="Palatino-Bold"/>
              </a:rPr>
              <a:t>User interface</a:t>
            </a:r>
            <a:endParaRPr lang="en-IN" sz="2800" dirty="0"/>
          </a:p>
        </p:txBody>
      </p:sp>
      <p:sp>
        <p:nvSpPr>
          <p:cNvPr id="3" name="Content Placeholder 2">
            <a:extLst>
              <a:ext uri="{FF2B5EF4-FFF2-40B4-BE49-F238E27FC236}">
                <a16:creationId xmlns:a16="http://schemas.microsoft.com/office/drawing/2014/main" id="{85BEA02A-7779-4242-8373-E638E16D24AA}"/>
              </a:ext>
            </a:extLst>
          </p:cNvPr>
          <p:cNvSpPr>
            <a:spLocks noGrp="1"/>
          </p:cNvSpPr>
          <p:nvPr>
            <p:ph idx="1"/>
          </p:nvPr>
        </p:nvSpPr>
        <p:spPr/>
        <p:txBody>
          <a:bodyPr>
            <a:normAutofit/>
          </a:bodyPr>
          <a:lstStyle/>
          <a:p>
            <a:r>
              <a:rPr lang="en-US" b="0" i="0" dirty="0">
                <a:solidFill>
                  <a:srgbClr val="222222"/>
                </a:solidFill>
                <a:effectLst/>
                <a:latin typeface="Arial" panose="020B0604020202020204" pitchFamily="34" charset="0"/>
                <a:cs typeface="Arial" panose="020B0604020202020204" pitchFamily="34" charset="0"/>
              </a:rPr>
              <a:t>A user interface (UI) refers to the part of an operating system, program, or device that allows a user to enter and receive information.</a:t>
            </a:r>
          </a:p>
          <a:p>
            <a:r>
              <a:rPr lang="en-US" b="0" i="0" dirty="0">
                <a:solidFill>
                  <a:srgbClr val="222222"/>
                </a:solidFill>
                <a:effectLst/>
                <a:latin typeface="Arial" panose="020B0604020202020204" pitchFamily="34" charset="0"/>
                <a:cs typeface="Arial" panose="020B0604020202020204" pitchFamily="34" charset="0"/>
              </a:rPr>
              <a:t>A </a:t>
            </a:r>
            <a:r>
              <a:rPr lang="en-US" b="1" i="0" dirty="0">
                <a:solidFill>
                  <a:srgbClr val="222222"/>
                </a:solidFill>
                <a:effectLst/>
                <a:latin typeface="Arial" panose="020B0604020202020204" pitchFamily="34" charset="0"/>
                <a:cs typeface="Arial" panose="020B0604020202020204" pitchFamily="34" charset="0"/>
              </a:rPr>
              <a:t>command line interface</a:t>
            </a:r>
            <a:r>
              <a:rPr lang="en-US" b="0" i="0" dirty="0">
                <a:solidFill>
                  <a:srgbClr val="222222"/>
                </a:solidFill>
                <a:effectLst/>
                <a:latin typeface="Arial" panose="020B0604020202020204" pitchFamily="34" charset="0"/>
                <a:cs typeface="Arial" panose="020B0604020202020204" pitchFamily="34" charset="0"/>
              </a:rPr>
              <a:t> (</a:t>
            </a:r>
            <a:r>
              <a:rPr lang="en-US" b="1" i="0" dirty="0">
                <a:solidFill>
                  <a:srgbClr val="222222"/>
                </a:solidFill>
                <a:effectLst/>
                <a:latin typeface="Arial" panose="020B0604020202020204" pitchFamily="34" charset="0"/>
                <a:cs typeface="Arial" panose="020B0604020202020204" pitchFamily="34" charset="0"/>
              </a:rPr>
              <a:t>CLI</a:t>
            </a:r>
            <a:r>
              <a:rPr lang="en-US" b="0" i="0" dirty="0">
                <a:solidFill>
                  <a:srgbClr val="222222"/>
                </a:solidFill>
                <a:effectLst/>
                <a:latin typeface="Arial" panose="020B0604020202020204" pitchFamily="34" charset="0"/>
                <a:cs typeface="Arial" panose="020B0604020202020204" pitchFamily="34" charset="0"/>
              </a:rPr>
              <a:t>) is a text-based user </a:t>
            </a:r>
            <a:r>
              <a:rPr lang="en-US" b="1" i="0" dirty="0">
                <a:solidFill>
                  <a:srgbClr val="222222"/>
                </a:solidFill>
                <a:effectLst/>
                <a:latin typeface="Arial" panose="020B0604020202020204" pitchFamily="34" charset="0"/>
                <a:cs typeface="Arial" panose="020B0604020202020204" pitchFamily="34" charset="0"/>
              </a:rPr>
              <a:t>interface</a:t>
            </a:r>
            <a:r>
              <a:rPr lang="en-US" b="0" i="0" dirty="0">
                <a:solidFill>
                  <a:srgbClr val="222222"/>
                </a:solidFill>
                <a:effectLst/>
                <a:latin typeface="Arial" panose="020B0604020202020204" pitchFamily="34" charset="0"/>
                <a:cs typeface="Arial" panose="020B0604020202020204" pitchFamily="34" charset="0"/>
              </a:rPr>
              <a:t> (UI) used to view and manage computer files. </a:t>
            </a:r>
            <a:endParaRPr lang="en-US" dirty="0">
              <a:solidFill>
                <a:srgbClr val="222222"/>
              </a:solidFill>
              <a:latin typeface="Arial" panose="020B0604020202020204" pitchFamily="34" charset="0"/>
              <a:cs typeface="Arial" panose="020B0604020202020204" pitchFamily="34" charset="0"/>
            </a:endParaRPr>
          </a:p>
          <a:p>
            <a:pPr algn="l"/>
            <a:r>
              <a:rPr lang="en-US" b="1" dirty="0">
                <a:latin typeface="Arial" panose="020B0604020202020204" pitchFamily="34" charset="0"/>
                <a:cs typeface="Arial" panose="020B0604020202020204" pitchFamily="34" charset="0"/>
              </a:rPr>
              <a:t>B</a:t>
            </a:r>
            <a:r>
              <a:rPr lang="en-US" b="1" i="0" u="none" strike="noStrike" baseline="0" dirty="0">
                <a:latin typeface="Arial" panose="020B0604020202020204" pitchFamily="34" charset="0"/>
                <a:cs typeface="Arial" panose="020B0604020202020204" pitchFamily="34" charset="0"/>
              </a:rPr>
              <a:t>atch interface</a:t>
            </a:r>
            <a:r>
              <a:rPr lang="en-US" b="0" i="0" u="none" strike="noStrike" baseline="0" dirty="0">
                <a:solidFill>
                  <a:srgbClr val="231F20"/>
                </a:solidFill>
                <a:latin typeface="Arial" panose="020B0604020202020204" pitchFamily="34" charset="0"/>
                <a:cs typeface="Arial" panose="020B0604020202020204" pitchFamily="34" charset="0"/>
              </a:rPr>
              <a:t>, in which commands and directives </a:t>
            </a:r>
            <a:r>
              <a:rPr lang="en-US" dirty="0">
                <a:solidFill>
                  <a:srgbClr val="231F20"/>
                </a:solidFill>
                <a:latin typeface="Arial" panose="020B0604020202020204" pitchFamily="34" charset="0"/>
                <a:cs typeface="Arial" panose="020B0604020202020204" pitchFamily="34" charset="0"/>
              </a:rPr>
              <a:t>t</a:t>
            </a:r>
            <a:r>
              <a:rPr lang="en-US" b="0" i="0" u="none" strike="noStrike" baseline="0" dirty="0">
                <a:solidFill>
                  <a:srgbClr val="231F20"/>
                </a:solidFill>
                <a:latin typeface="Arial" panose="020B0604020202020204" pitchFamily="34" charset="0"/>
                <a:cs typeface="Arial" panose="020B0604020202020204" pitchFamily="34" charset="0"/>
              </a:rPr>
              <a:t>o control those commands are entered into files, and those files are </a:t>
            </a:r>
            <a:r>
              <a:rPr lang="en-IN" b="0" i="0" u="none" strike="noStrike" baseline="0" dirty="0">
                <a:solidFill>
                  <a:srgbClr val="231F20"/>
                </a:solidFill>
                <a:latin typeface="Arial" panose="020B0604020202020204" pitchFamily="34" charset="0"/>
                <a:cs typeface="Arial" panose="020B0604020202020204" pitchFamily="34" charset="0"/>
              </a:rPr>
              <a:t>executed.</a:t>
            </a:r>
          </a:p>
          <a:p>
            <a:pPr algn="l"/>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graphical user interface</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GUI</a:t>
            </a:r>
            <a:r>
              <a:rPr lang="en-US" b="0" i="0" dirty="0">
                <a:solidFill>
                  <a:srgbClr val="222222"/>
                </a:solidFill>
                <a:effectLst/>
                <a:latin typeface="arial" panose="020B0604020202020204" pitchFamily="34" charset="0"/>
              </a:rPr>
              <a:t>) is a type of user interface through which users interact with electronic devices via visual indicator representations</a:t>
            </a:r>
            <a:r>
              <a:rPr lang="en-IN" b="0" i="0" dirty="0">
                <a:solidFill>
                  <a:srgbClr val="231F20"/>
                </a:solidFill>
                <a:effectLst/>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520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B401-C93C-4511-8F2B-68B938EBD327}"/>
              </a:ext>
            </a:extLst>
          </p:cNvPr>
          <p:cNvSpPr>
            <a:spLocks noGrp="1"/>
          </p:cNvSpPr>
          <p:nvPr>
            <p:ph type="title"/>
          </p:nvPr>
        </p:nvSpPr>
        <p:spPr/>
        <p:txBody>
          <a:bodyPr>
            <a:normAutofit/>
          </a:bodyPr>
          <a:lstStyle/>
          <a:p>
            <a:r>
              <a:rPr lang="en-IN" sz="2800" b="1" i="0" u="none" strike="noStrike" baseline="0" dirty="0">
                <a:solidFill>
                  <a:srgbClr val="231F20"/>
                </a:solidFill>
                <a:latin typeface="Palatino-Bold"/>
              </a:rPr>
              <a:t>Program execution</a:t>
            </a:r>
            <a:endParaRPr lang="en-IN" sz="2800" dirty="0"/>
          </a:p>
        </p:txBody>
      </p:sp>
      <p:sp>
        <p:nvSpPr>
          <p:cNvPr id="3" name="Content Placeholder 2">
            <a:extLst>
              <a:ext uri="{FF2B5EF4-FFF2-40B4-BE49-F238E27FC236}">
                <a16:creationId xmlns:a16="http://schemas.microsoft.com/office/drawing/2014/main" id="{AA3E7A64-43D2-4D85-ACDE-0C5B2EFD40C2}"/>
              </a:ext>
            </a:extLst>
          </p:cNvPr>
          <p:cNvSpPr>
            <a:spLocks noGrp="1"/>
          </p:cNvSpPr>
          <p:nvPr>
            <p:ph idx="1"/>
          </p:nvPr>
        </p:nvSpPr>
        <p:spPr/>
        <p:txBody>
          <a:bodyPr>
            <a:normAutofit/>
          </a:bodyPr>
          <a:lstStyle/>
          <a:p>
            <a:pPr algn="l"/>
            <a:r>
              <a:rPr lang="en-US" sz="2800" b="0" i="0" u="none" strike="noStrike" baseline="0" dirty="0">
                <a:solidFill>
                  <a:srgbClr val="231F20"/>
                </a:solidFill>
                <a:latin typeface="Palatino-Roman"/>
              </a:rPr>
              <a:t>The system must be able to load a program into memory and to run that program. The program must be able to end its execution, either normally or abnormally (indicating error).</a:t>
            </a:r>
            <a:endParaRPr lang="en-IN" sz="2800" dirty="0"/>
          </a:p>
        </p:txBody>
      </p:sp>
    </p:spTree>
    <p:extLst>
      <p:ext uri="{BB962C8B-B14F-4D97-AF65-F5344CB8AC3E}">
        <p14:creationId xmlns:p14="http://schemas.microsoft.com/office/powerpoint/2010/main" val="353672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2C99-FEAD-4B82-AD9A-670CD29F01E9}"/>
              </a:ext>
            </a:extLst>
          </p:cNvPr>
          <p:cNvSpPr>
            <a:spLocks noGrp="1"/>
          </p:cNvSpPr>
          <p:nvPr>
            <p:ph type="title"/>
          </p:nvPr>
        </p:nvSpPr>
        <p:spPr/>
        <p:txBody>
          <a:bodyPr>
            <a:normAutofit/>
          </a:bodyPr>
          <a:lstStyle/>
          <a:p>
            <a:r>
              <a:rPr lang="en-IN" sz="2800" b="1" i="0" u="none" strike="noStrike" baseline="0" dirty="0">
                <a:solidFill>
                  <a:srgbClr val="231F20"/>
                </a:solidFill>
                <a:latin typeface="Palatino-Bold"/>
              </a:rPr>
              <a:t>I/O operations</a:t>
            </a:r>
            <a:endParaRPr lang="en-IN" sz="2800" dirty="0"/>
          </a:p>
        </p:txBody>
      </p:sp>
      <p:sp>
        <p:nvSpPr>
          <p:cNvPr id="3" name="Content Placeholder 2">
            <a:extLst>
              <a:ext uri="{FF2B5EF4-FFF2-40B4-BE49-F238E27FC236}">
                <a16:creationId xmlns:a16="http://schemas.microsoft.com/office/drawing/2014/main" id="{B328D406-154E-45AD-B367-888BDFDFEED3}"/>
              </a:ext>
            </a:extLst>
          </p:cNvPr>
          <p:cNvSpPr>
            <a:spLocks noGrp="1"/>
          </p:cNvSpPr>
          <p:nvPr>
            <p:ph idx="1"/>
          </p:nvPr>
        </p:nvSpPr>
        <p:spPr/>
        <p:txBody>
          <a:bodyPr>
            <a:normAutofit/>
          </a:bodyPr>
          <a:lstStyle/>
          <a:p>
            <a:pPr algn="l"/>
            <a:r>
              <a:rPr lang="en-US" sz="2400" b="0" i="0" u="none" strike="noStrike" baseline="0" dirty="0">
                <a:solidFill>
                  <a:srgbClr val="231F20"/>
                </a:solidFill>
                <a:latin typeface="Palatino-Roman"/>
              </a:rPr>
              <a:t>A running program may require I/O, which may involve a file or an I/O device. For specific devices, special functions may be desired For</a:t>
            </a:r>
            <a:r>
              <a:rPr lang="en-US" sz="2400" dirty="0">
                <a:solidFill>
                  <a:srgbClr val="231F20"/>
                </a:solidFill>
                <a:latin typeface="Palatino-Roman"/>
              </a:rPr>
              <a:t> </a:t>
            </a:r>
            <a:r>
              <a:rPr lang="en-US" sz="2400" b="0" i="0" u="none" strike="noStrike" baseline="0" dirty="0">
                <a:solidFill>
                  <a:srgbClr val="231F20"/>
                </a:solidFill>
                <a:latin typeface="Palatino-Roman"/>
              </a:rPr>
              <a:t>efficiency and protection, users usually cannot control I/O devices directly. Therefore, the operating system must provide a means to do I/O.</a:t>
            </a:r>
            <a:endParaRPr lang="en-IN" sz="2400" dirty="0"/>
          </a:p>
        </p:txBody>
      </p:sp>
    </p:spTree>
    <p:extLst>
      <p:ext uri="{BB962C8B-B14F-4D97-AF65-F5344CB8AC3E}">
        <p14:creationId xmlns:p14="http://schemas.microsoft.com/office/powerpoint/2010/main" val="297323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8AE4-CFBA-44E5-8352-D9B617384E6D}"/>
              </a:ext>
            </a:extLst>
          </p:cNvPr>
          <p:cNvSpPr>
            <a:spLocks noGrp="1"/>
          </p:cNvSpPr>
          <p:nvPr>
            <p:ph type="title"/>
          </p:nvPr>
        </p:nvSpPr>
        <p:spPr/>
        <p:txBody>
          <a:bodyPr>
            <a:normAutofit/>
          </a:bodyPr>
          <a:lstStyle/>
          <a:p>
            <a:r>
              <a:rPr lang="en-IN" sz="2800" b="1" i="0" u="none" strike="noStrike" baseline="0" dirty="0">
                <a:solidFill>
                  <a:srgbClr val="231F20"/>
                </a:solidFill>
                <a:latin typeface="Palatino-Bold"/>
              </a:rPr>
              <a:t>File-system manipulation</a:t>
            </a:r>
            <a:endParaRPr lang="en-IN" sz="2800" dirty="0"/>
          </a:p>
        </p:txBody>
      </p:sp>
      <p:sp>
        <p:nvSpPr>
          <p:cNvPr id="3" name="Content Placeholder 2">
            <a:extLst>
              <a:ext uri="{FF2B5EF4-FFF2-40B4-BE49-F238E27FC236}">
                <a16:creationId xmlns:a16="http://schemas.microsoft.com/office/drawing/2014/main" id="{F3D89D22-6D13-4AAA-9F62-20EA6DED9214}"/>
              </a:ext>
            </a:extLst>
          </p:cNvPr>
          <p:cNvSpPr>
            <a:spLocks noGrp="1"/>
          </p:cNvSpPr>
          <p:nvPr>
            <p:ph idx="1"/>
          </p:nvPr>
        </p:nvSpPr>
        <p:spPr/>
        <p:txBody>
          <a:bodyPr>
            <a:normAutofit/>
          </a:bodyPr>
          <a:lstStyle/>
          <a:p>
            <a:pPr algn="l"/>
            <a:r>
              <a:rPr lang="en-US" b="0" i="0" u="none" strike="noStrike" baseline="0" dirty="0">
                <a:solidFill>
                  <a:srgbClr val="231F20"/>
                </a:solidFill>
                <a:latin typeface="Palatino-Roman"/>
              </a:rPr>
              <a:t>programs need to read and write files and directories. They also need to create and delete them by name, search for a given file, and list file information. Finally, some operating systems include permissions management to allow or deny access to files or directories based on file ownership. Many operating systems provide a variety of file systems, sometimes to allow personal choice and sometimes to provide specific </a:t>
            </a:r>
            <a:r>
              <a:rPr lang="en-IN" b="0" i="0" u="none" strike="noStrike" baseline="0" dirty="0">
                <a:solidFill>
                  <a:srgbClr val="231F20"/>
                </a:solidFill>
                <a:latin typeface="Palatino-Roman"/>
              </a:rPr>
              <a:t>features or performance characteristics.</a:t>
            </a:r>
            <a:endParaRPr lang="en-IN" dirty="0"/>
          </a:p>
        </p:txBody>
      </p:sp>
    </p:spTree>
    <p:extLst>
      <p:ext uri="{BB962C8B-B14F-4D97-AF65-F5344CB8AC3E}">
        <p14:creationId xmlns:p14="http://schemas.microsoft.com/office/powerpoint/2010/main" val="412627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C2D64-262D-4444-86C8-0F4DEBBE9B6D}"/>
              </a:ext>
            </a:extLst>
          </p:cNvPr>
          <p:cNvSpPr>
            <a:spLocks noGrp="1"/>
          </p:cNvSpPr>
          <p:nvPr>
            <p:ph type="title"/>
          </p:nvPr>
        </p:nvSpPr>
        <p:spPr/>
        <p:txBody>
          <a:bodyPr>
            <a:normAutofit/>
          </a:bodyPr>
          <a:lstStyle/>
          <a:p>
            <a:r>
              <a:rPr lang="en-IN" sz="2800" b="1" i="0" u="none" strike="noStrike" baseline="0" dirty="0">
                <a:solidFill>
                  <a:srgbClr val="231F20"/>
                </a:solidFill>
                <a:latin typeface="Palatino-Bold"/>
              </a:rPr>
              <a:t>Communications</a:t>
            </a:r>
            <a:endParaRPr lang="en-IN" sz="2800" dirty="0"/>
          </a:p>
        </p:txBody>
      </p:sp>
      <p:sp>
        <p:nvSpPr>
          <p:cNvPr id="3" name="Content Placeholder 2">
            <a:extLst>
              <a:ext uri="{FF2B5EF4-FFF2-40B4-BE49-F238E27FC236}">
                <a16:creationId xmlns:a16="http://schemas.microsoft.com/office/drawing/2014/main" id="{3E6FBF37-B108-49CD-8F87-7A6F22663F23}"/>
              </a:ext>
            </a:extLst>
          </p:cNvPr>
          <p:cNvSpPr>
            <a:spLocks noGrp="1"/>
          </p:cNvSpPr>
          <p:nvPr>
            <p:ph idx="1"/>
          </p:nvPr>
        </p:nvSpPr>
        <p:spPr/>
        <p:txBody>
          <a:bodyPr>
            <a:normAutofit/>
          </a:bodyPr>
          <a:lstStyle/>
          <a:p>
            <a:pPr algn="l"/>
            <a:r>
              <a:rPr lang="en-US" b="0" i="0" u="none" strike="noStrike" baseline="0" dirty="0">
                <a:solidFill>
                  <a:srgbClr val="231F20"/>
                </a:solidFill>
                <a:latin typeface="Palatino-Roman"/>
              </a:rPr>
              <a:t>There are many circumstances in which one process needs to exchange information with another process. Such communication may occur between processes that are executing on the same computer or between processes that are executing on different computer systems tied together by a computer network. Communications may be implemented via </a:t>
            </a:r>
            <a:r>
              <a:rPr lang="en-US" b="1" i="0" u="none" strike="noStrike" baseline="0" dirty="0">
                <a:solidFill>
                  <a:srgbClr val="00AEF0"/>
                </a:solidFill>
                <a:latin typeface="Palatino-Bold"/>
              </a:rPr>
              <a:t>shared memory</a:t>
            </a:r>
            <a:r>
              <a:rPr lang="en-US" b="0" i="0" u="none" strike="noStrike" baseline="0" dirty="0">
                <a:solidFill>
                  <a:srgbClr val="231F20"/>
                </a:solidFill>
                <a:latin typeface="Palatino-Roman"/>
              </a:rPr>
              <a:t>, in which two or more processes read and write to a shared section of memory, or </a:t>
            </a:r>
            <a:r>
              <a:rPr lang="en-US" b="1" i="0" u="none" strike="noStrike" baseline="0" dirty="0">
                <a:solidFill>
                  <a:srgbClr val="00AEF0"/>
                </a:solidFill>
                <a:latin typeface="Palatino-Bold"/>
              </a:rPr>
              <a:t>message passing</a:t>
            </a:r>
            <a:r>
              <a:rPr lang="en-US" b="0" i="0" u="none" strike="noStrike" baseline="0" dirty="0">
                <a:solidFill>
                  <a:srgbClr val="231F20"/>
                </a:solidFill>
                <a:latin typeface="Palatino-Roman"/>
              </a:rPr>
              <a:t>, in which packets of information in predefined formats are moved between processes by the </a:t>
            </a:r>
            <a:r>
              <a:rPr lang="en-IN" b="0" i="0" u="none" strike="noStrike" baseline="0" dirty="0">
                <a:solidFill>
                  <a:srgbClr val="231F20"/>
                </a:solidFill>
                <a:latin typeface="Palatino-Roman"/>
              </a:rPr>
              <a:t>operating system</a:t>
            </a:r>
            <a:endParaRPr lang="en-IN" dirty="0"/>
          </a:p>
        </p:txBody>
      </p:sp>
    </p:spTree>
    <p:extLst>
      <p:ext uri="{BB962C8B-B14F-4D97-AF65-F5344CB8AC3E}">
        <p14:creationId xmlns:p14="http://schemas.microsoft.com/office/powerpoint/2010/main" val="82863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5B72-4672-412B-9B5C-6C23E19D5F10}"/>
              </a:ext>
            </a:extLst>
          </p:cNvPr>
          <p:cNvSpPr>
            <a:spLocks noGrp="1"/>
          </p:cNvSpPr>
          <p:nvPr>
            <p:ph type="title"/>
          </p:nvPr>
        </p:nvSpPr>
        <p:spPr/>
        <p:txBody>
          <a:bodyPr>
            <a:normAutofit/>
          </a:bodyPr>
          <a:lstStyle/>
          <a:p>
            <a:r>
              <a:rPr lang="en-IN" sz="3600" b="1" i="0" u="none" strike="noStrike" baseline="0" dirty="0">
                <a:solidFill>
                  <a:srgbClr val="231F20"/>
                </a:solidFill>
                <a:latin typeface="Palatino-Bold"/>
              </a:rPr>
              <a:t>Error detection</a:t>
            </a:r>
            <a:endParaRPr lang="en-IN" sz="3600" dirty="0"/>
          </a:p>
        </p:txBody>
      </p:sp>
      <p:sp>
        <p:nvSpPr>
          <p:cNvPr id="3" name="Content Placeholder 2">
            <a:extLst>
              <a:ext uri="{FF2B5EF4-FFF2-40B4-BE49-F238E27FC236}">
                <a16:creationId xmlns:a16="http://schemas.microsoft.com/office/drawing/2014/main" id="{D99AB81D-445C-4BEA-8B1B-8FD325149AEC}"/>
              </a:ext>
            </a:extLst>
          </p:cNvPr>
          <p:cNvSpPr>
            <a:spLocks noGrp="1"/>
          </p:cNvSpPr>
          <p:nvPr>
            <p:ph idx="1"/>
          </p:nvPr>
        </p:nvSpPr>
        <p:spPr/>
        <p:txBody>
          <a:bodyPr>
            <a:normAutofit/>
          </a:bodyPr>
          <a:lstStyle/>
          <a:p>
            <a:pPr algn="l"/>
            <a:r>
              <a:rPr lang="en-US" b="0" i="0" u="none" strike="noStrike" baseline="0" dirty="0">
                <a:solidFill>
                  <a:srgbClr val="231F20"/>
                </a:solidFill>
                <a:latin typeface="Palatino-Roman"/>
              </a:rPr>
              <a:t>The operating system needs to be detecting and correcting errors constantly. Errors may occur in the CPU and memory hardware , in I/O devices and in the user program . For</a:t>
            </a:r>
            <a:r>
              <a:rPr lang="en-US" dirty="0">
                <a:solidFill>
                  <a:srgbClr val="231F20"/>
                </a:solidFill>
                <a:latin typeface="Palatino-Roman"/>
              </a:rPr>
              <a:t> </a:t>
            </a:r>
            <a:r>
              <a:rPr lang="en-US" b="0" i="0" u="none" strike="noStrike" baseline="0" dirty="0">
                <a:solidFill>
                  <a:srgbClr val="231F20"/>
                </a:solidFill>
                <a:latin typeface="Palatino-Roman"/>
              </a:rPr>
              <a:t>each type of error, the operating system should take the appropriate action to ensure correct and consistent computing. Sometimes, it has no choice but to halt the system. At other times, it might terminate an error-causing process or return an error code to a process for the process to detect and </a:t>
            </a:r>
            <a:r>
              <a:rPr lang="en-IN" b="0" i="0" u="none" strike="noStrike" baseline="0" dirty="0">
                <a:solidFill>
                  <a:srgbClr val="231F20"/>
                </a:solidFill>
                <a:latin typeface="Palatino-Roman"/>
              </a:rPr>
              <a:t>possibly correct.</a:t>
            </a:r>
            <a:endParaRPr lang="en-IN" dirty="0"/>
          </a:p>
        </p:txBody>
      </p:sp>
    </p:spTree>
    <p:extLst>
      <p:ext uri="{BB962C8B-B14F-4D97-AF65-F5344CB8AC3E}">
        <p14:creationId xmlns:p14="http://schemas.microsoft.com/office/powerpoint/2010/main" val="75343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B4AF-1A74-471E-9AE9-EF99BE1F3607}"/>
              </a:ext>
            </a:extLst>
          </p:cNvPr>
          <p:cNvSpPr>
            <a:spLocks noGrp="1"/>
          </p:cNvSpPr>
          <p:nvPr>
            <p:ph type="title"/>
          </p:nvPr>
        </p:nvSpPr>
        <p:spPr/>
        <p:txBody>
          <a:bodyPr>
            <a:normAutofit/>
          </a:bodyPr>
          <a:lstStyle/>
          <a:p>
            <a:r>
              <a:rPr lang="en-IN" sz="2800" b="1" i="0" u="none" strike="noStrike" baseline="0" dirty="0">
                <a:solidFill>
                  <a:srgbClr val="231F20"/>
                </a:solidFill>
                <a:latin typeface="Palatino-Bold"/>
              </a:rPr>
              <a:t>Resource allocation</a:t>
            </a:r>
            <a:endParaRPr lang="en-IN" sz="2800" dirty="0"/>
          </a:p>
        </p:txBody>
      </p:sp>
      <p:sp>
        <p:nvSpPr>
          <p:cNvPr id="3" name="Content Placeholder 2">
            <a:extLst>
              <a:ext uri="{FF2B5EF4-FFF2-40B4-BE49-F238E27FC236}">
                <a16:creationId xmlns:a16="http://schemas.microsoft.com/office/drawing/2014/main" id="{425652DC-8827-44D6-8654-C0280FDE9971}"/>
              </a:ext>
            </a:extLst>
          </p:cNvPr>
          <p:cNvSpPr>
            <a:spLocks noGrp="1"/>
          </p:cNvSpPr>
          <p:nvPr>
            <p:ph idx="1"/>
          </p:nvPr>
        </p:nvSpPr>
        <p:spPr/>
        <p:txBody>
          <a:bodyPr>
            <a:normAutofit/>
          </a:bodyPr>
          <a:lstStyle/>
          <a:p>
            <a:pPr algn="l"/>
            <a:r>
              <a:rPr lang="en-US" sz="2400" b="0" i="0" u="none" strike="noStrike" baseline="0" dirty="0">
                <a:solidFill>
                  <a:srgbClr val="231F20"/>
                </a:solidFill>
                <a:latin typeface="Palatino-Roman"/>
              </a:rPr>
              <a:t>When there are multiple users or multiple jobs running at the same time, resources must be allocated to each of them. The operating system manages many different types of resources. Some (such as CPU cycles, main memory, and file storage) may have special allocation code, whereas others (such as I/O devices) may have much more general request and release code. </a:t>
            </a:r>
            <a:endParaRPr lang="en-IN" sz="2400" dirty="0"/>
          </a:p>
        </p:txBody>
      </p:sp>
    </p:spTree>
    <p:extLst>
      <p:ext uri="{BB962C8B-B14F-4D97-AF65-F5344CB8AC3E}">
        <p14:creationId xmlns:p14="http://schemas.microsoft.com/office/powerpoint/2010/main" val="42517844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47</TotalTime>
  <Words>712</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Gill Sans MT</vt:lpstr>
      <vt:lpstr>Palatino-Bold</vt:lpstr>
      <vt:lpstr>Palatino-Roman</vt:lpstr>
      <vt:lpstr>Gallery</vt:lpstr>
      <vt:lpstr>OS structure</vt:lpstr>
      <vt:lpstr>PowerPoint Presentation</vt:lpstr>
      <vt:lpstr>User interface</vt:lpstr>
      <vt:lpstr>Program execution</vt:lpstr>
      <vt:lpstr>I/O operations</vt:lpstr>
      <vt:lpstr>File-system manipulation</vt:lpstr>
      <vt:lpstr>Communications</vt:lpstr>
      <vt:lpstr>Error detection</vt:lpstr>
      <vt:lpstr>Resource allocation</vt:lpstr>
      <vt:lpstr>Accounting</vt:lpstr>
      <vt:lpstr>Protection and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structure</dc:title>
  <dc:creator>mansi joshi</dc:creator>
  <cp:lastModifiedBy>mansi joshi</cp:lastModifiedBy>
  <cp:revision>5</cp:revision>
  <dcterms:created xsi:type="dcterms:W3CDTF">2020-11-09T00:33:40Z</dcterms:created>
  <dcterms:modified xsi:type="dcterms:W3CDTF">2020-11-09T01:21:29Z</dcterms:modified>
</cp:coreProperties>
</file>