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4" r:id="rId9"/>
    <p:sldId id="262" r:id="rId10"/>
    <p:sldId id="265" r:id="rId11"/>
    <p:sldId id="266" r:id="rId12"/>
    <p:sldId id="268" r:id="rId13"/>
    <p:sldId id="267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B89FC-2402-43ED-9957-FDB5F1144FE7}" type="datetimeFigureOut">
              <a:rPr lang="en-IN" smtClean="0"/>
              <a:t>16-11-2020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2FF7B-8263-45BA-8750-E6B9C9016E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7061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B89FC-2402-43ED-9957-FDB5F1144FE7}" type="datetimeFigureOut">
              <a:rPr lang="en-IN" smtClean="0"/>
              <a:t>16-11-2020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2FF7B-8263-45BA-8750-E6B9C9016E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4787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B89FC-2402-43ED-9957-FDB5F1144FE7}" type="datetimeFigureOut">
              <a:rPr lang="en-IN" smtClean="0"/>
              <a:t>16-11-2020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2FF7B-8263-45BA-8750-E6B9C9016ED3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3833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B89FC-2402-43ED-9957-FDB5F1144FE7}" type="datetimeFigureOut">
              <a:rPr lang="en-IN" smtClean="0"/>
              <a:t>16-11-2020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2FF7B-8263-45BA-8750-E6B9C9016E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4598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B89FC-2402-43ED-9957-FDB5F1144FE7}" type="datetimeFigureOut">
              <a:rPr lang="en-IN" smtClean="0"/>
              <a:t>16-11-2020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2FF7B-8263-45BA-8750-E6B9C9016ED3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914313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B89FC-2402-43ED-9957-FDB5F1144FE7}" type="datetimeFigureOut">
              <a:rPr lang="en-IN" smtClean="0"/>
              <a:t>16-11-2020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2FF7B-8263-45BA-8750-E6B9C9016E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31306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B89FC-2402-43ED-9957-FDB5F1144FE7}" type="datetimeFigureOut">
              <a:rPr lang="en-IN" smtClean="0"/>
              <a:t>16-11-2020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2FF7B-8263-45BA-8750-E6B9C9016E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57777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B89FC-2402-43ED-9957-FDB5F1144FE7}" type="datetimeFigureOut">
              <a:rPr lang="en-IN" smtClean="0"/>
              <a:t>16-11-2020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2FF7B-8263-45BA-8750-E6B9C9016E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9757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B89FC-2402-43ED-9957-FDB5F1144FE7}" type="datetimeFigureOut">
              <a:rPr lang="en-IN" smtClean="0"/>
              <a:t>16-11-2020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2FF7B-8263-45BA-8750-E6B9C9016E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3482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B89FC-2402-43ED-9957-FDB5F1144FE7}" type="datetimeFigureOut">
              <a:rPr lang="en-IN" smtClean="0"/>
              <a:t>16-11-2020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2FF7B-8263-45BA-8750-E6B9C9016E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2990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B89FC-2402-43ED-9957-FDB5F1144FE7}" type="datetimeFigureOut">
              <a:rPr lang="en-IN" smtClean="0"/>
              <a:t>16-11-2020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2FF7B-8263-45BA-8750-E6B9C9016E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2929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B89FC-2402-43ED-9957-FDB5F1144FE7}" type="datetimeFigureOut">
              <a:rPr lang="en-IN" smtClean="0"/>
              <a:t>16-11-2020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2FF7B-8263-45BA-8750-E6B9C9016E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653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B89FC-2402-43ED-9957-FDB5F1144FE7}" type="datetimeFigureOut">
              <a:rPr lang="en-IN" smtClean="0"/>
              <a:t>16-11-2020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2FF7B-8263-45BA-8750-E6B9C9016E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34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B89FC-2402-43ED-9957-FDB5F1144FE7}" type="datetimeFigureOut">
              <a:rPr lang="en-IN" smtClean="0"/>
              <a:t>16-11-2020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2FF7B-8263-45BA-8750-E6B9C9016E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3035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B89FC-2402-43ED-9957-FDB5F1144FE7}" type="datetimeFigureOut">
              <a:rPr lang="en-IN" smtClean="0"/>
              <a:t>16-11-2020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2FF7B-8263-45BA-8750-E6B9C9016E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8032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2FF7B-8263-45BA-8750-E6B9C9016ED3}" type="slidenum">
              <a:rPr lang="en-IN" smtClean="0"/>
              <a:t>‹#›</a:t>
            </a:fld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B89FC-2402-43ED-9957-FDB5F1144FE7}" type="datetimeFigureOut">
              <a:rPr lang="en-IN" smtClean="0"/>
              <a:t>16-11-2020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2507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3B89FC-2402-43ED-9957-FDB5F1144FE7}" type="datetimeFigureOut">
              <a:rPr lang="en-IN" smtClean="0"/>
              <a:t>16-11-2020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AB2FF7B-8263-45BA-8750-E6B9C9016E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8755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5A10C-3716-4CA8-B730-E6817AF537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Operating system structure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89422F-5352-42B9-8D25-8857720CF4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System calls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3601144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02D47-592B-43B4-9FFD-E80078786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0" i="0" u="none" strike="noStrike" baseline="0" dirty="0">
                <a:solidFill>
                  <a:srgbClr val="231F20"/>
                </a:solidFill>
                <a:latin typeface="HelveticaNeue-MediumExt"/>
              </a:rPr>
              <a:t>Process Control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E9963-B4A6-4B13-8624-27C670EB4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480" y="1564640"/>
            <a:ext cx="8481522" cy="4476723"/>
          </a:xfrm>
        </p:spPr>
        <p:txBody>
          <a:bodyPr/>
          <a:lstStyle/>
          <a:p>
            <a:pPr algn="l"/>
            <a:r>
              <a:rPr lang="en-US" sz="2000" b="0" i="0" u="none" strike="noStrike" baseline="0" dirty="0">
                <a:solidFill>
                  <a:srgbClr val="231F20"/>
                </a:solidFill>
                <a:latin typeface="Palatino-Roman"/>
              </a:rPr>
              <a:t>A running program needs to be able to halt its execution either normally </a:t>
            </a:r>
            <a:r>
              <a:rPr lang="en-IN" sz="2000" b="0" i="0" u="none" strike="noStrike" baseline="0" dirty="0">
                <a:solidFill>
                  <a:srgbClr val="231F20"/>
                </a:solidFill>
                <a:latin typeface="Palatino-Roman"/>
              </a:rPr>
              <a:t>(</a:t>
            </a:r>
            <a:r>
              <a:rPr lang="en-IN" sz="2000" b="0" i="0" u="none" strike="noStrike" baseline="0" dirty="0">
                <a:solidFill>
                  <a:srgbClr val="231F20"/>
                </a:solidFill>
                <a:latin typeface="CMTT10"/>
              </a:rPr>
              <a:t>end()</a:t>
            </a:r>
            <a:r>
              <a:rPr lang="en-IN" sz="2000" b="0" i="0" u="none" strike="noStrike" baseline="0" dirty="0">
                <a:solidFill>
                  <a:srgbClr val="231F20"/>
                </a:solidFill>
                <a:latin typeface="Palatino-Roman"/>
              </a:rPr>
              <a:t>) or abnormally (</a:t>
            </a:r>
            <a:r>
              <a:rPr lang="en-IN" sz="2000" b="0" i="0" u="none" strike="noStrike" baseline="0" dirty="0">
                <a:solidFill>
                  <a:srgbClr val="231F20"/>
                </a:solidFill>
                <a:latin typeface="CMTT10"/>
              </a:rPr>
              <a:t>abort()</a:t>
            </a:r>
            <a:r>
              <a:rPr lang="en-IN" sz="2000" b="0" i="0" u="none" strike="noStrike" baseline="0" dirty="0">
                <a:solidFill>
                  <a:srgbClr val="231F20"/>
                </a:solidFill>
                <a:latin typeface="Palatino-Roman"/>
              </a:rPr>
              <a:t>).</a:t>
            </a:r>
          </a:p>
          <a:p>
            <a:pPr algn="l"/>
            <a:r>
              <a:rPr lang="en-US" sz="2000" b="0" i="0" u="none" strike="noStrike" baseline="0" dirty="0">
                <a:solidFill>
                  <a:srgbClr val="231F20"/>
                </a:solidFill>
                <a:latin typeface="Palatino-Roman"/>
              </a:rPr>
              <a:t>If a system call is made to terminate the currently running program abnormally, or if the program runs into a problem and causes an error trap, a dump of memory is sometimes taken and an error </a:t>
            </a:r>
            <a:r>
              <a:rPr lang="en-IN" sz="2000" b="0" i="0" u="none" strike="noStrike" baseline="0" dirty="0">
                <a:solidFill>
                  <a:srgbClr val="231F20"/>
                </a:solidFill>
                <a:latin typeface="Palatino-Roman"/>
              </a:rPr>
              <a:t>message generated</a:t>
            </a:r>
          </a:p>
          <a:p>
            <a:pPr algn="l"/>
            <a:r>
              <a:rPr lang="en-US" sz="2000" b="0" i="0" u="none" strike="noStrike" baseline="0" dirty="0">
                <a:solidFill>
                  <a:srgbClr val="231F20"/>
                </a:solidFill>
                <a:latin typeface="Palatino-Roman"/>
              </a:rPr>
              <a:t>The dump is written to disk and may be examined by a </a:t>
            </a:r>
            <a:r>
              <a:rPr lang="en-US" sz="2000" b="1" i="0" u="none" strike="noStrike" baseline="0" dirty="0">
                <a:solidFill>
                  <a:srgbClr val="00AEF0"/>
                </a:solidFill>
                <a:latin typeface="Palatino-Bold"/>
              </a:rPr>
              <a:t>debugger</a:t>
            </a:r>
            <a:r>
              <a:rPr lang="en-US" sz="2000" b="0" i="0" u="none" strike="noStrike" baseline="0" dirty="0">
                <a:solidFill>
                  <a:srgbClr val="231F20"/>
                </a:solidFill>
                <a:latin typeface="Palatino-Roman"/>
              </a:rPr>
              <a:t>—a system program designed to aid the programmer in finding and correcting errors, or </a:t>
            </a:r>
            <a:r>
              <a:rPr lang="en-US" sz="2000" b="1" i="0" u="none" strike="noStrike" baseline="0" dirty="0">
                <a:solidFill>
                  <a:srgbClr val="00AEF0"/>
                </a:solidFill>
                <a:latin typeface="Palatino-Bold"/>
              </a:rPr>
              <a:t>bugs</a:t>
            </a:r>
            <a:r>
              <a:rPr lang="en-US" sz="2000" b="0" i="0" u="none" strike="noStrike" baseline="0" dirty="0">
                <a:solidFill>
                  <a:srgbClr val="231F20"/>
                </a:solidFill>
                <a:latin typeface="Palatino-Roman"/>
              </a:rPr>
              <a:t>—to determine the cause of the problem.</a:t>
            </a:r>
          </a:p>
          <a:p>
            <a:pPr algn="l"/>
            <a:r>
              <a:rPr lang="en-IN" sz="2000" b="0" i="0" u="none" strike="noStrike" baseline="0" dirty="0">
                <a:solidFill>
                  <a:srgbClr val="231F20"/>
                </a:solidFill>
                <a:latin typeface="Palatino-Roman"/>
              </a:rPr>
              <a:t>Under </a:t>
            </a:r>
            <a:r>
              <a:rPr lang="en-US" sz="2000" b="0" i="0" u="none" strike="noStrike" baseline="0" dirty="0">
                <a:solidFill>
                  <a:srgbClr val="231F20"/>
                </a:solidFill>
                <a:latin typeface="Palatino-Roman"/>
              </a:rPr>
              <a:t>either normal or abnormal circumstances, the operating system must transfer control to the invoking command interpreter.</a:t>
            </a:r>
          </a:p>
          <a:p>
            <a:pPr algn="l"/>
            <a:endParaRPr lang="en-IN" sz="1800" b="0" i="0" u="none" strike="noStrike" baseline="0" dirty="0">
              <a:solidFill>
                <a:srgbClr val="231F20"/>
              </a:solidFill>
              <a:latin typeface="Palatino-Roman"/>
            </a:endParaRPr>
          </a:p>
          <a:p>
            <a:pPr algn="l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940635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FAC90-1F9C-4162-B833-32BA7C8E9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calls in process control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091C7-FA8D-47C6-902E-85A6DAFA71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endParaRPr lang="en-IN" sz="1800" b="0" i="0" u="none" strike="noStrike" baseline="0" dirty="0">
              <a:solidFill>
                <a:srgbClr val="231F20"/>
              </a:solidFill>
              <a:latin typeface="Palatino-Roman"/>
            </a:endParaRPr>
          </a:p>
          <a:p>
            <a:pPr marL="0" indent="0" algn="l">
              <a:buNone/>
            </a:pPr>
            <a:r>
              <a:rPr lang="en-IN" sz="1800" b="0" i="0" u="none" strike="noStrike" baseline="0" dirty="0">
                <a:solidFill>
                  <a:srgbClr val="231F20"/>
                </a:solidFill>
                <a:latin typeface="MTSY"/>
              </a:rPr>
              <a:t>◦ </a:t>
            </a:r>
            <a:r>
              <a:rPr lang="en-IN" sz="2400" b="0" i="0" u="none" strike="noStrike" baseline="0" dirty="0">
                <a:solidFill>
                  <a:srgbClr val="231F20"/>
                </a:solidFill>
                <a:latin typeface="Palatino-Roman"/>
              </a:rPr>
              <a:t>end, abort</a:t>
            </a:r>
          </a:p>
          <a:p>
            <a:pPr marL="0" indent="0" algn="l">
              <a:buNone/>
            </a:pPr>
            <a:r>
              <a:rPr lang="en-IN" sz="2400" b="0" i="0" u="none" strike="noStrike" baseline="0" dirty="0">
                <a:solidFill>
                  <a:srgbClr val="231F20"/>
                </a:solidFill>
                <a:latin typeface="MTSY"/>
              </a:rPr>
              <a:t>◦ </a:t>
            </a:r>
            <a:r>
              <a:rPr lang="en-IN" sz="2400" b="0" i="0" u="none" strike="noStrike" baseline="0" dirty="0">
                <a:solidFill>
                  <a:srgbClr val="231F20"/>
                </a:solidFill>
                <a:latin typeface="Palatino-Roman"/>
              </a:rPr>
              <a:t>load, execute</a:t>
            </a:r>
          </a:p>
          <a:p>
            <a:pPr marL="0" indent="0" algn="l">
              <a:buNone/>
            </a:pPr>
            <a:r>
              <a:rPr lang="en-IN" sz="2400" b="0" i="0" u="none" strike="noStrike" baseline="0" dirty="0">
                <a:solidFill>
                  <a:srgbClr val="231F20"/>
                </a:solidFill>
                <a:latin typeface="MTSY"/>
              </a:rPr>
              <a:t>◦ </a:t>
            </a:r>
            <a:r>
              <a:rPr lang="en-IN" sz="2400" b="0" i="0" u="none" strike="noStrike" baseline="0" dirty="0">
                <a:solidFill>
                  <a:srgbClr val="231F20"/>
                </a:solidFill>
                <a:latin typeface="Palatino-Roman"/>
              </a:rPr>
              <a:t>create process, terminate process</a:t>
            </a:r>
          </a:p>
          <a:p>
            <a:pPr marL="0" indent="0" algn="l">
              <a:buNone/>
            </a:pPr>
            <a:r>
              <a:rPr lang="en-US" sz="2400" b="0" i="0" u="none" strike="noStrike" baseline="0" dirty="0">
                <a:solidFill>
                  <a:srgbClr val="231F20"/>
                </a:solidFill>
                <a:latin typeface="MTSY"/>
              </a:rPr>
              <a:t>◦ </a:t>
            </a:r>
            <a:r>
              <a:rPr lang="en-US" sz="2400" b="0" i="0" u="none" strike="noStrike" baseline="0" dirty="0">
                <a:solidFill>
                  <a:srgbClr val="231F20"/>
                </a:solidFill>
                <a:latin typeface="Palatino-Roman"/>
              </a:rPr>
              <a:t>get process attributes, set process attributes</a:t>
            </a:r>
          </a:p>
          <a:p>
            <a:pPr marL="0" indent="0" algn="l">
              <a:buNone/>
            </a:pPr>
            <a:r>
              <a:rPr lang="en-IN" sz="2400" b="0" i="0" u="none" strike="noStrike" baseline="0" dirty="0">
                <a:solidFill>
                  <a:srgbClr val="231F20"/>
                </a:solidFill>
                <a:latin typeface="MTSY"/>
              </a:rPr>
              <a:t>◦ </a:t>
            </a:r>
            <a:r>
              <a:rPr lang="en-IN" sz="2400" b="0" i="0" u="none" strike="noStrike" baseline="0" dirty="0">
                <a:solidFill>
                  <a:srgbClr val="231F20"/>
                </a:solidFill>
                <a:latin typeface="Palatino-Roman"/>
              </a:rPr>
              <a:t>wait for time</a:t>
            </a:r>
          </a:p>
          <a:p>
            <a:pPr marL="0" indent="0" algn="l">
              <a:buNone/>
            </a:pPr>
            <a:r>
              <a:rPr lang="en-IN" sz="2400" b="0" i="0" u="none" strike="noStrike" baseline="0" dirty="0">
                <a:solidFill>
                  <a:srgbClr val="231F20"/>
                </a:solidFill>
                <a:latin typeface="MTSY"/>
              </a:rPr>
              <a:t>◦ </a:t>
            </a:r>
            <a:r>
              <a:rPr lang="en-IN" sz="2400" b="0" i="0" u="none" strike="noStrike" baseline="0" dirty="0">
                <a:solidFill>
                  <a:srgbClr val="231F20"/>
                </a:solidFill>
                <a:latin typeface="Palatino-Roman"/>
              </a:rPr>
              <a:t>wait event, signal event</a:t>
            </a:r>
          </a:p>
          <a:p>
            <a:pPr marL="0" indent="0" algn="l">
              <a:buNone/>
            </a:pPr>
            <a:r>
              <a:rPr lang="en-IN" sz="2400" b="0" i="0" u="none" strike="noStrike" baseline="0" dirty="0">
                <a:solidFill>
                  <a:srgbClr val="231F20"/>
                </a:solidFill>
                <a:latin typeface="MTSY"/>
              </a:rPr>
              <a:t>◦ </a:t>
            </a:r>
            <a:r>
              <a:rPr lang="en-IN" sz="2400" b="0" i="0" u="none" strike="noStrike" baseline="0" dirty="0">
                <a:solidFill>
                  <a:srgbClr val="231F20"/>
                </a:solidFill>
                <a:latin typeface="Palatino-Roman"/>
              </a:rPr>
              <a:t>allocate and free memory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7423532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DEF80CC-6928-439C-BBDC-0DA2CEB052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7131" t="16301" r="29147" b="6427"/>
          <a:stretch/>
        </p:blipFill>
        <p:spPr>
          <a:xfrm>
            <a:off x="731520" y="132080"/>
            <a:ext cx="10800080" cy="6400800"/>
          </a:xfrm>
        </p:spPr>
      </p:pic>
    </p:spTree>
    <p:extLst>
      <p:ext uri="{BB962C8B-B14F-4D97-AF65-F5344CB8AC3E}">
        <p14:creationId xmlns:p14="http://schemas.microsoft.com/office/powerpoint/2010/main" val="37874068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53F8D-7BEE-4138-B428-4AD176E9B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Lock()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CC36C-16A5-4BD3-A33C-5D89D2FBC0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b="0" i="0" u="none" strike="noStrike" baseline="0" dirty="0">
                <a:solidFill>
                  <a:srgbClr val="231F20"/>
                </a:solidFill>
                <a:latin typeface="Palatino-Roman"/>
              </a:rPr>
              <a:t>Quite often, two or more processes may share data. To ensure the integrity of the data being shared, operating systems often provide system calls allowing a process to </a:t>
            </a:r>
            <a:r>
              <a:rPr lang="en-US" sz="2400" b="1" i="0" u="none" strike="noStrike" baseline="0" dirty="0">
                <a:solidFill>
                  <a:srgbClr val="00AEF0"/>
                </a:solidFill>
                <a:latin typeface="Palatino-Bold"/>
              </a:rPr>
              <a:t>lock </a:t>
            </a:r>
            <a:r>
              <a:rPr lang="en-US" sz="2400" b="0" i="0" u="none" strike="noStrike" baseline="0" dirty="0">
                <a:solidFill>
                  <a:srgbClr val="231F20"/>
                </a:solidFill>
                <a:latin typeface="Palatino-Roman"/>
              </a:rPr>
              <a:t>shared data. Then, no other process can access the data until the lock is released. Typically, such system calls include </a:t>
            </a:r>
            <a:r>
              <a:rPr lang="en-US" sz="2400" b="0" i="0" u="none" strike="noStrike" baseline="0" dirty="0">
                <a:solidFill>
                  <a:srgbClr val="231F20"/>
                </a:solidFill>
                <a:latin typeface="CMTT10"/>
              </a:rPr>
              <a:t>acquire lock() </a:t>
            </a:r>
            <a:r>
              <a:rPr lang="en-US" sz="2400" b="0" i="0" u="none" strike="noStrike" baseline="0" dirty="0">
                <a:solidFill>
                  <a:srgbClr val="231F20"/>
                </a:solidFill>
                <a:latin typeface="Palatino-Roman"/>
              </a:rPr>
              <a:t>and </a:t>
            </a:r>
            <a:r>
              <a:rPr lang="en-US" sz="2400" b="0" i="0" u="none" strike="noStrike" baseline="0" dirty="0">
                <a:solidFill>
                  <a:srgbClr val="231F20"/>
                </a:solidFill>
                <a:latin typeface="CMTT10"/>
              </a:rPr>
              <a:t>release lock()</a:t>
            </a:r>
            <a:r>
              <a:rPr lang="en-US" sz="2400" b="0" i="0" u="none" strike="noStrike" baseline="0" dirty="0">
                <a:solidFill>
                  <a:srgbClr val="231F20"/>
                </a:solidFill>
                <a:latin typeface="Palatino-Roman"/>
              </a:rPr>
              <a:t>. System calls of these types, dealing with the coordination of </a:t>
            </a:r>
            <a:r>
              <a:rPr lang="en-IN" sz="2400" b="0" i="0" u="none" strike="noStrike" baseline="0" dirty="0">
                <a:solidFill>
                  <a:srgbClr val="231F20"/>
                </a:solidFill>
                <a:latin typeface="Palatino-Roman"/>
              </a:rPr>
              <a:t>concurrent processes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7125238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1483D-9D65-485C-B973-EF68BA04A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6D3FFE7-1B7A-48AF-8BEA-8053465593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0009" t="26528" r="32297" b="25832"/>
          <a:stretch/>
        </p:blipFill>
        <p:spPr>
          <a:xfrm>
            <a:off x="196428" y="2194561"/>
            <a:ext cx="6123091" cy="42672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999CAA0-0EC5-4250-9073-122FD46E444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500" t="43259" r="38083" b="11704"/>
          <a:stretch/>
        </p:blipFill>
        <p:spPr>
          <a:xfrm>
            <a:off x="6502400" y="1656080"/>
            <a:ext cx="5222240" cy="4693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4994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BCFF2-CA75-44FB-B64C-A68FF31A6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0" i="0" u="none" strike="noStrike" baseline="0" dirty="0">
                <a:solidFill>
                  <a:srgbClr val="231F20"/>
                </a:solidFill>
                <a:latin typeface="HelveticaNeue-MediumExt"/>
              </a:rPr>
              <a:t>File Management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CB3E2-5CFB-4CD4-B050-1C03995664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0" i="0" u="none" strike="noStrike" baseline="0" dirty="0">
                <a:solidFill>
                  <a:srgbClr val="231F20"/>
                </a:solidFill>
                <a:latin typeface="Palatino-Roman"/>
              </a:rPr>
              <a:t>able to </a:t>
            </a:r>
            <a:r>
              <a:rPr lang="en-US" sz="2000" b="0" i="0" u="none" strike="noStrike" baseline="0" dirty="0">
                <a:solidFill>
                  <a:srgbClr val="231F20"/>
                </a:solidFill>
                <a:latin typeface="CMTT10"/>
              </a:rPr>
              <a:t>create() </a:t>
            </a:r>
            <a:r>
              <a:rPr lang="en-US" sz="2000" b="0" i="0" u="none" strike="noStrike" baseline="0" dirty="0">
                <a:solidFill>
                  <a:srgbClr val="231F20"/>
                </a:solidFill>
                <a:latin typeface="Palatino-Roman"/>
              </a:rPr>
              <a:t>and </a:t>
            </a:r>
            <a:r>
              <a:rPr lang="en-US" sz="2000" b="0" i="0" u="none" strike="noStrike" baseline="0" dirty="0">
                <a:solidFill>
                  <a:srgbClr val="231F20"/>
                </a:solidFill>
                <a:latin typeface="CMTT10"/>
              </a:rPr>
              <a:t>delete() </a:t>
            </a:r>
            <a:r>
              <a:rPr lang="en-US" sz="2000" b="0" i="0" u="none" strike="noStrike" baseline="0" dirty="0">
                <a:solidFill>
                  <a:srgbClr val="231F20"/>
                </a:solidFill>
                <a:latin typeface="Palatino-Roman"/>
              </a:rPr>
              <a:t>files.</a:t>
            </a:r>
            <a:r>
              <a:rPr lang="en-US" sz="2000" b="1" dirty="0">
                <a:solidFill>
                  <a:srgbClr val="231F20"/>
                </a:solidFill>
                <a:latin typeface="Palatino-Roman"/>
              </a:rPr>
              <a:t> </a:t>
            </a:r>
            <a:r>
              <a:rPr lang="en-IN" sz="2000" b="0" i="0" u="none" strike="noStrike" baseline="0" dirty="0">
                <a:solidFill>
                  <a:srgbClr val="231F20"/>
                </a:solidFill>
                <a:latin typeface="Palatino-Roman"/>
              </a:rPr>
              <a:t>Once </a:t>
            </a:r>
            <a:r>
              <a:rPr lang="en-US" sz="2000" b="0" i="0" u="none" strike="noStrike" baseline="0" dirty="0">
                <a:solidFill>
                  <a:srgbClr val="231F20"/>
                </a:solidFill>
                <a:latin typeface="Palatino-Roman"/>
              </a:rPr>
              <a:t>the file is created, we need to </a:t>
            </a:r>
            <a:r>
              <a:rPr lang="en-US" sz="2000" b="0" i="0" u="none" strike="noStrike" baseline="0" dirty="0">
                <a:solidFill>
                  <a:srgbClr val="231F20"/>
                </a:solidFill>
                <a:latin typeface="CMTT10"/>
              </a:rPr>
              <a:t>open() </a:t>
            </a:r>
            <a:r>
              <a:rPr lang="en-US" sz="2000" b="0" i="0" u="none" strike="noStrike" baseline="0" dirty="0">
                <a:solidFill>
                  <a:srgbClr val="231F20"/>
                </a:solidFill>
                <a:latin typeface="Palatino-Roman"/>
              </a:rPr>
              <a:t>it and to use it. We may also </a:t>
            </a:r>
            <a:r>
              <a:rPr lang="en-US" sz="2000" b="0" i="0" u="none" strike="noStrike" baseline="0" dirty="0">
                <a:solidFill>
                  <a:srgbClr val="231F20"/>
                </a:solidFill>
                <a:latin typeface="CMTT10"/>
              </a:rPr>
              <a:t>read()</a:t>
            </a:r>
            <a:r>
              <a:rPr lang="en-US" sz="2000" b="0" i="0" u="none" strike="noStrike" baseline="0" dirty="0">
                <a:solidFill>
                  <a:srgbClr val="231F20"/>
                </a:solidFill>
                <a:latin typeface="Palatino-Roman"/>
              </a:rPr>
              <a:t>, </a:t>
            </a:r>
            <a:r>
              <a:rPr lang="en-US" sz="2000" b="0" i="0" u="none" strike="noStrike" baseline="0" dirty="0">
                <a:solidFill>
                  <a:srgbClr val="231F20"/>
                </a:solidFill>
                <a:latin typeface="CMTT10"/>
              </a:rPr>
              <a:t>write()</a:t>
            </a:r>
            <a:r>
              <a:rPr lang="en-US" sz="2000" b="0" i="0" u="none" strike="noStrike" baseline="0" dirty="0">
                <a:solidFill>
                  <a:srgbClr val="231F20"/>
                </a:solidFill>
                <a:latin typeface="Palatino-Roman"/>
              </a:rPr>
              <a:t>, or </a:t>
            </a:r>
            <a:r>
              <a:rPr lang="en-US" sz="2000" b="0" i="0" u="none" strike="noStrike" baseline="0" dirty="0">
                <a:solidFill>
                  <a:srgbClr val="231F20"/>
                </a:solidFill>
                <a:latin typeface="CMTT10"/>
              </a:rPr>
              <a:t>reposition() </a:t>
            </a:r>
            <a:r>
              <a:rPr lang="en-US" sz="2000" dirty="0">
                <a:solidFill>
                  <a:srgbClr val="231F20"/>
                </a:solidFill>
                <a:latin typeface="Palatino-Roman"/>
              </a:rPr>
              <a:t>.</a:t>
            </a:r>
            <a:r>
              <a:rPr lang="en-US" sz="2000" b="0" i="0" u="none" strike="noStrike" baseline="0" dirty="0">
                <a:solidFill>
                  <a:srgbClr val="231F20"/>
                </a:solidFill>
                <a:latin typeface="Palatino-Roman"/>
              </a:rPr>
              <a:t>Finally, we need to </a:t>
            </a:r>
            <a:r>
              <a:rPr lang="en-US" sz="2000" b="0" i="0" u="none" strike="noStrike" baseline="0" dirty="0">
                <a:solidFill>
                  <a:srgbClr val="231F20"/>
                </a:solidFill>
                <a:latin typeface="CMTT10"/>
              </a:rPr>
              <a:t>close() </a:t>
            </a:r>
            <a:r>
              <a:rPr lang="en-US" sz="2000" b="0" i="0" u="none" strike="noStrike" baseline="0" dirty="0">
                <a:solidFill>
                  <a:srgbClr val="231F20"/>
                </a:solidFill>
                <a:latin typeface="Palatino-Roman"/>
              </a:rPr>
              <a:t>the file, indicating that we are no longer using it.</a:t>
            </a:r>
          </a:p>
          <a:p>
            <a:pPr algn="l"/>
            <a:r>
              <a:rPr lang="en-US" sz="2000" b="0" i="0" u="none" strike="noStrike" baseline="0" dirty="0">
                <a:solidFill>
                  <a:srgbClr val="231F20"/>
                </a:solidFill>
                <a:latin typeface="Palatino-Roman"/>
              </a:rPr>
              <a:t>File attributes include the filename, file type, protection codes, accounting information, and so on. At least two system calls, </a:t>
            </a:r>
            <a:r>
              <a:rPr lang="en-US" sz="2000" b="0" i="0" u="none" strike="noStrike" baseline="0" dirty="0">
                <a:solidFill>
                  <a:srgbClr val="231F20"/>
                </a:solidFill>
                <a:latin typeface="CMTT10"/>
              </a:rPr>
              <a:t>get file attributes() </a:t>
            </a:r>
            <a:r>
              <a:rPr lang="en-US" sz="2000" b="0" i="0" u="none" strike="noStrike" baseline="0" dirty="0">
                <a:solidFill>
                  <a:srgbClr val="231F20"/>
                </a:solidFill>
                <a:latin typeface="Palatino-Roman"/>
              </a:rPr>
              <a:t>and </a:t>
            </a:r>
            <a:r>
              <a:rPr lang="en-US" sz="2000" b="0" i="0" u="none" strike="noStrike" baseline="0" dirty="0">
                <a:solidFill>
                  <a:srgbClr val="231F20"/>
                </a:solidFill>
                <a:latin typeface="CMTT10"/>
              </a:rPr>
              <a:t>set file attributes()</a:t>
            </a:r>
            <a:r>
              <a:rPr lang="en-US" sz="2000" b="0" i="0" u="none" strike="noStrike" baseline="0" dirty="0">
                <a:solidFill>
                  <a:srgbClr val="231F20"/>
                </a:solidFill>
                <a:latin typeface="Palatino-Roman"/>
              </a:rPr>
              <a:t>, are required for this function. Some operating systems provide many more calls, such as calls for file </a:t>
            </a:r>
            <a:r>
              <a:rPr lang="en-US" sz="2000" b="0" i="0" u="none" strike="noStrike" baseline="0" dirty="0">
                <a:solidFill>
                  <a:srgbClr val="231F20"/>
                </a:solidFill>
                <a:latin typeface="CMTT10"/>
              </a:rPr>
              <a:t>move() </a:t>
            </a:r>
            <a:r>
              <a:rPr lang="en-US" sz="2000" b="0" i="0" u="none" strike="noStrike" baseline="0" dirty="0">
                <a:solidFill>
                  <a:srgbClr val="231F20"/>
                </a:solidFill>
                <a:latin typeface="Palatino-Roman"/>
              </a:rPr>
              <a:t>and </a:t>
            </a:r>
            <a:r>
              <a:rPr lang="en-US" sz="2000" b="0" i="0" u="none" strike="noStrike" baseline="0" dirty="0">
                <a:solidFill>
                  <a:srgbClr val="231F20"/>
                </a:solidFill>
                <a:latin typeface="CMTT10"/>
              </a:rPr>
              <a:t>copy()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39990014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9CAD7-8266-4804-ABD2-6C4932507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Calls in File Management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DC7BF1-4180-4D4B-A35F-E63D60B345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IN" sz="1800" b="0" i="0" u="none" strike="noStrike" baseline="0" dirty="0">
                <a:solidFill>
                  <a:srgbClr val="231F20"/>
                </a:solidFill>
                <a:latin typeface="MTSY"/>
              </a:rPr>
              <a:t>◦ </a:t>
            </a:r>
            <a:r>
              <a:rPr lang="en-IN" sz="2400" b="0" i="0" u="none" strike="noStrike" baseline="0" dirty="0">
                <a:solidFill>
                  <a:srgbClr val="231F20"/>
                </a:solidFill>
                <a:latin typeface="Palatino-Roman"/>
              </a:rPr>
              <a:t>create file, delete file</a:t>
            </a:r>
          </a:p>
          <a:p>
            <a:pPr marL="0" indent="0" algn="l">
              <a:buNone/>
            </a:pPr>
            <a:r>
              <a:rPr lang="en-IN" sz="2400" b="0" i="0" u="none" strike="noStrike" baseline="0" dirty="0">
                <a:solidFill>
                  <a:srgbClr val="231F20"/>
                </a:solidFill>
                <a:latin typeface="MTSY"/>
              </a:rPr>
              <a:t>◦ </a:t>
            </a:r>
            <a:r>
              <a:rPr lang="en-IN" sz="2400" b="0" i="0" u="none" strike="noStrike" baseline="0" dirty="0">
                <a:solidFill>
                  <a:srgbClr val="231F20"/>
                </a:solidFill>
                <a:latin typeface="Palatino-Roman"/>
              </a:rPr>
              <a:t>open, close</a:t>
            </a:r>
          </a:p>
          <a:p>
            <a:pPr marL="0" indent="0" algn="l">
              <a:buNone/>
            </a:pPr>
            <a:r>
              <a:rPr lang="en-IN" sz="2400" b="0" i="0" u="none" strike="noStrike" baseline="0" dirty="0">
                <a:solidFill>
                  <a:srgbClr val="231F20"/>
                </a:solidFill>
                <a:latin typeface="MTSY"/>
              </a:rPr>
              <a:t>◦ </a:t>
            </a:r>
            <a:r>
              <a:rPr lang="en-IN" sz="2400" b="0" i="0" u="none" strike="noStrike" baseline="0" dirty="0">
                <a:solidFill>
                  <a:srgbClr val="231F20"/>
                </a:solidFill>
                <a:latin typeface="Palatino-Roman"/>
              </a:rPr>
              <a:t>read, write, reposition</a:t>
            </a:r>
          </a:p>
          <a:p>
            <a:pPr marL="0" indent="0" algn="l">
              <a:buNone/>
            </a:pPr>
            <a:r>
              <a:rPr lang="en-IN" sz="2400" b="0" i="0" u="none" strike="noStrike" baseline="0" dirty="0">
                <a:solidFill>
                  <a:srgbClr val="231F20"/>
                </a:solidFill>
                <a:latin typeface="MTSY"/>
              </a:rPr>
              <a:t>◦ </a:t>
            </a:r>
            <a:r>
              <a:rPr lang="en-IN" sz="2400" b="0" i="0" u="none" strike="noStrike" baseline="0" dirty="0">
                <a:solidFill>
                  <a:srgbClr val="231F20"/>
                </a:solidFill>
                <a:latin typeface="Palatino-Roman"/>
              </a:rPr>
              <a:t>get file attributes, set file attributes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8366256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31DD0-4C5C-4252-8822-7964B486D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0" i="0" u="none" strike="noStrike" baseline="0" dirty="0">
                <a:solidFill>
                  <a:srgbClr val="231F20"/>
                </a:solidFill>
                <a:latin typeface="HelveticaNeue-MediumExt"/>
              </a:rPr>
              <a:t>Device Management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51D222-1E8B-4CC8-B54F-0250B5E7E8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000" b="0" i="0" u="none" strike="noStrike" baseline="0" dirty="0">
                <a:solidFill>
                  <a:srgbClr val="231F20"/>
                </a:solidFill>
                <a:latin typeface="Palatino-Roman"/>
              </a:rPr>
              <a:t>A process may need several resources to execute—main memory, disk drives, access to files, and so on. If the resources are available, they can be granted , and control can be returned to the user process. Otherwise, the process will have to wait until sufficient resources are available.</a:t>
            </a:r>
          </a:p>
          <a:p>
            <a:pPr algn="l"/>
            <a:r>
              <a:rPr lang="en-US" sz="2000" b="0" i="0" u="none" strike="noStrike" baseline="0" dirty="0">
                <a:solidFill>
                  <a:srgbClr val="231F20"/>
                </a:solidFill>
                <a:latin typeface="Palatino-Roman"/>
              </a:rPr>
              <a:t>A system with multiple users may require us to first </a:t>
            </a:r>
            <a:r>
              <a:rPr lang="en-US" sz="2000" b="0" i="0" u="none" strike="noStrike" baseline="0" dirty="0">
                <a:solidFill>
                  <a:srgbClr val="231F20"/>
                </a:solidFill>
                <a:latin typeface="CMTT10"/>
              </a:rPr>
              <a:t>request() </a:t>
            </a:r>
            <a:r>
              <a:rPr lang="en-US" sz="2000" b="0" i="0" u="none" strike="noStrike" baseline="0" dirty="0">
                <a:solidFill>
                  <a:srgbClr val="231F20"/>
                </a:solidFill>
                <a:latin typeface="Palatino-Roman"/>
              </a:rPr>
              <a:t>a device, to ensure exclusive use of it. After we are finished with the device, we </a:t>
            </a:r>
            <a:r>
              <a:rPr lang="en-US" sz="2000" b="0" i="0" u="none" strike="noStrike" baseline="0" dirty="0">
                <a:solidFill>
                  <a:srgbClr val="231F20"/>
                </a:solidFill>
                <a:latin typeface="CMTT10"/>
              </a:rPr>
              <a:t>release() </a:t>
            </a:r>
            <a:r>
              <a:rPr lang="en-US" sz="2000" b="0" i="0" u="none" strike="noStrike" baseline="0" dirty="0">
                <a:solidFill>
                  <a:srgbClr val="231F20"/>
                </a:solidFill>
                <a:latin typeface="Palatino-Roman"/>
              </a:rPr>
              <a:t>it. These functions are similar to the </a:t>
            </a:r>
            <a:r>
              <a:rPr lang="en-US" sz="2000" b="0" i="0" u="none" strike="noStrike" baseline="0" dirty="0">
                <a:solidFill>
                  <a:srgbClr val="231F20"/>
                </a:solidFill>
                <a:latin typeface="CMTT10"/>
              </a:rPr>
              <a:t>open() </a:t>
            </a:r>
            <a:r>
              <a:rPr lang="en-US" sz="2000" b="0" i="0" u="none" strike="noStrike" baseline="0" dirty="0">
                <a:solidFill>
                  <a:srgbClr val="231F20"/>
                </a:solidFill>
                <a:latin typeface="Palatino-Roman"/>
              </a:rPr>
              <a:t>and </a:t>
            </a:r>
            <a:r>
              <a:rPr lang="en-US" sz="2000" b="0" i="0" u="none" strike="noStrike" baseline="0" dirty="0">
                <a:solidFill>
                  <a:srgbClr val="231F20"/>
                </a:solidFill>
                <a:latin typeface="CMTT10"/>
              </a:rPr>
              <a:t>close() </a:t>
            </a:r>
            <a:r>
              <a:rPr lang="en-US" sz="2000" b="0" i="0" u="none" strike="noStrike" baseline="0" dirty="0">
                <a:solidFill>
                  <a:srgbClr val="231F20"/>
                </a:solidFill>
                <a:latin typeface="Palatino-Roman"/>
              </a:rPr>
              <a:t>system calls for files. Other operating systems allow unmanaged access to devices.</a:t>
            </a:r>
          </a:p>
          <a:p>
            <a:pPr algn="l"/>
            <a:r>
              <a:rPr lang="en-US" sz="2000" b="0" i="0" u="none" strike="noStrike" baseline="0" dirty="0">
                <a:solidFill>
                  <a:srgbClr val="231F20"/>
                </a:solidFill>
                <a:latin typeface="Palatino-Roman"/>
              </a:rPr>
              <a:t>Once the device has been requested (and allocated to us), we can </a:t>
            </a:r>
            <a:r>
              <a:rPr lang="en-US" sz="2000" b="0" i="0" u="none" strike="noStrike" baseline="0" dirty="0">
                <a:solidFill>
                  <a:srgbClr val="231F20"/>
                </a:solidFill>
                <a:latin typeface="CMTT10"/>
              </a:rPr>
              <a:t>read()</a:t>
            </a:r>
            <a:r>
              <a:rPr lang="en-US" sz="2000" b="0" i="0" u="none" strike="noStrike" baseline="0" dirty="0">
                <a:solidFill>
                  <a:srgbClr val="231F20"/>
                </a:solidFill>
                <a:latin typeface="Palatino-Roman"/>
              </a:rPr>
              <a:t>, </a:t>
            </a:r>
            <a:r>
              <a:rPr lang="en-US" sz="2000" b="0" i="0" u="none" strike="noStrike" baseline="0" dirty="0">
                <a:solidFill>
                  <a:srgbClr val="231F20"/>
                </a:solidFill>
                <a:latin typeface="CMTT10"/>
              </a:rPr>
              <a:t>write()</a:t>
            </a:r>
            <a:r>
              <a:rPr lang="en-US" sz="2000" b="0" i="0" u="none" strike="noStrike" baseline="0" dirty="0">
                <a:solidFill>
                  <a:srgbClr val="231F20"/>
                </a:solidFill>
                <a:latin typeface="Palatino-Roman"/>
              </a:rPr>
              <a:t>, and (possibly) </a:t>
            </a:r>
            <a:r>
              <a:rPr lang="en-US" sz="2000" b="0" i="0" u="none" strike="noStrike" baseline="0" dirty="0">
                <a:solidFill>
                  <a:srgbClr val="231F20"/>
                </a:solidFill>
                <a:latin typeface="CMTT10"/>
              </a:rPr>
              <a:t>reposition() </a:t>
            </a:r>
            <a:r>
              <a:rPr lang="en-US" sz="2000" b="0" i="0" u="none" strike="noStrike" baseline="0" dirty="0">
                <a:solidFill>
                  <a:srgbClr val="231F20"/>
                </a:solidFill>
                <a:latin typeface="Palatino-Roman"/>
              </a:rPr>
              <a:t>the device.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28673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F67F2-D06F-447E-A168-A6E8EE67A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Calls in Device Management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BBA32-3D1D-486A-9D88-AE6D20C5FA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IN" sz="1800" b="0" i="0" u="none" strike="noStrike" baseline="0" dirty="0">
                <a:solidFill>
                  <a:srgbClr val="231F20"/>
                </a:solidFill>
                <a:latin typeface="MTSY"/>
              </a:rPr>
              <a:t>◦ </a:t>
            </a:r>
            <a:r>
              <a:rPr lang="en-IN" sz="2400" b="0" i="0" u="none" strike="noStrike" baseline="0" dirty="0">
                <a:solidFill>
                  <a:srgbClr val="231F20"/>
                </a:solidFill>
                <a:latin typeface="Palatino-Roman"/>
              </a:rPr>
              <a:t>request device, release device</a:t>
            </a:r>
          </a:p>
          <a:p>
            <a:pPr marL="0" indent="0" algn="l">
              <a:buNone/>
            </a:pPr>
            <a:r>
              <a:rPr lang="en-IN" sz="2400" b="0" i="0" u="none" strike="noStrike" baseline="0" dirty="0">
                <a:solidFill>
                  <a:srgbClr val="231F20"/>
                </a:solidFill>
                <a:latin typeface="MTSY"/>
              </a:rPr>
              <a:t>◦ </a:t>
            </a:r>
            <a:r>
              <a:rPr lang="en-IN" sz="2400" b="0" i="0" u="none" strike="noStrike" baseline="0" dirty="0">
                <a:solidFill>
                  <a:srgbClr val="231F20"/>
                </a:solidFill>
                <a:latin typeface="Palatino-Roman"/>
              </a:rPr>
              <a:t>read, write, reposition</a:t>
            </a:r>
          </a:p>
          <a:p>
            <a:pPr marL="0" indent="0" algn="l">
              <a:buNone/>
            </a:pPr>
            <a:r>
              <a:rPr lang="fr-FR" sz="2400" b="0" i="0" u="none" strike="noStrike" baseline="0" dirty="0">
                <a:solidFill>
                  <a:srgbClr val="231F20"/>
                </a:solidFill>
                <a:latin typeface="MTSY"/>
              </a:rPr>
              <a:t>◦ </a:t>
            </a:r>
            <a:r>
              <a:rPr lang="fr-FR" sz="2400" b="0" i="0" u="none" strike="noStrike" baseline="0" dirty="0">
                <a:solidFill>
                  <a:srgbClr val="231F20"/>
                </a:solidFill>
                <a:latin typeface="Palatino-Roman"/>
              </a:rPr>
              <a:t>get device attributes, set device attributes</a:t>
            </a:r>
          </a:p>
          <a:p>
            <a:pPr marL="0" indent="0" algn="l">
              <a:buNone/>
            </a:pPr>
            <a:r>
              <a:rPr lang="en-US" sz="2400" b="0" i="0" u="none" strike="noStrike" baseline="0" dirty="0">
                <a:solidFill>
                  <a:srgbClr val="231F20"/>
                </a:solidFill>
                <a:latin typeface="MTSY"/>
              </a:rPr>
              <a:t>◦ </a:t>
            </a:r>
            <a:r>
              <a:rPr lang="en-US" sz="2400" b="0" i="0" u="none" strike="noStrike" baseline="0" dirty="0">
                <a:solidFill>
                  <a:srgbClr val="231F20"/>
                </a:solidFill>
                <a:latin typeface="Palatino-Roman"/>
              </a:rPr>
              <a:t>logically attach or detach devices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244673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B3B7A-1BEA-40AB-8107-72A1FE922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0" i="0" u="none" strike="noStrike" baseline="0" dirty="0">
                <a:solidFill>
                  <a:srgbClr val="231F20"/>
                </a:solidFill>
                <a:latin typeface="HelveticaNeue-MediumExt"/>
              </a:rPr>
              <a:t>Information Maintenance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15356-A37F-4A31-9DA6-6A20605206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l"/>
            <a:r>
              <a:rPr lang="en-US" sz="2000" b="0" i="0" u="none" strike="noStrike" baseline="0" dirty="0">
                <a:solidFill>
                  <a:srgbClr val="231F20"/>
                </a:solidFill>
                <a:latin typeface="Palatino-Roman"/>
              </a:rPr>
              <a:t>Some system call’s : the purpose of transferring information between the user program and the operating system</a:t>
            </a:r>
          </a:p>
          <a:p>
            <a:pPr algn="l"/>
            <a:r>
              <a:rPr lang="en-US" sz="2000" b="0" i="0" u="none" strike="noStrike" baseline="0" dirty="0">
                <a:solidFill>
                  <a:srgbClr val="231F20"/>
                </a:solidFill>
                <a:latin typeface="Palatino-Roman"/>
              </a:rPr>
              <a:t>Another set of system calls is helpful in debugging a program. Many systems provide system calls to </a:t>
            </a:r>
            <a:r>
              <a:rPr lang="en-US" sz="2000" b="0" i="0" u="none" strike="noStrike" baseline="0" dirty="0">
                <a:solidFill>
                  <a:srgbClr val="231F20"/>
                </a:solidFill>
                <a:latin typeface="CMTT10"/>
              </a:rPr>
              <a:t>dump() </a:t>
            </a:r>
            <a:r>
              <a:rPr lang="en-US" sz="2000" b="0" i="0" u="none" strike="noStrike" baseline="0" dirty="0">
                <a:solidFill>
                  <a:srgbClr val="231F20"/>
                </a:solidFill>
                <a:latin typeface="Palatino-Roman"/>
              </a:rPr>
              <a:t>memory. This provision is useful for </a:t>
            </a:r>
            <a:r>
              <a:rPr lang="en-IN" sz="2000" b="0" i="0" u="none" strike="noStrike" baseline="0" dirty="0">
                <a:solidFill>
                  <a:srgbClr val="231F20"/>
                </a:solidFill>
                <a:latin typeface="Palatino-Roman"/>
              </a:rPr>
              <a:t>debugging.</a:t>
            </a:r>
          </a:p>
          <a:p>
            <a:pPr algn="l"/>
            <a:r>
              <a:rPr lang="en-US" sz="2000" b="0" i="0" u="none" strike="noStrike" baseline="0" dirty="0">
                <a:solidFill>
                  <a:srgbClr val="231F20"/>
                </a:solidFill>
                <a:latin typeface="Palatino-Roman"/>
              </a:rPr>
              <a:t>A program </a:t>
            </a:r>
            <a:r>
              <a:rPr lang="en-US" sz="2000" b="0" i="0" u="none" strike="noStrike" baseline="0" dirty="0">
                <a:solidFill>
                  <a:srgbClr val="231F20"/>
                </a:solidFill>
                <a:latin typeface="CMTT10"/>
              </a:rPr>
              <a:t>trace </a:t>
            </a:r>
            <a:r>
              <a:rPr lang="en-US" sz="2000" b="0" i="0" u="none" strike="noStrike" baseline="0" dirty="0">
                <a:solidFill>
                  <a:srgbClr val="231F20"/>
                </a:solidFill>
                <a:latin typeface="Palatino-Roman"/>
              </a:rPr>
              <a:t>lists each system call as it is executed. Even microprocessors provide a CPU mode known as </a:t>
            </a:r>
            <a:r>
              <a:rPr lang="en-US" sz="2000" b="1" i="0" u="none" strike="noStrike" baseline="0" dirty="0">
                <a:solidFill>
                  <a:srgbClr val="00AEF0"/>
                </a:solidFill>
                <a:latin typeface="Palatino-Bold"/>
              </a:rPr>
              <a:t>single step</a:t>
            </a:r>
            <a:r>
              <a:rPr lang="en-US" sz="2000" b="0" i="0" u="none" strike="noStrike" baseline="0" dirty="0">
                <a:solidFill>
                  <a:srgbClr val="231F20"/>
                </a:solidFill>
                <a:latin typeface="Palatino-Roman"/>
              </a:rPr>
              <a:t>, in which a trap is executed by the CPU after every instruction. The trap is usually caught by a </a:t>
            </a:r>
            <a:r>
              <a:rPr lang="en-IN" sz="2000" b="0" i="0" u="none" strike="noStrike" baseline="0" dirty="0">
                <a:solidFill>
                  <a:srgbClr val="231F20"/>
                </a:solidFill>
                <a:latin typeface="Palatino-Roman"/>
              </a:rPr>
              <a:t>debugger.</a:t>
            </a:r>
          </a:p>
          <a:p>
            <a:pPr algn="l"/>
            <a:r>
              <a:rPr lang="en-US" sz="2000" b="0" i="0" u="none" strike="noStrike" baseline="0" dirty="0">
                <a:solidFill>
                  <a:srgbClr val="231F20"/>
                </a:solidFill>
                <a:latin typeface="Palatino-Roman"/>
              </a:rPr>
              <a:t>Many operating systems provide a time profile of a program to indicate the amount of time that the program executes at a particular location or set </a:t>
            </a:r>
            <a:r>
              <a:rPr lang="en-IN" sz="2000" b="0" i="0" u="none" strike="noStrike" baseline="0" dirty="0">
                <a:solidFill>
                  <a:srgbClr val="231F20"/>
                </a:solidFill>
                <a:latin typeface="Palatino-Roman"/>
              </a:rPr>
              <a:t>of locations.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160387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20C3B-18A4-438A-8EFE-31833B18D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overview</a:t>
            </a:r>
            <a:endParaRPr lang="en-IN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2408B-7747-4E8D-B9B4-21AC21F1E5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b="1" i="0" u="none" strike="noStrike" baseline="0" dirty="0">
                <a:solidFill>
                  <a:srgbClr val="00AEF0"/>
                </a:solidFill>
                <a:latin typeface="Palatino-Bold"/>
              </a:rPr>
              <a:t>System calls </a:t>
            </a:r>
            <a:r>
              <a:rPr lang="en-US" sz="2400" b="0" i="0" u="none" strike="noStrike" baseline="0" dirty="0">
                <a:solidFill>
                  <a:srgbClr val="231F20"/>
                </a:solidFill>
                <a:latin typeface="Palatino-Roman"/>
              </a:rPr>
              <a:t>provide an interface to the services made available by an operating system. These calls are generally available as routines written in C and C++, although certain low-level tasks (for example, tasks where hardware must be accessed directly) may have to be written using assembly-language </a:t>
            </a:r>
            <a:r>
              <a:rPr lang="en-IN" sz="2400" b="0" i="0" u="none" strike="noStrike" baseline="0" dirty="0">
                <a:solidFill>
                  <a:srgbClr val="231F20"/>
                </a:solidFill>
                <a:latin typeface="Palatino-Roman"/>
              </a:rPr>
              <a:t>instructions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1955880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2B717-C35F-42FA-959F-1F51E8CBA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Calls in Information Maintenance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41C6A-5B43-41EF-A2A7-B4C17E2FD6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400" b="0" i="0" u="none" strike="noStrike" baseline="0" dirty="0">
                <a:solidFill>
                  <a:srgbClr val="231F20"/>
                </a:solidFill>
                <a:latin typeface="MTSY"/>
              </a:rPr>
              <a:t>◦ </a:t>
            </a:r>
            <a:r>
              <a:rPr lang="en-US" sz="2400" b="0" i="0" u="none" strike="noStrike" baseline="0" dirty="0">
                <a:solidFill>
                  <a:srgbClr val="231F20"/>
                </a:solidFill>
                <a:latin typeface="Palatino-Roman"/>
              </a:rPr>
              <a:t>get time or date, set time or date</a:t>
            </a:r>
          </a:p>
          <a:p>
            <a:pPr marL="0" indent="0" algn="l">
              <a:buNone/>
            </a:pPr>
            <a:r>
              <a:rPr lang="en-IN" sz="2400" b="0" i="0" u="none" strike="noStrike" baseline="0" dirty="0">
                <a:solidFill>
                  <a:srgbClr val="231F20"/>
                </a:solidFill>
                <a:latin typeface="MTSY"/>
              </a:rPr>
              <a:t>◦ </a:t>
            </a:r>
            <a:r>
              <a:rPr lang="en-IN" sz="2400" b="0" i="0" u="none" strike="noStrike" baseline="0" dirty="0">
                <a:solidFill>
                  <a:srgbClr val="231F20"/>
                </a:solidFill>
                <a:latin typeface="Palatino-Roman"/>
              </a:rPr>
              <a:t>get system data, set system data</a:t>
            </a:r>
          </a:p>
          <a:p>
            <a:pPr marL="0" indent="0" algn="l">
              <a:buNone/>
            </a:pPr>
            <a:r>
              <a:rPr lang="en-IN" sz="2400" b="0" i="0" u="none" strike="noStrike" baseline="0" dirty="0">
                <a:solidFill>
                  <a:srgbClr val="231F20"/>
                </a:solidFill>
                <a:latin typeface="MTSY"/>
              </a:rPr>
              <a:t>◦ </a:t>
            </a:r>
            <a:r>
              <a:rPr lang="en-IN" sz="2400" b="0" i="0" u="none" strike="noStrike" baseline="0" dirty="0">
                <a:solidFill>
                  <a:srgbClr val="231F20"/>
                </a:solidFill>
                <a:latin typeface="Palatino-Roman"/>
              </a:rPr>
              <a:t>get process, file, or device attributes</a:t>
            </a:r>
          </a:p>
          <a:p>
            <a:pPr marL="0" indent="0" algn="l">
              <a:buNone/>
            </a:pPr>
            <a:r>
              <a:rPr lang="en-IN" sz="2400" b="0" i="0" u="none" strike="noStrike" baseline="0" dirty="0">
                <a:solidFill>
                  <a:srgbClr val="231F20"/>
                </a:solidFill>
                <a:latin typeface="MTSY"/>
              </a:rPr>
              <a:t>◦ </a:t>
            </a:r>
            <a:r>
              <a:rPr lang="en-IN" sz="2400" b="0" i="0" u="none" strike="noStrike" baseline="0" dirty="0">
                <a:solidFill>
                  <a:srgbClr val="231F20"/>
                </a:solidFill>
                <a:latin typeface="Palatino-Roman"/>
              </a:rPr>
              <a:t>set process, file, or device attributes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4206026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FDD94-0C04-490B-B07D-D2C4673C0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0" i="0" u="none" strike="noStrike" baseline="0" dirty="0">
                <a:solidFill>
                  <a:srgbClr val="231F20"/>
                </a:solidFill>
                <a:latin typeface="HelveticaNeue-MediumExt"/>
              </a:rPr>
              <a:t>Communication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AF5BE8-1A67-47B8-BEFC-F2D6074DB8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000" b="0" i="0" u="none" strike="noStrike" baseline="0" dirty="0">
                <a:solidFill>
                  <a:srgbClr val="231F20"/>
                </a:solidFill>
                <a:latin typeface="Palatino-Roman"/>
              </a:rPr>
              <a:t>There are two common models of inter process communication: the message passing model and the shared-memory model</a:t>
            </a:r>
          </a:p>
          <a:p>
            <a:pPr algn="l"/>
            <a:r>
              <a:rPr lang="en-IN" sz="2000" b="0" i="0" u="none" strike="noStrike" baseline="0" dirty="0">
                <a:solidFill>
                  <a:srgbClr val="231F20"/>
                </a:solidFill>
                <a:latin typeface="Palatino-Roman"/>
              </a:rPr>
              <a:t>In the </a:t>
            </a:r>
            <a:r>
              <a:rPr lang="en-IN" sz="2000" b="1" i="0" u="none" strike="noStrike" baseline="0" dirty="0">
                <a:solidFill>
                  <a:srgbClr val="00AEF0"/>
                </a:solidFill>
                <a:latin typeface="Palatino-Bold"/>
              </a:rPr>
              <a:t>message-passing model</a:t>
            </a:r>
            <a:r>
              <a:rPr lang="en-IN" sz="2000" b="0" i="0" u="none" strike="noStrike" baseline="0" dirty="0">
                <a:solidFill>
                  <a:srgbClr val="231F20"/>
                </a:solidFill>
                <a:latin typeface="Palatino-Roman"/>
              </a:rPr>
              <a:t>, </a:t>
            </a:r>
            <a:r>
              <a:rPr lang="en-US" sz="2000" b="0" i="0" u="none" strike="noStrike" baseline="0" dirty="0">
                <a:solidFill>
                  <a:srgbClr val="231F20"/>
                </a:solidFill>
                <a:latin typeface="Palatino-Roman"/>
              </a:rPr>
              <a:t>the communicating processes exchange messages with one another to transfer information. Messages can be exchanged between the processes either directly or indirectly through a common mailbox.</a:t>
            </a:r>
          </a:p>
          <a:p>
            <a:pPr algn="l"/>
            <a:r>
              <a:rPr lang="en-US" sz="2000" b="0" i="0" u="none" strike="noStrike" baseline="0" dirty="0">
                <a:solidFill>
                  <a:srgbClr val="231F20"/>
                </a:solidFill>
                <a:latin typeface="Palatino-Roman"/>
              </a:rPr>
              <a:t>In the </a:t>
            </a:r>
            <a:r>
              <a:rPr lang="en-US" sz="2000" b="1" i="0" u="none" strike="noStrike" baseline="0" dirty="0">
                <a:solidFill>
                  <a:srgbClr val="00AEF0"/>
                </a:solidFill>
                <a:latin typeface="Palatino-Bold"/>
              </a:rPr>
              <a:t>shared-memory model</a:t>
            </a:r>
            <a:r>
              <a:rPr lang="en-US" sz="2000" b="0" i="0" u="none" strike="noStrike" baseline="0" dirty="0">
                <a:solidFill>
                  <a:srgbClr val="231F20"/>
                </a:solidFill>
                <a:latin typeface="Palatino-Roman"/>
              </a:rPr>
              <a:t>, processes use </a:t>
            </a:r>
            <a:r>
              <a:rPr lang="en-US" sz="2000" b="0" i="0" u="none" strike="noStrike" baseline="0" dirty="0">
                <a:solidFill>
                  <a:srgbClr val="231F20"/>
                </a:solidFill>
                <a:latin typeface="CMTT10"/>
              </a:rPr>
              <a:t>shared memory create() </a:t>
            </a:r>
            <a:r>
              <a:rPr lang="en-US" sz="2000" b="0" i="0" u="none" strike="noStrike" baseline="0" dirty="0">
                <a:solidFill>
                  <a:srgbClr val="231F20"/>
                </a:solidFill>
                <a:latin typeface="Palatino-Roman"/>
              </a:rPr>
              <a:t>and </a:t>
            </a:r>
            <a:r>
              <a:rPr lang="en-US" sz="2000" b="0" i="0" u="none" strike="noStrike" baseline="0" dirty="0">
                <a:solidFill>
                  <a:srgbClr val="231F20"/>
                </a:solidFill>
                <a:latin typeface="CMTT10"/>
              </a:rPr>
              <a:t>shared memory attach() </a:t>
            </a:r>
            <a:r>
              <a:rPr lang="en-US" sz="2000" b="0" i="0" u="none" strike="noStrike" baseline="0" dirty="0">
                <a:solidFill>
                  <a:srgbClr val="231F20"/>
                </a:solidFill>
                <a:latin typeface="Palatino-Roman"/>
              </a:rPr>
              <a:t>system calls to create and gain access to regions of memory owned by other processes.</a:t>
            </a:r>
          </a:p>
        </p:txBody>
      </p:sp>
    </p:spTree>
    <p:extLst>
      <p:ext uri="{BB962C8B-B14F-4D97-AF65-F5344CB8AC3E}">
        <p14:creationId xmlns:p14="http://schemas.microsoft.com/office/powerpoint/2010/main" val="5835186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ABA95-7149-40C9-BE8F-AA4CEEA07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Calls in Communication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44A5F-22F1-460B-AC54-77784A54C7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IN" sz="2400" b="0" i="0" u="none" strike="noStrike" baseline="0" dirty="0">
                <a:solidFill>
                  <a:srgbClr val="231F20"/>
                </a:solidFill>
                <a:latin typeface="MTSY"/>
              </a:rPr>
              <a:t>◦ </a:t>
            </a:r>
            <a:r>
              <a:rPr lang="en-IN" sz="2400" b="0" i="0" u="none" strike="noStrike" baseline="0" dirty="0">
                <a:solidFill>
                  <a:srgbClr val="231F20"/>
                </a:solidFill>
                <a:latin typeface="Palatino-Roman"/>
              </a:rPr>
              <a:t>create, delete communication connection</a:t>
            </a:r>
          </a:p>
          <a:p>
            <a:pPr marL="0" indent="0" algn="l">
              <a:buNone/>
            </a:pPr>
            <a:r>
              <a:rPr lang="en-IN" sz="2400" b="0" i="0" u="none" strike="noStrike" baseline="0" dirty="0">
                <a:solidFill>
                  <a:srgbClr val="231F20"/>
                </a:solidFill>
                <a:latin typeface="MTSY"/>
              </a:rPr>
              <a:t>◦ </a:t>
            </a:r>
            <a:r>
              <a:rPr lang="en-IN" sz="2400" b="0" i="0" u="none" strike="noStrike" baseline="0" dirty="0">
                <a:solidFill>
                  <a:srgbClr val="231F20"/>
                </a:solidFill>
                <a:latin typeface="Palatino-Roman"/>
              </a:rPr>
              <a:t>send, receive messages</a:t>
            </a:r>
          </a:p>
          <a:p>
            <a:pPr marL="0" indent="0" algn="l">
              <a:buNone/>
            </a:pPr>
            <a:r>
              <a:rPr lang="en-IN" sz="2400" b="0" i="0" u="none" strike="noStrike" baseline="0" dirty="0">
                <a:solidFill>
                  <a:srgbClr val="231F20"/>
                </a:solidFill>
                <a:latin typeface="MTSY"/>
              </a:rPr>
              <a:t>◦ </a:t>
            </a:r>
            <a:r>
              <a:rPr lang="en-IN" sz="2400" b="0" i="0" u="none" strike="noStrike" baseline="0" dirty="0">
                <a:solidFill>
                  <a:srgbClr val="231F20"/>
                </a:solidFill>
                <a:latin typeface="Palatino-Roman"/>
              </a:rPr>
              <a:t>transfer status information</a:t>
            </a:r>
          </a:p>
          <a:p>
            <a:pPr marL="0" indent="0" algn="l">
              <a:buNone/>
            </a:pPr>
            <a:r>
              <a:rPr lang="en-US" sz="2400" b="0" i="0" u="none" strike="noStrike" baseline="0" dirty="0">
                <a:solidFill>
                  <a:srgbClr val="231F20"/>
                </a:solidFill>
                <a:latin typeface="MTSY"/>
              </a:rPr>
              <a:t>◦ </a:t>
            </a:r>
            <a:r>
              <a:rPr lang="en-US" sz="2400" b="0" i="0" u="none" strike="noStrike" baseline="0" dirty="0">
                <a:solidFill>
                  <a:srgbClr val="231F20"/>
                </a:solidFill>
                <a:latin typeface="Palatino-Roman"/>
              </a:rPr>
              <a:t>attach or detach remote devices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2289052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1E23D-C3F7-4475-A601-9C28E53E2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0" i="0" u="none" strike="noStrike" baseline="0" dirty="0">
                <a:solidFill>
                  <a:srgbClr val="231F20"/>
                </a:solidFill>
                <a:latin typeface="HelveticaNeue-MediumExt"/>
              </a:rPr>
              <a:t>Protection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FE565-F353-4DC0-89B5-D04F626BD4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000" b="0" i="0" u="none" strike="noStrike" baseline="0" dirty="0">
                <a:solidFill>
                  <a:srgbClr val="231F20"/>
                </a:solidFill>
                <a:latin typeface="Palatino-Roman"/>
              </a:rPr>
              <a:t>Protection provides a mechanism for controlling access to the resources provided by a computer system. Historically, protection was a concern only on Multi-programmed computer systems with several users. </a:t>
            </a:r>
          </a:p>
          <a:p>
            <a:pPr algn="l"/>
            <a:r>
              <a:rPr lang="en-US" sz="2000" b="0" i="0" u="none" strike="noStrike" baseline="0" dirty="0">
                <a:solidFill>
                  <a:srgbClr val="231F20"/>
                </a:solidFill>
                <a:latin typeface="Palatino-Roman"/>
              </a:rPr>
              <a:t>However, with the advent of networking and the Internet, all computer systems, from servers to mobile handheld devices, must be concerned with protection.</a:t>
            </a:r>
          </a:p>
          <a:p>
            <a:pPr algn="l"/>
            <a:r>
              <a:rPr lang="en-US" sz="2000" b="0" i="0" u="none" strike="noStrike" baseline="0" dirty="0">
                <a:solidFill>
                  <a:srgbClr val="231F20"/>
                </a:solidFill>
                <a:latin typeface="Palatino-Roman"/>
              </a:rPr>
              <a:t>Typically, system calls providing protection include </a:t>
            </a:r>
            <a:r>
              <a:rPr lang="en-US" sz="2000" b="0" i="0" u="none" strike="noStrike" baseline="0" dirty="0">
                <a:solidFill>
                  <a:srgbClr val="231F20"/>
                </a:solidFill>
                <a:latin typeface="CMTT10"/>
              </a:rPr>
              <a:t>set permission() </a:t>
            </a:r>
            <a:r>
              <a:rPr lang="en-US" sz="2000" b="0" i="0" u="none" strike="noStrike" baseline="0" dirty="0">
                <a:solidFill>
                  <a:srgbClr val="231F20"/>
                </a:solidFill>
                <a:latin typeface="Palatino-Roman"/>
              </a:rPr>
              <a:t>and </a:t>
            </a:r>
            <a:r>
              <a:rPr lang="en-US" sz="2000" b="0" i="0" u="none" strike="noStrike" baseline="0" dirty="0">
                <a:solidFill>
                  <a:srgbClr val="231F20"/>
                </a:solidFill>
                <a:latin typeface="CMTT10"/>
              </a:rPr>
              <a:t>get permission()</a:t>
            </a:r>
            <a:r>
              <a:rPr lang="en-US" sz="2000" b="0" i="0" u="none" strike="noStrike" baseline="0" dirty="0">
                <a:solidFill>
                  <a:srgbClr val="231F20"/>
                </a:solidFill>
                <a:latin typeface="Palatino-Roman"/>
              </a:rPr>
              <a:t>, which manipulate the permission settings of resources such as files and disks. The </a:t>
            </a:r>
            <a:r>
              <a:rPr lang="en-US" sz="2000" b="0" i="0" u="none" strike="noStrike" baseline="0" dirty="0">
                <a:solidFill>
                  <a:srgbClr val="231F20"/>
                </a:solidFill>
                <a:latin typeface="CMTT10"/>
              </a:rPr>
              <a:t>allow user() </a:t>
            </a:r>
            <a:r>
              <a:rPr lang="en-US" sz="2000" b="0" i="0" u="none" strike="noStrike" baseline="0" dirty="0">
                <a:solidFill>
                  <a:srgbClr val="231F20"/>
                </a:solidFill>
                <a:latin typeface="Palatino-Roman"/>
              </a:rPr>
              <a:t>and </a:t>
            </a:r>
            <a:r>
              <a:rPr lang="en-US" sz="2000" b="0" i="0" u="none" strike="noStrike" baseline="0" dirty="0">
                <a:solidFill>
                  <a:srgbClr val="231F20"/>
                </a:solidFill>
                <a:latin typeface="CMTT10"/>
              </a:rPr>
              <a:t>deny user() </a:t>
            </a:r>
            <a:r>
              <a:rPr lang="en-US" sz="2000" b="0" i="0" u="none" strike="noStrike" baseline="0" dirty="0">
                <a:solidFill>
                  <a:srgbClr val="231F20"/>
                </a:solidFill>
                <a:latin typeface="Palatino-Roman"/>
              </a:rPr>
              <a:t>system calls specify whether particular users can—or cannot—be allowed access to </a:t>
            </a:r>
            <a:r>
              <a:rPr lang="en-IN" sz="2000" b="0" i="0" u="none" strike="noStrike" baseline="0" dirty="0">
                <a:solidFill>
                  <a:srgbClr val="231F20"/>
                </a:solidFill>
                <a:latin typeface="Palatino-Roman"/>
              </a:rPr>
              <a:t>certain resources.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262498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4F6ED-A956-47E4-AD67-DD46E49C5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b="1" i="0" u="none" strike="noStrike" baseline="0" dirty="0">
                <a:solidFill>
                  <a:srgbClr val="00AEF0"/>
                </a:solidFill>
                <a:latin typeface="Palatino-Bold"/>
              </a:rPr>
              <a:t>application</a:t>
            </a:r>
            <a:br>
              <a:rPr lang="en-IN" sz="2800" b="1" i="0" u="none" strike="noStrike" baseline="0" dirty="0">
                <a:solidFill>
                  <a:srgbClr val="00AEF0"/>
                </a:solidFill>
                <a:latin typeface="Palatino-Bold"/>
              </a:rPr>
            </a:br>
            <a:r>
              <a:rPr lang="en-IN" sz="2800" b="1" i="0" u="none" strike="noStrike" baseline="0" dirty="0">
                <a:solidFill>
                  <a:srgbClr val="00AEF0"/>
                </a:solidFill>
                <a:latin typeface="Palatino-Bold"/>
              </a:rPr>
              <a:t>programming interface </a:t>
            </a:r>
            <a:r>
              <a:rPr lang="en-IN" sz="2800" b="1" i="0" u="none" strike="noStrike" baseline="0" dirty="0">
                <a:solidFill>
                  <a:srgbClr val="231F20"/>
                </a:solidFill>
                <a:latin typeface="Palatino-Bold"/>
              </a:rPr>
              <a:t>(</a:t>
            </a:r>
            <a:r>
              <a:rPr lang="en-IN" sz="2800" b="1" i="0" u="none" strike="noStrike" baseline="0" dirty="0">
                <a:solidFill>
                  <a:srgbClr val="00AEF0"/>
                </a:solidFill>
                <a:latin typeface="Palatino-Bold"/>
              </a:rPr>
              <a:t>API</a:t>
            </a:r>
            <a:r>
              <a:rPr lang="en-IN" sz="2800" b="1" i="0" u="none" strike="noStrike" baseline="0" dirty="0">
                <a:solidFill>
                  <a:srgbClr val="231F20"/>
                </a:solidFill>
                <a:latin typeface="Palatino-Bold"/>
              </a:rPr>
              <a:t>)</a:t>
            </a: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31F0E6-D228-464A-A771-72BFC4B118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321491"/>
          </a:xfrm>
        </p:spPr>
        <p:txBody>
          <a:bodyPr>
            <a:normAutofit/>
          </a:bodyPr>
          <a:lstStyle/>
          <a:p>
            <a:pPr algn="l"/>
            <a:r>
              <a:rPr lang="en-US" sz="2000" b="0" i="0" u="none" strike="noStrike" baseline="0" dirty="0">
                <a:solidFill>
                  <a:srgbClr val="231F20"/>
                </a:solidFill>
                <a:latin typeface="Palatino-Roman"/>
              </a:rPr>
              <a:t>The API specifies a set of functions that are available to an application programmer, including the parameters that are passed to each function and the return values the programmer can expect.</a:t>
            </a:r>
          </a:p>
          <a:p>
            <a:pPr algn="l"/>
            <a:r>
              <a:rPr lang="en-US" sz="2000" b="0" i="0" u="none" strike="noStrike" baseline="0" dirty="0">
                <a:solidFill>
                  <a:srgbClr val="231F20"/>
                </a:solidFill>
                <a:latin typeface="Palatino-Roman"/>
              </a:rPr>
              <a:t>Three of the most common APIs available to application programmers are the Windows API for Windows systems, the POSIX API for POSIX-based systems(which include virtually all versions of UNIX, Linux, and Mac OSX), and the Java API for programs that run on the Java virtual machine.</a:t>
            </a:r>
          </a:p>
          <a:p>
            <a:pPr algn="l"/>
            <a:r>
              <a:rPr lang="en-US" sz="2000" b="0" i="0" u="none" strike="noStrike" baseline="0" dirty="0">
                <a:solidFill>
                  <a:srgbClr val="231F20"/>
                </a:solidFill>
                <a:latin typeface="Palatino-Roman"/>
              </a:rPr>
              <a:t> A programmer accesses an API via a library of code provided by the operating system. In the case of UNIX and Linux for programs written in the C language, the library is called </a:t>
            </a:r>
            <a:r>
              <a:rPr lang="en-IN" sz="2000" b="1" i="0" u="none" strike="noStrike" baseline="0" dirty="0" err="1">
                <a:solidFill>
                  <a:srgbClr val="00AEF0"/>
                </a:solidFill>
                <a:latin typeface="Palatino-Bold"/>
              </a:rPr>
              <a:t>libc</a:t>
            </a:r>
            <a:r>
              <a:rPr lang="en-IN" sz="2000" b="0" i="0" u="none" strike="noStrike" baseline="0" dirty="0">
                <a:solidFill>
                  <a:srgbClr val="231F20"/>
                </a:solidFill>
                <a:latin typeface="Palatino-Roman"/>
              </a:rPr>
              <a:t>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311905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8F202-33A8-4698-BD16-802FF0DE4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0" i="0" u="none" strike="noStrike" baseline="0" dirty="0">
                <a:solidFill>
                  <a:srgbClr val="231F20"/>
                </a:solidFill>
                <a:latin typeface="Palatino-Roman"/>
              </a:rPr>
              <a:t>Why would an application programmer prefer programming according to an API rather than invoking actual system calls?</a:t>
            </a:r>
            <a:endParaRPr lang="en-IN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B9246-C244-4160-AD44-A0FF97FADE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2000" dirty="0">
                <a:solidFill>
                  <a:srgbClr val="231F20"/>
                </a:solidFill>
                <a:latin typeface="Palatino-Roman"/>
              </a:rPr>
              <a:t>T</a:t>
            </a:r>
            <a:r>
              <a:rPr lang="en-US" sz="2000" b="0" i="0" u="none" strike="noStrike" baseline="0" dirty="0">
                <a:solidFill>
                  <a:srgbClr val="231F20"/>
                </a:solidFill>
                <a:latin typeface="Palatino-Roman"/>
              </a:rPr>
              <a:t>he functions that make up an API typically invoke the actual system calls on behalf of the application programmer</a:t>
            </a:r>
          </a:p>
          <a:p>
            <a:pPr algn="l"/>
            <a:r>
              <a:rPr lang="en-IN" sz="2000" b="0" i="0" u="none" strike="noStrike" baseline="0" dirty="0">
                <a:solidFill>
                  <a:srgbClr val="231F20"/>
                </a:solidFill>
                <a:latin typeface="Palatino-Roman"/>
              </a:rPr>
              <a:t>program portability</a:t>
            </a:r>
            <a:endParaRPr lang="en-US" sz="2000" b="0" i="0" u="none" strike="noStrike" baseline="0" dirty="0">
              <a:solidFill>
                <a:srgbClr val="231F20"/>
              </a:solidFill>
              <a:latin typeface="Palatino-Roman"/>
            </a:endParaRPr>
          </a:p>
          <a:p>
            <a:pPr algn="l"/>
            <a:r>
              <a:rPr lang="en-IN" sz="2000" b="0" i="0" u="none" strike="noStrike" baseline="0" dirty="0">
                <a:solidFill>
                  <a:srgbClr val="231F20"/>
                </a:solidFill>
                <a:latin typeface="Palatino-Roman"/>
              </a:rPr>
              <a:t>An application program</a:t>
            </a:r>
            <a:r>
              <a:rPr lang="en-US" sz="2000" dirty="0">
                <a:solidFill>
                  <a:srgbClr val="231F20"/>
                </a:solidFill>
                <a:latin typeface="Palatino-Roman"/>
              </a:rPr>
              <a:t>mer</a:t>
            </a:r>
            <a:r>
              <a:rPr lang="en-US" sz="2000" b="0" i="0" u="none" strike="noStrike" baseline="0" dirty="0">
                <a:solidFill>
                  <a:srgbClr val="231F20"/>
                </a:solidFill>
                <a:latin typeface="Palatino-Roman"/>
              </a:rPr>
              <a:t> designing a program using an API can expect her program to compile and run on any system that supports the same API .</a:t>
            </a:r>
          </a:p>
          <a:p>
            <a:pPr algn="l"/>
            <a:r>
              <a:rPr lang="en-US" sz="2000" b="0" i="0" u="none" strike="noStrike" baseline="0" dirty="0">
                <a:solidFill>
                  <a:srgbClr val="231F20"/>
                </a:solidFill>
                <a:latin typeface="Palatino-Roman"/>
              </a:rPr>
              <a:t>actual system calls can often be more detailed and difficult to work with than the API available to an application programmer. </a:t>
            </a:r>
          </a:p>
          <a:p>
            <a:pPr algn="l"/>
            <a:r>
              <a:rPr lang="en-US" sz="2000" b="0" i="0" u="none" strike="noStrike" baseline="0" dirty="0">
                <a:solidFill>
                  <a:srgbClr val="231F20"/>
                </a:solidFill>
                <a:latin typeface="Palatino-Roman"/>
              </a:rPr>
              <a:t>Nevertheless, there often exists a strong correlation between a function in the API and its associated system call </a:t>
            </a:r>
            <a:r>
              <a:rPr lang="en-IN" sz="2000" b="0" i="0" u="none" strike="noStrike" baseline="0" dirty="0">
                <a:solidFill>
                  <a:srgbClr val="231F20"/>
                </a:solidFill>
                <a:latin typeface="Palatino-Roman"/>
              </a:rPr>
              <a:t>within the kernel.</a:t>
            </a:r>
          </a:p>
          <a:p>
            <a:pPr marL="0" indent="0" algn="l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78981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16951-47B1-4BE4-A3F6-A6EC96EC8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i="0" u="none" strike="noStrike" baseline="0" dirty="0">
                <a:solidFill>
                  <a:srgbClr val="00AEF0"/>
                </a:solidFill>
                <a:latin typeface="Palatino-Bold"/>
              </a:rPr>
              <a:t>System call</a:t>
            </a:r>
            <a:br>
              <a:rPr lang="en-IN" sz="3200" b="1" i="0" u="none" strike="noStrike" baseline="0" dirty="0">
                <a:solidFill>
                  <a:srgbClr val="00AEF0"/>
                </a:solidFill>
                <a:latin typeface="Palatino-Bold"/>
              </a:rPr>
            </a:br>
            <a:r>
              <a:rPr lang="en-IN" sz="3200" b="1" i="0" u="none" strike="noStrike" baseline="0" dirty="0">
                <a:solidFill>
                  <a:srgbClr val="00AEF0"/>
                </a:solidFill>
                <a:latin typeface="Palatino-Bold"/>
              </a:rPr>
              <a:t>interface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0B354-3D44-4134-A436-DCA8E750F3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solidFill>
                  <a:srgbClr val="231F20"/>
                </a:solidFill>
                <a:latin typeface="Palatino-Roman"/>
              </a:rPr>
              <a:t>For most programming languages, the run-time support system (a set of functions built into libraries included with a compiler) provides a </a:t>
            </a:r>
            <a:r>
              <a:rPr lang="en-US" sz="1800" b="1" i="0" u="none" strike="noStrike" baseline="0" dirty="0">
                <a:solidFill>
                  <a:srgbClr val="00AEF0"/>
                </a:solidFill>
                <a:latin typeface="Palatino-Bold"/>
              </a:rPr>
              <a:t>system call</a:t>
            </a:r>
            <a:r>
              <a:rPr lang="en-US" b="1" dirty="0">
                <a:solidFill>
                  <a:srgbClr val="00AEF0"/>
                </a:solidFill>
                <a:latin typeface="Palatino-Bold"/>
              </a:rPr>
              <a:t> </a:t>
            </a:r>
            <a:r>
              <a:rPr lang="en-US" sz="1800" b="1" i="0" u="none" strike="noStrike" baseline="0" dirty="0">
                <a:solidFill>
                  <a:srgbClr val="00AEF0"/>
                </a:solidFill>
                <a:latin typeface="Palatino-Bold"/>
              </a:rPr>
              <a:t>interface </a:t>
            </a:r>
            <a:r>
              <a:rPr lang="en-US" sz="1800" b="0" i="0" u="none" strike="noStrike" baseline="0" dirty="0">
                <a:solidFill>
                  <a:srgbClr val="231F20"/>
                </a:solidFill>
                <a:latin typeface="Palatino-Roman"/>
              </a:rPr>
              <a:t>that serves as the link to system calls made available by the operating system. </a:t>
            </a:r>
          </a:p>
          <a:p>
            <a:pPr algn="l"/>
            <a:r>
              <a:rPr lang="en-US" sz="1800" b="0" i="0" u="none" strike="noStrike" baseline="0" dirty="0">
                <a:solidFill>
                  <a:srgbClr val="231F20"/>
                </a:solidFill>
                <a:latin typeface="Palatino-Roman"/>
              </a:rPr>
              <a:t>The system-call interface intercepts function calls in the API and invokes the necessary system calls within the operating system. </a:t>
            </a:r>
          </a:p>
          <a:p>
            <a:pPr algn="l"/>
            <a:r>
              <a:rPr lang="en-US" sz="1800" b="0" i="0" u="none" strike="noStrike" baseline="0" dirty="0">
                <a:solidFill>
                  <a:srgbClr val="231F20"/>
                </a:solidFill>
                <a:latin typeface="Palatino-Roman"/>
              </a:rPr>
              <a:t>Typically, a number is associated with each system call, and the system-call interface maintains a table indexed according to these numbers.</a:t>
            </a:r>
          </a:p>
          <a:p>
            <a:pPr algn="l"/>
            <a:r>
              <a:rPr lang="en-US" dirty="0">
                <a:solidFill>
                  <a:srgbClr val="231F20"/>
                </a:solidFill>
                <a:latin typeface="Palatino-Roman"/>
              </a:rPr>
              <a:t>It </a:t>
            </a:r>
            <a:r>
              <a:rPr lang="en-US" sz="1800" b="0" i="0" u="none" strike="noStrike" baseline="0" dirty="0">
                <a:solidFill>
                  <a:srgbClr val="231F20"/>
                </a:solidFill>
                <a:latin typeface="Palatino-Roman"/>
              </a:rPr>
              <a:t>then invokes the intended system call in the operating-system kernel and returns the status of the system call and any return values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41156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2F54D97-5DB9-4866-8134-64EB5CFA6A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2942" t="17366" r="20665" b="16409"/>
          <a:stretch/>
        </p:blipFill>
        <p:spPr>
          <a:xfrm>
            <a:off x="944880" y="487680"/>
            <a:ext cx="9743439" cy="5963920"/>
          </a:xfrm>
        </p:spPr>
      </p:pic>
    </p:spTree>
    <p:extLst>
      <p:ext uri="{BB962C8B-B14F-4D97-AF65-F5344CB8AC3E}">
        <p14:creationId xmlns:p14="http://schemas.microsoft.com/office/powerpoint/2010/main" val="6161450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442F7-AFBC-4D0D-9E84-52FE1140D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0" i="0" u="none" strike="noStrike" baseline="0" dirty="0">
                <a:solidFill>
                  <a:srgbClr val="231F20"/>
                </a:solidFill>
                <a:latin typeface="Palatino-Roman"/>
              </a:rPr>
              <a:t>Three general methods are used to pass parameters to the operating system</a:t>
            </a:r>
            <a:endParaRPr lang="en-IN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4BEC33-6AB6-44AE-83E9-1D779CBAC7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b="0" i="0" u="none" strike="noStrike" baseline="0" dirty="0">
                <a:solidFill>
                  <a:srgbClr val="231F20"/>
                </a:solidFill>
                <a:latin typeface="Palatino-Roman"/>
              </a:rPr>
              <a:t>The simplest approach is to pass the parameters in registers</a:t>
            </a:r>
          </a:p>
          <a:p>
            <a:pPr algn="l"/>
            <a:r>
              <a:rPr lang="en-IN" sz="2400" b="0" i="0" u="none" strike="noStrike" baseline="0" dirty="0">
                <a:solidFill>
                  <a:srgbClr val="231F20"/>
                </a:solidFill>
                <a:latin typeface="Palatino-Roman"/>
              </a:rPr>
              <a:t>The </a:t>
            </a:r>
            <a:r>
              <a:rPr lang="en-US" sz="2400" b="0" i="0" u="none" strike="noStrike" baseline="0" dirty="0">
                <a:solidFill>
                  <a:srgbClr val="231F20"/>
                </a:solidFill>
                <a:latin typeface="Palatino-Roman"/>
              </a:rPr>
              <a:t>parameters are generally stored in a block, or table, in memory, and the address of the block is passed as a parameter in a register. This is the approach taken by Linux and Solaris.</a:t>
            </a:r>
          </a:p>
          <a:p>
            <a:pPr algn="l"/>
            <a:r>
              <a:rPr lang="en-US" sz="2400" b="0" i="0" u="none" strike="noStrike" baseline="0" dirty="0">
                <a:solidFill>
                  <a:srgbClr val="231F20"/>
                </a:solidFill>
                <a:latin typeface="Palatino-Roman"/>
              </a:rPr>
              <a:t>Parameters also can be placed, or </a:t>
            </a:r>
            <a:r>
              <a:rPr lang="en-US" sz="2400" b="1" i="0" u="none" strike="noStrike" baseline="0" dirty="0">
                <a:solidFill>
                  <a:srgbClr val="00AEF0"/>
                </a:solidFill>
                <a:latin typeface="Palatino-Bold"/>
              </a:rPr>
              <a:t>pushed</a:t>
            </a:r>
            <a:r>
              <a:rPr lang="en-US" sz="2400" b="0" i="0" u="none" strike="noStrike" baseline="0" dirty="0">
                <a:solidFill>
                  <a:srgbClr val="231F20"/>
                </a:solidFill>
                <a:latin typeface="Palatino-Roman"/>
              </a:rPr>
              <a:t>, onto the </a:t>
            </a:r>
            <a:r>
              <a:rPr lang="en-US" sz="2400" b="1" i="0" u="none" strike="noStrike" baseline="0" dirty="0">
                <a:solidFill>
                  <a:srgbClr val="00AEF0"/>
                </a:solidFill>
                <a:latin typeface="Palatino-Bold"/>
              </a:rPr>
              <a:t>stack </a:t>
            </a:r>
            <a:r>
              <a:rPr lang="en-US" sz="2400" b="0" i="0" u="none" strike="noStrike" baseline="0" dirty="0">
                <a:solidFill>
                  <a:srgbClr val="231F20"/>
                </a:solidFill>
                <a:latin typeface="Palatino-Roman"/>
              </a:rPr>
              <a:t>by the program and </a:t>
            </a:r>
            <a:r>
              <a:rPr lang="en-US" sz="2400" b="1" i="0" u="none" strike="noStrike" baseline="0" dirty="0">
                <a:solidFill>
                  <a:srgbClr val="00AEF0"/>
                </a:solidFill>
                <a:latin typeface="Palatino-Bold"/>
              </a:rPr>
              <a:t>popped </a:t>
            </a:r>
            <a:r>
              <a:rPr lang="en-US" sz="2400" b="0" i="0" u="none" strike="noStrike" baseline="0" dirty="0">
                <a:solidFill>
                  <a:srgbClr val="231F20"/>
                </a:solidFill>
                <a:latin typeface="Palatino-Roman"/>
              </a:rPr>
              <a:t>off the stack by the operating system. Some operating systems prefer the block or stack method because those approaches do not limit the number or length of parameters </a:t>
            </a:r>
            <a:r>
              <a:rPr lang="en-IN" sz="2400" b="0" i="0" u="none" strike="noStrike" baseline="0" dirty="0">
                <a:solidFill>
                  <a:srgbClr val="231F20"/>
                </a:solidFill>
                <a:latin typeface="Palatino-Roman"/>
              </a:rPr>
              <a:t>being passed.</a:t>
            </a:r>
          </a:p>
          <a:p>
            <a:pPr marL="0" indent="0" algn="l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764454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655FF67-6C41-4BD4-9F78-433AFD15FF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01" t="30192" r="24787" b="14838"/>
          <a:stretch/>
        </p:blipFill>
        <p:spPr>
          <a:xfrm>
            <a:off x="955040" y="873760"/>
            <a:ext cx="8148320" cy="5598159"/>
          </a:xfrm>
        </p:spPr>
      </p:pic>
    </p:spTree>
    <p:extLst>
      <p:ext uri="{BB962C8B-B14F-4D97-AF65-F5344CB8AC3E}">
        <p14:creationId xmlns:p14="http://schemas.microsoft.com/office/powerpoint/2010/main" val="2820639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A288D-499F-4C75-8050-B63A4A87A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system calls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1BFAF-68CE-4332-9CDE-787FB7E2B0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974666" cy="3823651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231F20"/>
                </a:solidFill>
                <a:latin typeface="Palatino-Roman"/>
              </a:rPr>
              <a:t>System calls can be grouped roughly into six major categories:</a:t>
            </a:r>
          </a:p>
          <a:p>
            <a:pPr algn="l"/>
            <a:r>
              <a:rPr lang="en-US" sz="2000" b="0" i="0" u="none" strike="noStrike" baseline="0" dirty="0">
                <a:solidFill>
                  <a:srgbClr val="231F20"/>
                </a:solidFill>
                <a:latin typeface="Palatino-Roman"/>
              </a:rPr>
              <a:t> </a:t>
            </a:r>
            <a:r>
              <a:rPr lang="en-US" sz="2000" b="1" i="0" u="none" strike="noStrike" baseline="0" dirty="0">
                <a:solidFill>
                  <a:srgbClr val="FF0000"/>
                </a:solidFill>
                <a:latin typeface="Palatino-Bold"/>
              </a:rPr>
              <a:t>process </a:t>
            </a:r>
            <a:r>
              <a:rPr lang="fr-FR" sz="2000" b="1" i="0" u="none" strike="noStrike" baseline="0" dirty="0">
                <a:solidFill>
                  <a:srgbClr val="FF0000"/>
                </a:solidFill>
                <a:latin typeface="Palatino-Bold"/>
              </a:rPr>
              <a:t>control</a:t>
            </a:r>
            <a:endParaRPr lang="fr-FR" sz="2000" dirty="0">
              <a:solidFill>
                <a:srgbClr val="FF0000"/>
              </a:solidFill>
              <a:latin typeface="Palatino-Roman"/>
            </a:endParaRPr>
          </a:p>
          <a:p>
            <a:pPr algn="l"/>
            <a:r>
              <a:rPr lang="fr-FR" sz="2000" b="1" i="0" u="none" strike="noStrike" baseline="0" dirty="0">
                <a:solidFill>
                  <a:srgbClr val="FF0000"/>
                </a:solidFill>
                <a:latin typeface="Palatino-Bold"/>
              </a:rPr>
              <a:t>file manipulation</a:t>
            </a:r>
            <a:endParaRPr lang="fr-FR" sz="2000" dirty="0">
              <a:solidFill>
                <a:srgbClr val="FF0000"/>
              </a:solidFill>
              <a:latin typeface="Palatino-Roman"/>
            </a:endParaRPr>
          </a:p>
          <a:p>
            <a:pPr algn="l"/>
            <a:r>
              <a:rPr lang="fr-FR" sz="2000" b="0" i="0" u="none" strike="noStrike" baseline="0" dirty="0">
                <a:solidFill>
                  <a:srgbClr val="FF0000"/>
                </a:solidFill>
                <a:latin typeface="Palatino-Roman"/>
              </a:rPr>
              <a:t> </a:t>
            </a:r>
            <a:r>
              <a:rPr lang="fr-FR" sz="2000" b="1" i="0" u="none" strike="noStrike" baseline="0" dirty="0">
                <a:solidFill>
                  <a:srgbClr val="FF0000"/>
                </a:solidFill>
                <a:latin typeface="Palatino-Bold"/>
              </a:rPr>
              <a:t>device manipulation</a:t>
            </a:r>
            <a:endParaRPr lang="fr-FR" sz="2000" dirty="0">
              <a:solidFill>
                <a:srgbClr val="FF0000"/>
              </a:solidFill>
              <a:latin typeface="Palatino-Roman"/>
            </a:endParaRPr>
          </a:p>
          <a:p>
            <a:pPr algn="l"/>
            <a:r>
              <a:rPr lang="fr-FR" sz="2000" b="0" i="0" u="none" strike="noStrike" baseline="0" dirty="0">
                <a:solidFill>
                  <a:srgbClr val="FF0000"/>
                </a:solidFill>
                <a:latin typeface="Palatino-Roman"/>
              </a:rPr>
              <a:t> </a:t>
            </a:r>
            <a:r>
              <a:rPr lang="fr-FR" sz="2000" b="1" i="0" u="none" strike="noStrike" baseline="0" dirty="0">
                <a:solidFill>
                  <a:srgbClr val="FF0000"/>
                </a:solidFill>
                <a:latin typeface="Palatino-Bold"/>
              </a:rPr>
              <a:t>information maintenance</a:t>
            </a:r>
            <a:endParaRPr lang="fr-FR" sz="2000" b="0" i="0" u="none" strike="noStrike" baseline="0" dirty="0">
              <a:solidFill>
                <a:srgbClr val="FF0000"/>
              </a:solidFill>
              <a:latin typeface="Palatino-Roman"/>
            </a:endParaRPr>
          </a:p>
          <a:p>
            <a:pPr algn="l"/>
            <a:r>
              <a:rPr lang="en-IN" sz="2000" b="1" i="0" u="none" strike="noStrike" baseline="0" dirty="0">
                <a:solidFill>
                  <a:srgbClr val="FF0000"/>
                </a:solidFill>
                <a:latin typeface="Palatino-Bold"/>
              </a:rPr>
              <a:t>Communications</a:t>
            </a:r>
            <a:endParaRPr lang="en-IN" sz="2000" dirty="0">
              <a:solidFill>
                <a:srgbClr val="FF0000"/>
              </a:solidFill>
              <a:latin typeface="Palatino-Roman"/>
            </a:endParaRPr>
          </a:p>
          <a:p>
            <a:pPr algn="l"/>
            <a:r>
              <a:rPr lang="en-IN" sz="2000" b="0" i="0" u="none" strike="noStrike" baseline="0" dirty="0">
                <a:solidFill>
                  <a:srgbClr val="FF0000"/>
                </a:solidFill>
                <a:latin typeface="Palatino-Roman"/>
              </a:rPr>
              <a:t> </a:t>
            </a:r>
            <a:r>
              <a:rPr lang="en-IN" sz="2000" b="1" i="0" u="none" strike="noStrike" baseline="0" dirty="0">
                <a:solidFill>
                  <a:srgbClr val="FF0000"/>
                </a:solidFill>
                <a:latin typeface="Palatino-Bold"/>
              </a:rPr>
              <a:t>protection</a:t>
            </a:r>
            <a:endParaRPr lang="en-IN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758652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150</TotalTime>
  <Words>1503</Words>
  <Application>Microsoft Office PowerPoint</Application>
  <PresentationFormat>Widescreen</PresentationFormat>
  <Paragraphs>88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Arial</vt:lpstr>
      <vt:lpstr>CMTT10</vt:lpstr>
      <vt:lpstr>HelveticaNeue-MediumExt</vt:lpstr>
      <vt:lpstr>MTSY</vt:lpstr>
      <vt:lpstr>Palatino-Bold</vt:lpstr>
      <vt:lpstr>Palatino-Roman</vt:lpstr>
      <vt:lpstr>Trebuchet MS</vt:lpstr>
      <vt:lpstr>Wingdings 3</vt:lpstr>
      <vt:lpstr>Facet</vt:lpstr>
      <vt:lpstr>Operating system structure</vt:lpstr>
      <vt:lpstr>overview</vt:lpstr>
      <vt:lpstr>application programming interface (API)</vt:lpstr>
      <vt:lpstr>Why would an application programmer prefer programming according to an API rather than invoking actual system calls?</vt:lpstr>
      <vt:lpstr>System call interface</vt:lpstr>
      <vt:lpstr>PowerPoint Presentation</vt:lpstr>
      <vt:lpstr>Three general methods are used to pass parameters to the operating system</vt:lpstr>
      <vt:lpstr>PowerPoint Presentation</vt:lpstr>
      <vt:lpstr>Types of system calls</vt:lpstr>
      <vt:lpstr>Process Control</vt:lpstr>
      <vt:lpstr>System calls in process control</vt:lpstr>
      <vt:lpstr>PowerPoint Presentation</vt:lpstr>
      <vt:lpstr>Lock()</vt:lpstr>
      <vt:lpstr>Examples</vt:lpstr>
      <vt:lpstr>File Management</vt:lpstr>
      <vt:lpstr>System Calls in File Management</vt:lpstr>
      <vt:lpstr>Device Management</vt:lpstr>
      <vt:lpstr>System Calls in Device Management</vt:lpstr>
      <vt:lpstr>Information Maintenance</vt:lpstr>
      <vt:lpstr>System Calls in Information Maintenance</vt:lpstr>
      <vt:lpstr>Communication</vt:lpstr>
      <vt:lpstr>System Calls in Communication</vt:lpstr>
      <vt:lpstr>Protection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Operating system structure</dc:title>
  <dc:creator>mansi joshi</dc:creator>
  <cp:lastModifiedBy>mansi joshi</cp:lastModifiedBy>
  <cp:revision>17</cp:revision>
  <dcterms:created xsi:type="dcterms:W3CDTF">2020-11-11T01:48:19Z</dcterms:created>
  <dcterms:modified xsi:type="dcterms:W3CDTF">2020-11-15T19:56:52Z</dcterms:modified>
</cp:coreProperties>
</file>