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252430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F494B-807A-4596-915F-80A416EF2044}"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7317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4256874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1272058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201887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168981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322301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2444721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291705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245840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F494B-807A-4596-915F-80A416EF2044}" type="datetimeFigureOut">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415846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F494B-807A-4596-915F-80A416EF2044}"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93924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F494B-807A-4596-915F-80A416EF2044}" type="datetimeFigureOut">
              <a:rPr lang="en-IN" smtClean="0"/>
              <a:t>20-11-2020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275737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DF494B-807A-4596-915F-80A416EF2044}" type="datetimeFigureOut">
              <a:rPr lang="en-IN" smtClean="0"/>
              <a:t>20-11-2020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139155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F494B-807A-4596-915F-80A416EF2044}" type="datetimeFigureOut">
              <a:rPr lang="en-IN" smtClean="0"/>
              <a:t>20-11-2020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124629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F494B-807A-4596-915F-80A416EF2044}"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80469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F494B-807A-4596-915F-80A416EF2044}" type="datetimeFigureOut">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F4EAF-840C-457E-A8C4-52B6AB99B320}" type="slidenum">
              <a:rPr lang="en-IN" smtClean="0"/>
              <a:t>‹#›</a:t>
            </a:fld>
            <a:endParaRPr lang="en-IN"/>
          </a:p>
        </p:txBody>
      </p:sp>
    </p:spTree>
    <p:extLst>
      <p:ext uri="{BB962C8B-B14F-4D97-AF65-F5344CB8AC3E}">
        <p14:creationId xmlns:p14="http://schemas.microsoft.com/office/powerpoint/2010/main" val="188257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DF494B-807A-4596-915F-80A416EF2044}" type="datetimeFigureOut">
              <a:rPr lang="en-IN" smtClean="0"/>
              <a:t>20-11-2020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2F4EAF-840C-457E-A8C4-52B6AB99B320}" type="slidenum">
              <a:rPr lang="en-IN" smtClean="0"/>
              <a:t>‹#›</a:t>
            </a:fld>
            <a:endParaRPr lang="en-IN"/>
          </a:p>
        </p:txBody>
      </p:sp>
    </p:spTree>
    <p:extLst>
      <p:ext uri="{BB962C8B-B14F-4D97-AF65-F5344CB8AC3E}">
        <p14:creationId xmlns:p14="http://schemas.microsoft.com/office/powerpoint/2010/main" val="1836993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9F4-B537-4486-8A96-F8B44E5FF4E9}"/>
              </a:ext>
            </a:extLst>
          </p:cNvPr>
          <p:cNvSpPr>
            <a:spLocks noGrp="1"/>
          </p:cNvSpPr>
          <p:nvPr>
            <p:ph type="ctrTitle"/>
          </p:nvPr>
        </p:nvSpPr>
        <p:spPr/>
        <p:txBody>
          <a:bodyPr/>
          <a:lstStyle/>
          <a:p>
            <a:r>
              <a:rPr lang="en-US" dirty="0"/>
              <a:t>Operating system structure</a:t>
            </a:r>
            <a:endParaRPr lang="en-IN" dirty="0"/>
          </a:p>
        </p:txBody>
      </p:sp>
      <p:sp>
        <p:nvSpPr>
          <p:cNvPr id="3" name="Subtitle 2">
            <a:extLst>
              <a:ext uri="{FF2B5EF4-FFF2-40B4-BE49-F238E27FC236}">
                <a16:creationId xmlns:a16="http://schemas.microsoft.com/office/drawing/2014/main" id="{1D41F7CB-ABD5-4784-947C-023F3D54EA67}"/>
              </a:ext>
            </a:extLst>
          </p:cNvPr>
          <p:cNvSpPr>
            <a:spLocks noGrp="1"/>
          </p:cNvSpPr>
          <p:nvPr>
            <p:ph type="subTitle" idx="1"/>
          </p:nvPr>
        </p:nvSpPr>
        <p:spPr/>
        <p:txBody>
          <a:bodyPr/>
          <a:lstStyle/>
          <a:p>
            <a:endParaRPr lang="en-IN" dirty="0"/>
          </a:p>
          <a:p>
            <a:r>
              <a:rPr lang="en-IN" dirty="0"/>
              <a:t>System Programs</a:t>
            </a:r>
          </a:p>
        </p:txBody>
      </p:sp>
    </p:spTree>
    <p:extLst>
      <p:ext uri="{BB962C8B-B14F-4D97-AF65-F5344CB8AC3E}">
        <p14:creationId xmlns:p14="http://schemas.microsoft.com/office/powerpoint/2010/main" val="244329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1D47-1AD2-4561-B31B-7DA38D7AC44B}"/>
              </a:ext>
            </a:extLst>
          </p:cNvPr>
          <p:cNvSpPr>
            <a:spLocks noGrp="1"/>
          </p:cNvSpPr>
          <p:nvPr>
            <p:ph type="title"/>
          </p:nvPr>
        </p:nvSpPr>
        <p:spPr/>
        <p:txBody>
          <a:bodyPr>
            <a:normAutofit/>
          </a:bodyPr>
          <a:lstStyle/>
          <a:p>
            <a:r>
              <a:rPr lang="en-US" sz="5400" dirty="0"/>
              <a:t>Introduction </a:t>
            </a:r>
            <a:endParaRPr lang="en-IN" sz="5400" dirty="0"/>
          </a:p>
        </p:txBody>
      </p:sp>
      <p:sp>
        <p:nvSpPr>
          <p:cNvPr id="3" name="Content Placeholder 2">
            <a:extLst>
              <a:ext uri="{FF2B5EF4-FFF2-40B4-BE49-F238E27FC236}">
                <a16:creationId xmlns:a16="http://schemas.microsoft.com/office/drawing/2014/main" id="{A0BC0200-14F8-4571-A5C8-59D4BA51D1C7}"/>
              </a:ext>
            </a:extLst>
          </p:cNvPr>
          <p:cNvSpPr>
            <a:spLocks noGrp="1"/>
          </p:cNvSpPr>
          <p:nvPr>
            <p:ph idx="1"/>
          </p:nvPr>
        </p:nvSpPr>
        <p:spPr/>
        <p:txBody>
          <a:bodyPr>
            <a:normAutofit/>
          </a:bodyPr>
          <a:lstStyle/>
          <a:p>
            <a:pPr algn="l"/>
            <a:r>
              <a:rPr lang="en-US" b="1" i="0" u="none" strike="noStrike" baseline="0" dirty="0">
                <a:solidFill>
                  <a:srgbClr val="00AEF0"/>
                </a:solidFill>
                <a:latin typeface="Palatino-Bold"/>
              </a:rPr>
              <a:t>System programs</a:t>
            </a:r>
            <a:r>
              <a:rPr lang="en-US" b="0" i="0" u="none" strike="noStrike" baseline="0" dirty="0">
                <a:solidFill>
                  <a:srgbClr val="231F20"/>
                </a:solidFill>
                <a:latin typeface="Palatino-Roman"/>
              </a:rPr>
              <a:t>, also known as </a:t>
            </a:r>
            <a:r>
              <a:rPr lang="en-US" b="1" i="0" u="none" strike="noStrike" baseline="0" dirty="0">
                <a:solidFill>
                  <a:srgbClr val="00AEF0"/>
                </a:solidFill>
                <a:latin typeface="Palatino-Bold"/>
              </a:rPr>
              <a:t>system utilities</a:t>
            </a:r>
            <a:r>
              <a:rPr lang="en-US" b="0" i="0" u="none" strike="noStrike" baseline="0" dirty="0">
                <a:solidFill>
                  <a:srgbClr val="231F20"/>
                </a:solidFill>
                <a:latin typeface="Palatino-Roman"/>
              </a:rPr>
              <a:t>, provide a convenient environment for program development and execution. Some of them are simply user interfaces to system calls. Others are considerably </a:t>
            </a:r>
            <a:r>
              <a:rPr lang="en-IN" b="0" i="0" u="none" strike="noStrike" baseline="0" dirty="0">
                <a:solidFill>
                  <a:srgbClr val="231F20"/>
                </a:solidFill>
                <a:latin typeface="Palatino-Roman"/>
              </a:rPr>
              <a:t>more complex.</a:t>
            </a:r>
          </a:p>
          <a:p>
            <a:pPr algn="l"/>
            <a:r>
              <a:rPr lang="en-US" b="0" i="0" dirty="0">
                <a:solidFill>
                  <a:srgbClr val="4D5156"/>
                </a:solidFill>
                <a:effectLst/>
                <a:latin typeface="arial" panose="020B0604020202020204" pitchFamily="34" charset="0"/>
              </a:rPr>
              <a:t>The </a:t>
            </a:r>
            <a:r>
              <a:rPr lang="en-US" b="1" i="0" dirty="0">
                <a:solidFill>
                  <a:srgbClr val="5F6368"/>
                </a:solidFill>
                <a:effectLst/>
                <a:latin typeface="arial" panose="020B0604020202020204" pitchFamily="34" charset="0"/>
              </a:rPr>
              <a:t>system program</a:t>
            </a:r>
            <a:r>
              <a:rPr lang="en-US" b="0" i="0" dirty="0">
                <a:solidFill>
                  <a:srgbClr val="4D5156"/>
                </a:solidFill>
                <a:effectLst/>
                <a:latin typeface="arial" panose="020B0604020202020204" pitchFamily="34" charset="0"/>
              </a:rPr>
              <a:t> serves as a part of the </a:t>
            </a:r>
            <a:r>
              <a:rPr lang="en-US" b="1" i="0" dirty="0">
                <a:solidFill>
                  <a:srgbClr val="5F6368"/>
                </a:solidFill>
                <a:effectLst/>
                <a:latin typeface="arial" panose="020B0604020202020204" pitchFamily="34" charset="0"/>
              </a:rPr>
              <a:t>operating system</a:t>
            </a:r>
            <a:r>
              <a:rPr lang="en-US" b="0" i="0" dirty="0">
                <a:solidFill>
                  <a:srgbClr val="4D5156"/>
                </a:solidFill>
                <a:effectLst/>
                <a:latin typeface="arial" panose="020B0604020202020204" pitchFamily="34" charset="0"/>
              </a:rPr>
              <a:t>. It traditionally lies between the user interface and the </a:t>
            </a:r>
            <a:r>
              <a:rPr lang="en-US" b="1" i="0" dirty="0">
                <a:solidFill>
                  <a:srgbClr val="5F6368"/>
                </a:solidFill>
                <a:effectLst/>
                <a:latin typeface="arial" panose="020B0604020202020204" pitchFamily="34" charset="0"/>
              </a:rPr>
              <a:t>system</a:t>
            </a:r>
            <a:r>
              <a:rPr lang="en-US" b="0" i="0" dirty="0">
                <a:solidFill>
                  <a:srgbClr val="4D5156"/>
                </a:solidFill>
                <a:effectLst/>
                <a:latin typeface="arial" panose="020B0604020202020204" pitchFamily="34" charset="0"/>
              </a:rPr>
              <a:t> calls</a:t>
            </a:r>
            <a:endParaRPr lang="en-IN" dirty="0"/>
          </a:p>
        </p:txBody>
      </p:sp>
    </p:spTree>
    <p:extLst>
      <p:ext uri="{BB962C8B-B14F-4D97-AF65-F5344CB8AC3E}">
        <p14:creationId xmlns:p14="http://schemas.microsoft.com/office/powerpoint/2010/main" val="132231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F99F-A1F7-49D7-85EB-695EBD8F673A}"/>
              </a:ext>
            </a:extLst>
          </p:cNvPr>
          <p:cNvSpPr>
            <a:spLocks noGrp="1"/>
          </p:cNvSpPr>
          <p:nvPr>
            <p:ph type="title"/>
          </p:nvPr>
        </p:nvSpPr>
        <p:spPr/>
        <p:txBody>
          <a:bodyPr>
            <a:normAutofit/>
          </a:bodyPr>
          <a:lstStyle/>
          <a:p>
            <a:pPr algn="l"/>
            <a:r>
              <a:rPr lang="en-US" sz="3200" b="1" i="0" u="none" strike="noStrike" baseline="0" dirty="0">
                <a:solidFill>
                  <a:srgbClr val="231F20"/>
                </a:solidFill>
                <a:latin typeface="Palatino-Roman"/>
              </a:rPr>
              <a:t>They can be divided into these categories</a:t>
            </a:r>
            <a:r>
              <a:rPr lang="en-US" sz="3200" b="0" i="0" u="none" strike="noStrike" baseline="0" dirty="0">
                <a:solidFill>
                  <a:srgbClr val="231F20"/>
                </a:solidFill>
                <a:latin typeface="Palatino-Roman"/>
              </a:rPr>
              <a:t>:</a:t>
            </a:r>
            <a:endParaRPr lang="en-IN" sz="3200" dirty="0"/>
          </a:p>
        </p:txBody>
      </p:sp>
      <p:sp>
        <p:nvSpPr>
          <p:cNvPr id="3" name="Content Placeholder 2">
            <a:extLst>
              <a:ext uri="{FF2B5EF4-FFF2-40B4-BE49-F238E27FC236}">
                <a16:creationId xmlns:a16="http://schemas.microsoft.com/office/drawing/2014/main" id="{FB11342A-0143-46DB-BE5A-799DB91FDCB0}"/>
              </a:ext>
            </a:extLst>
          </p:cNvPr>
          <p:cNvSpPr>
            <a:spLocks noGrp="1"/>
          </p:cNvSpPr>
          <p:nvPr>
            <p:ph idx="1"/>
          </p:nvPr>
        </p:nvSpPr>
        <p:spPr/>
        <p:txBody>
          <a:bodyPr>
            <a:noAutofit/>
          </a:bodyPr>
          <a:lstStyle/>
          <a:p>
            <a:pPr algn="l"/>
            <a:r>
              <a:rPr lang="en-IN" b="1" i="0" u="none" strike="noStrike" baseline="0" dirty="0">
                <a:solidFill>
                  <a:srgbClr val="231F20"/>
                </a:solidFill>
                <a:latin typeface="Palatino-Bold"/>
              </a:rPr>
              <a:t>File management-</a:t>
            </a:r>
            <a:r>
              <a:rPr lang="en-IN" b="0" i="0" u="none" strike="noStrike" baseline="0" dirty="0">
                <a:solidFill>
                  <a:srgbClr val="231F20"/>
                </a:solidFill>
                <a:latin typeface="Palatino-Roman"/>
              </a:rPr>
              <a:t>These programs create, delete, copy, rename, print, </a:t>
            </a:r>
            <a:r>
              <a:rPr lang="en-US" b="0" i="0" u="none" strike="noStrike" baseline="0" dirty="0">
                <a:solidFill>
                  <a:srgbClr val="231F20"/>
                </a:solidFill>
                <a:latin typeface="Palatino-Roman"/>
              </a:rPr>
              <a:t>dump, list, and generally manipulate files and directories.</a:t>
            </a:r>
          </a:p>
          <a:p>
            <a:pPr algn="l"/>
            <a:r>
              <a:rPr lang="en-IN" b="1" i="0" u="none" strike="noStrike" baseline="0" dirty="0">
                <a:solidFill>
                  <a:srgbClr val="231F20"/>
                </a:solidFill>
                <a:latin typeface="Palatino-Bold"/>
              </a:rPr>
              <a:t>Status information</a:t>
            </a:r>
            <a:r>
              <a:rPr lang="en-US" dirty="0">
                <a:solidFill>
                  <a:srgbClr val="231F20"/>
                </a:solidFill>
                <a:latin typeface="Palatino-Roman"/>
              </a:rPr>
              <a:t>- </a:t>
            </a:r>
            <a:r>
              <a:rPr lang="en-IN" dirty="0">
                <a:solidFill>
                  <a:srgbClr val="231F20"/>
                </a:solidFill>
                <a:latin typeface="Palatino-Roman"/>
              </a:rPr>
              <a:t>T</a:t>
            </a:r>
            <a:r>
              <a:rPr lang="en-IN" b="0" i="0" u="none" strike="noStrike" baseline="0" dirty="0">
                <a:solidFill>
                  <a:srgbClr val="231F20"/>
                </a:solidFill>
                <a:latin typeface="Palatino-Roman"/>
              </a:rPr>
              <a:t>hese programs </a:t>
            </a:r>
            <a:r>
              <a:rPr lang="en-US" b="0" i="0" u="none" strike="noStrike" baseline="0" dirty="0">
                <a:solidFill>
                  <a:srgbClr val="231F20"/>
                </a:solidFill>
                <a:latin typeface="Palatino-Roman"/>
              </a:rPr>
              <a:t>format and print the output to the terminal or other output devices or files or display it in a window of the GUI. Some systems also support a </a:t>
            </a:r>
            <a:r>
              <a:rPr lang="en-US" b="1" i="0" u="none" strike="noStrike" baseline="0" dirty="0">
                <a:solidFill>
                  <a:srgbClr val="00AEF0"/>
                </a:solidFill>
                <a:latin typeface="Palatino-Bold"/>
              </a:rPr>
              <a:t>registry</a:t>
            </a:r>
            <a:r>
              <a:rPr lang="en-US" b="0" i="0" u="none" strike="noStrike" baseline="0" dirty="0">
                <a:solidFill>
                  <a:srgbClr val="231F20"/>
                </a:solidFill>
                <a:latin typeface="Palatino-Roman"/>
              </a:rPr>
              <a:t>, which is used to store and retrieve configuration information.</a:t>
            </a:r>
          </a:p>
          <a:p>
            <a:pPr algn="l"/>
            <a:r>
              <a:rPr lang="en-IN" b="1" i="0" u="none" strike="noStrike" baseline="0" dirty="0">
                <a:solidFill>
                  <a:srgbClr val="231F20"/>
                </a:solidFill>
                <a:latin typeface="Palatino-Bold"/>
              </a:rPr>
              <a:t>File modification</a:t>
            </a:r>
            <a:r>
              <a:rPr lang="en-US" dirty="0">
                <a:solidFill>
                  <a:srgbClr val="231F20"/>
                </a:solidFill>
                <a:latin typeface="Palatino-Roman"/>
              </a:rPr>
              <a:t>-</a:t>
            </a:r>
            <a:r>
              <a:rPr lang="en-US" b="0" i="0" u="none" strike="noStrike" baseline="0" dirty="0">
                <a:solidFill>
                  <a:srgbClr val="231F20"/>
                </a:solidFill>
                <a:latin typeface="Palatino-Roman"/>
              </a:rPr>
              <a:t>Several text editors may be available to create and modify the content of files stored on disk or other storage devices. There may also be special commands to search contents of files or perform </a:t>
            </a:r>
            <a:r>
              <a:rPr lang="en-IN" b="0" i="0" u="none" strike="noStrike" baseline="0" dirty="0">
                <a:solidFill>
                  <a:srgbClr val="231F20"/>
                </a:solidFill>
                <a:latin typeface="Palatino-Roman"/>
              </a:rPr>
              <a:t>transformations of the text.</a:t>
            </a:r>
            <a:endParaRPr lang="en-IN" dirty="0"/>
          </a:p>
        </p:txBody>
      </p:sp>
    </p:spTree>
    <p:extLst>
      <p:ext uri="{BB962C8B-B14F-4D97-AF65-F5344CB8AC3E}">
        <p14:creationId xmlns:p14="http://schemas.microsoft.com/office/powerpoint/2010/main" val="389843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8782F-DCA6-441A-826D-E33D507F316B}"/>
              </a:ext>
            </a:extLst>
          </p:cNvPr>
          <p:cNvSpPr>
            <a:spLocks noGrp="1"/>
          </p:cNvSpPr>
          <p:nvPr>
            <p:ph idx="1"/>
          </p:nvPr>
        </p:nvSpPr>
        <p:spPr>
          <a:xfrm>
            <a:off x="1484310" y="172720"/>
            <a:ext cx="10595930" cy="6918959"/>
          </a:xfrm>
        </p:spPr>
        <p:txBody>
          <a:bodyPr>
            <a:normAutofit fontScale="70000" lnSpcReduction="20000"/>
          </a:bodyPr>
          <a:lstStyle/>
          <a:p>
            <a:pPr algn="l"/>
            <a:r>
              <a:rPr lang="en-IN" sz="3400" b="1" i="0" u="none" strike="noStrike" baseline="0" dirty="0">
                <a:solidFill>
                  <a:srgbClr val="231F20"/>
                </a:solidFill>
                <a:latin typeface="Palatino-Bold"/>
              </a:rPr>
              <a:t>Programming-language support</a:t>
            </a:r>
            <a:r>
              <a:rPr lang="en-IN" sz="3400" dirty="0">
                <a:solidFill>
                  <a:srgbClr val="231F20"/>
                </a:solidFill>
                <a:latin typeface="Palatino-Roman"/>
              </a:rPr>
              <a:t>-</a:t>
            </a:r>
            <a:r>
              <a:rPr lang="en-IN" sz="3400" b="0" i="0" u="none" strike="noStrike" baseline="0" dirty="0">
                <a:solidFill>
                  <a:srgbClr val="231F20"/>
                </a:solidFill>
                <a:latin typeface="Palatino-Roman"/>
              </a:rPr>
              <a:t>Compilers, assemblers, debuggers, and </a:t>
            </a:r>
            <a:r>
              <a:rPr lang="en-US" sz="3400" b="0" i="0" u="none" strike="noStrike" baseline="0" dirty="0">
                <a:solidFill>
                  <a:srgbClr val="231F20"/>
                </a:solidFill>
                <a:latin typeface="Palatino-Roman"/>
              </a:rPr>
              <a:t>interpreters for common programming languages (such as C, C++, Java, and PERL) are often provided with the operating system or available as a </a:t>
            </a:r>
            <a:r>
              <a:rPr lang="en-IN" sz="3400" b="0" i="0" u="none" strike="noStrike" baseline="0" dirty="0">
                <a:solidFill>
                  <a:srgbClr val="231F20"/>
                </a:solidFill>
                <a:latin typeface="Palatino-Roman"/>
              </a:rPr>
              <a:t>separate download</a:t>
            </a:r>
          </a:p>
          <a:p>
            <a:pPr algn="l"/>
            <a:r>
              <a:rPr lang="en-IN" sz="3400" b="1" i="0" u="none" strike="noStrike" baseline="0" dirty="0">
                <a:solidFill>
                  <a:srgbClr val="231F20"/>
                </a:solidFill>
                <a:latin typeface="Palatino-Bold"/>
              </a:rPr>
              <a:t>Program loading and execution</a:t>
            </a:r>
            <a:r>
              <a:rPr lang="en-IN" sz="3400" dirty="0">
                <a:solidFill>
                  <a:srgbClr val="231F20"/>
                </a:solidFill>
                <a:latin typeface="Palatino-Roman"/>
              </a:rPr>
              <a:t>-</a:t>
            </a:r>
            <a:r>
              <a:rPr lang="en-US" sz="3400" b="0" i="0" u="none" strike="noStrike" baseline="0" dirty="0">
                <a:solidFill>
                  <a:srgbClr val="231F20"/>
                </a:solidFill>
                <a:latin typeface="Palatino-Roman"/>
              </a:rPr>
              <a:t>Once a program is assembled or compiled, it must be loaded into memory to be executed. The system may provide absolute loaders, relocatable loaders, linkage editors, and overlay loaders. Debugging systems for either higher-level languages or machine language are needed as well</a:t>
            </a:r>
          </a:p>
          <a:p>
            <a:pPr algn="l"/>
            <a:r>
              <a:rPr lang="en-IN" sz="3400" b="1" i="0" u="none" strike="noStrike" baseline="0" dirty="0">
                <a:solidFill>
                  <a:srgbClr val="231F20"/>
                </a:solidFill>
                <a:latin typeface="Palatino-Bold"/>
              </a:rPr>
              <a:t>Communications</a:t>
            </a:r>
            <a:r>
              <a:rPr lang="en-US" sz="3400" dirty="0">
                <a:solidFill>
                  <a:srgbClr val="231F20"/>
                </a:solidFill>
                <a:latin typeface="Palatino-Roman"/>
              </a:rPr>
              <a:t>-</a:t>
            </a:r>
            <a:r>
              <a:rPr lang="en-US" sz="3400" b="0" i="0" u="none" strike="noStrike" baseline="0" dirty="0">
                <a:solidFill>
                  <a:srgbClr val="231F20"/>
                </a:solidFill>
                <a:latin typeface="Palatino-Roman"/>
              </a:rPr>
              <a:t>These programs provide the mechanism for creating virtual connections among processes, users, and computer systems. They allow users to send messages to one another’s screens, to browse Web pages, to send e-mail messages, to log in remotely, or to transfer files from </a:t>
            </a:r>
            <a:r>
              <a:rPr lang="en-IN" sz="3400" b="0" i="0" u="none" strike="noStrike" baseline="0" dirty="0">
                <a:solidFill>
                  <a:srgbClr val="231F20"/>
                </a:solidFill>
                <a:latin typeface="Palatino-Roman"/>
              </a:rPr>
              <a:t>one machine to another.</a:t>
            </a:r>
          </a:p>
          <a:p>
            <a:r>
              <a:rPr lang="en-IN" sz="3400" b="1" i="0" u="none" strike="noStrike" baseline="0" dirty="0">
                <a:solidFill>
                  <a:srgbClr val="231F20"/>
                </a:solidFill>
                <a:latin typeface="Palatino-Bold"/>
              </a:rPr>
              <a:t>Background services</a:t>
            </a:r>
            <a:r>
              <a:rPr lang="en-IN" sz="3400" dirty="0">
                <a:solidFill>
                  <a:srgbClr val="231F20"/>
                </a:solidFill>
                <a:latin typeface="Palatino-Roman"/>
              </a:rPr>
              <a:t>-</a:t>
            </a:r>
            <a:r>
              <a:rPr lang="en-US" sz="3400" b="0" i="0" u="none" strike="noStrike" baseline="0" dirty="0">
                <a:solidFill>
                  <a:srgbClr val="231F20"/>
                </a:solidFill>
                <a:latin typeface="Palatino-Roman"/>
              </a:rPr>
              <a:t>All general-purpose systems have methods for launching certain system-program processes at boot time. Some of these processes terminate after completing their tasks, while others continue to run until the system is halted. Constantly running system-program processes are known as </a:t>
            </a:r>
            <a:r>
              <a:rPr lang="en-US" sz="3400" b="1" i="0" u="none" strike="noStrike" baseline="0" dirty="0">
                <a:solidFill>
                  <a:srgbClr val="00AEF0"/>
                </a:solidFill>
                <a:latin typeface="Palatino-Bold"/>
              </a:rPr>
              <a:t>services</a:t>
            </a:r>
            <a:r>
              <a:rPr lang="en-US" sz="3400" b="0" i="0" u="none" strike="noStrike" baseline="0" dirty="0">
                <a:solidFill>
                  <a:srgbClr val="231F20"/>
                </a:solidFill>
                <a:latin typeface="Palatino-Roman"/>
              </a:rPr>
              <a:t>, </a:t>
            </a:r>
            <a:r>
              <a:rPr lang="en-US" sz="3400" b="1" i="0" u="none" strike="noStrike" baseline="0" dirty="0">
                <a:solidFill>
                  <a:srgbClr val="00AEF0"/>
                </a:solidFill>
                <a:latin typeface="Palatino-Bold"/>
              </a:rPr>
              <a:t>subsystems</a:t>
            </a:r>
            <a:r>
              <a:rPr lang="en-US" sz="3400" b="0" i="0" u="none" strike="noStrike" baseline="0" dirty="0">
                <a:solidFill>
                  <a:srgbClr val="231F20"/>
                </a:solidFill>
                <a:latin typeface="Palatino-Roman"/>
              </a:rPr>
              <a:t>, or daemons</a:t>
            </a:r>
          </a:p>
          <a:p>
            <a:pPr marL="0" indent="0" algn="l">
              <a:buNone/>
            </a:pPr>
            <a:endParaRPr lang="en-IN" b="0" i="0" u="none" strike="noStrike" baseline="0" dirty="0">
              <a:solidFill>
                <a:srgbClr val="231F20"/>
              </a:solidFill>
              <a:latin typeface="Palatino-Roman"/>
            </a:endParaRPr>
          </a:p>
          <a:p>
            <a:pPr marL="0" indent="0" algn="l">
              <a:buNone/>
            </a:pPr>
            <a:endParaRPr lang="en-IN" dirty="0"/>
          </a:p>
        </p:txBody>
      </p:sp>
    </p:spTree>
    <p:extLst>
      <p:ext uri="{BB962C8B-B14F-4D97-AF65-F5344CB8AC3E}">
        <p14:creationId xmlns:p14="http://schemas.microsoft.com/office/powerpoint/2010/main" val="400813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ECC3-E5C6-4C88-8C15-2953E1CA1921}"/>
              </a:ext>
            </a:extLst>
          </p:cNvPr>
          <p:cNvSpPr>
            <a:spLocks noGrp="1"/>
          </p:cNvSpPr>
          <p:nvPr>
            <p:ph type="title"/>
          </p:nvPr>
        </p:nvSpPr>
        <p:spPr/>
        <p:txBody>
          <a:bodyPr>
            <a:normAutofit/>
          </a:bodyPr>
          <a:lstStyle/>
          <a:p>
            <a:r>
              <a:rPr lang="en-IN" sz="4800" b="1" i="0" u="none" strike="noStrike" baseline="0" dirty="0">
                <a:solidFill>
                  <a:srgbClr val="00AEF0"/>
                </a:solidFill>
                <a:latin typeface="Palatino-Bold"/>
              </a:rPr>
              <a:t>Application programs</a:t>
            </a:r>
            <a:endParaRPr lang="en-IN" sz="4800" dirty="0"/>
          </a:p>
        </p:txBody>
      </p:sp>
      <p:sp>
        <p:nvSpPr>
          <p:cNvPr id="3" name="Content Placeholder 2">
            <a:extLst>
              <a:ext uri="{FF2B5EF4-FFF2-40B4-BE49-F238E27FC236}">
                <a16:creationId xmlns:a16="http://schemas.microsoft.com/office/drawing/2014/main" id="{3C5A8C84-D9B4-4809-BC59-951459156DBB}"/>
              </a:ext>
            </a:extLst>
          </p:cNvPr>
          <p:cNvSpPr>
            <a:spLocks noGrp="1"/>
          </p:cNvSpPr>
          <p:nvPr>
            <p:ph idx="1"/>
          </p:nvPr>
        </p:nvSpPr>
        <p:spPr/>
        <p:txBody>
          <a:bodyPr>
            <a:normAutofit/>
          </a:bodyPr>
          <a:lstStyle/>
          <a:p>
            <a:pPr algn="l"/>
            <a:r>
              <a:rPr lang="en-US" sz="2000" b="0" i="0" u="none" strike="noStrike" baseline="0" dirty="0">
                <a:solidFill>
                  <a:srgbClr val="231F20"/>
                </a:solidFill>
                <a:latin typeface="Palatino-Roman"/>
              </a:rPr>
              <a:t>Along with system programs, most operating systems are supplied with programs that are useful in solving common problems or performing common operations. Such </a:t>
            </a:r>
            <a:r>
              <a:rPr lang="en-US" sz="2000" b="1" i="0" u="none" strike="noStrike" baseline="0" dirty="0">
                <a:solidFill>
                  <a:srgbClr val="00AEF0"/>
                </a:solidFill>
                <a:latin typeface="Palatino-Bold"/>
              </a:rPr>
              <a:t>application programs </a:t>
            </a:r>
            <a:r>
              <a:rPr lang="en-US" sz="2000" b="0" i="0" u="none" strike="noStrike" baseline="0" dirty="0">
                <a:solidFill>
                  <a:srgbClr val="231F20"/>
                </a:solidFill>
                <a:latin typeface="Palatino-Roman"/>
              </a:rPr>
              <a:t>include Web browsers, word processors and text formatters, spreadsheets, database systems, compilers, plotting and statistical-analysis packages, and games.</a:t>
            </a:r>
          </a:p>
          <a:p>
            <a:pPr algn="l"/>
            <a:r>
              <a:rPr lang="en-US" sz="1600" b="0" i="0" dirty="0">
                <a:solidFill>
                  <a:srgbClr val="202124"/>
                </a:solidFill>
                <a:effectLst/>
                <a:latin typeface="arial" panose="020B0604020202020204" pitchFamily="34" charset="0"/>
              </a:rPr>
              <a:t> </a:t>
            </a:r>
            <a:r>
              <a:rPr lang="en-US" sz="2000" b="1" i="0" dirty="0">
                <a:solidFill>
                  <a:srgbClr val="202124"/>
                </a:solidFill>
                <a:effectLst/>
                <a:latin typeface="arial" panose="020B0604020202020204" pitchFamily="34" charset="0"/>
              </a:rPr>
              <a:t>application program</a:t>
            </a:r>
            <a:r>
              <a:rPr lang="en-US" sz="2000" b="0" i="0" dirty="0">
                <a:solidFill>
                  <a:srgbClr val="202124"/>
                </a:solidFill>
                <a:effectLst/>
                <a:latin typeface="arial" panose="020B0604020202020204" pitchFamily="34" charset="0"/>
              </a:rPr>
              <a:t>  is a computer software package that performs a specific function directly for an end user or. The </a:t>
            </a:r>
            <a:r>
              <a:rPr lang="en-US" sz="2000" b="1" i="0" dirty="0">
                <a:solidFill>
                  <a:srgbClr val="202124"/>
                </a:solidFill>
                <a:effectLst/>
                <a:latin typeface="arial" panose="020B0604020202020204" pitchFamily="34" charset="0"/>
              </a:rPr>
              <a:t>program</a:t>
            </a:r>
            <a:r>
              <a:rPr lang="en-US" sz="2000" b="0" i="0" dirty="0">
                <a:solidFill>
                  <a:srgbClr val="202124"/>
                </a:solidFill>
                <a:effectLst/>
                <a:latin typeface="arial" panose="020B0604020202020204" pitchFamily="34" charset="0"/>
              </a:rPr>
              <a:t> is a set of </a:t>
            </a:r>
            <a:r>
              <a:rPr lang="en-US" sz="2000" b="1" i="0" dirty="0">
                <a:solidFill>
                  <a:srgbClr val="202124"/>
                </a:solidFill>
                <a:effectLst/>
                <a:latin typeface="arial" panose="020B0604020202020204" pitchFamily="34" charset="0"/>
              </a:rPr>
              <a:t>operations</a:t>
            </a:r>
            <a:r>
              <a:rPr lang="en-US" sz="2000" b="0" i="0" dirty="0">
                <a:solidFill>
                  <a:srgbClr val="202124"/>
                </a:solidFill>
                <a:effectLst/>
                <a:latin typeface="arial" panose="020B0604020202020204" pitchFamily="34" charset="0"/>
              </a:rPr>
              <a:t> that runs the </a:t>
            </a:r>
            <a:r>
              <a:rPr lang="en-US" sz="2000" b="1" i="0" dirty="0">
                <a:solidFill>
                  <a:srgbClr val="202124"/>
                </a:solidFill>
                <a:effectLst/>
                <a:latin typeface="arial" panose="020B0604020202020204" pitchFamily="34" charset="0"/>
              </a:rPr>
              <a:t>application</a:t>
            </a:r>
            <a:r>
              <a:rPr lang="en-US" sz="2000" b="0" i="0" dirty="0">
                <a:solidFill>
                  <a:srgbClr val="202124"/>
                </a:solidFill>
                <a:effectLst/>
                <a:latin typeface="arial" panose="020B0604020202020204" pitchFamily="34" charset="0"/>
              </a:rPr>
              <a:t> for the user.</a:t>
            </a:r>
            <a:endParaRPr lang="en-IN" sz="2000" dirty="0"/>
          </a:p>
        </p:txBody>
      </p:sp>
    </p:spTree>
    <p:extLst>
      <p:ext uri="{BB962C8B-B14F-4D97-AF65-F5344CB8AC3E}">
        <p14:creationId xmlns:p14="http://schemas.microsoft.com/office/powerpoint/2010/main" val="1019493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23</TotalTime>
  <Words>469</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Corbel</vt:lpstr>
      <vt:lpstr>Palatino-Bold</vt:lpstr>
      <vt:lpstr>Palatino-Roman</vt:lpstr>
      <vt:lpstr>Parallax</vt:lpstr>
      <vt:lpstr>Operating system structure</vt:lpstr>
      <vt:lpstr>Introduction </vt:lpstr>
      <vt:lpstr>They can be divided into these categories:</vt:lpstr>
      <vt:lpstr>PowerPoint Presentation</vt:lpstr>
      <vt:lpstr>Application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structure</dc:title>
  <dc:creator>mansi joshi</dc:creator>
  <cp:lastModifiedBy>mansi joshi</cp:lastModifiedBy>
  <cp:revision>3</cp:revision>
  <dcterms:created xsi:type="dcterms:W3CDTF">2020-11-20T16:47:06Z</dcterms:created>
  <dcterms:modified xsi:type="dcterms:W3CDTF">2020-11-20T17:10:54Z</dcterms:modified>
</cp:coreProperties>
</file>