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CA35EF-75A6-41A4-955A-5A03478005BF}"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292EF9-A28C-4534-B6F0-2D0C27ABC741}" type="slidenum">
              <a:rPr lang="en-IN" smtClean="0"/>
              <a:t>‹#›</a:t>
            </a:fld>
            <a:endParaRPr lang="en-IN"/>
          </a:p>
        </p:txBody>
      </p:sp>
    </p:spTree>
    <p:extLst>
      <p:ext uri="{BB962C8B-B14F-4D97-AF65-F5344CB8AC3E}">
        <p14:creationId xmlns:p14="http://schemas.microsoft.com/office/powerpoint/2010/main" val="1871357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CA35EF-75A6-41A4-955A-5A03478005BF}"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292EF9-A28C-4534-B6F0-2D0C27ABC741}" type="slidenum">
              <a:rPr lang="en-IN" smtClean="0"/>
              <a:t>‹#›</a:t>
            </a:fld>
            <a:endParaRPr lang="en-IN"/>
          </a:p>
        </p:txBody>
      </p:sp>
    </p:spTree>
    <p:extLst>
      <p:ext uri="{BB962C8B-B14F-4D97-AF65-F5344CB8AC3E}">
        <p14:creationId xmlns:p14="http://schemas.microsoft.com/office/powerpoint/2010/main" val="3204498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CA35EF-75A6-41A4-955A-5A03478005BF}"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292EF9-A28C-4534-B6F0-2D0C27ABC741}" type="slidenum">
              <a:rPr lang="en-IN" smtClean="0"/>
              <a:t>‹#›</a:t>
            </a:fld>
            <a:endParaRPr lang="en-IN"/>
          </a:p>
        </p:txBody>
      </p:sp>
    </p:spTree>
    <p:extLst>
      <p:ext uri="{BB962C8B-B14F-4D97-AF65-F5344CB8AC3E}">
        <p14:creationId xmlns:p14="http://schemas.microsoft.com/office/powerpoint/2010/main" val="3843383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CA35EF-75A6-41A4-955A-5A03478005BF}"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292EF9-A28C-4534-B6F0-2D0C27ABC741}"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79258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CA35EF-75A6-41A4-955A-5A03478005BF}"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292EF9-A28C-4534-B6F0-2D0C27ABC741}" type="slidenum">
              <a:rPr lang="en-IN" smtClean="0"/>
              <a:t>‹#›</a:t>
            </a:fld>
            <a:endParaRPr lang="en-IN"/>
          </a:p>
        </p:txBody>
      </p:sp>
    </p:spTree>
    <p:extLst>
      <p:ext uri="{BB962C8B-B14F-4D97-AF65-F5344CB8AC3E}">
        <p14:creationId xmlns:p14="http://schemas.microsoft.com/office/powerpoint/2010/main" val="2155121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5CA35EF-75A6-41A4-955A-5A03478005BF}" type="datetimeFigureOut">
              <a:rPr lang="en-IN" smtClean="0"/>
              <a:t>08-12-2020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292EF9-A28C-4534-B6F0-2D0C27ABC741}" type="slidenum">
              <a:rPr lang="en-IN" smtClean="0"/>
              <a:t>‹#›</a:t>
            </a:fld>
            <a:endParaRPr lang="en-IN"/>
          </a:p>
        </p:txBody>
      </p:sp>
    </p:spTree>
    <p:extLst>
      <p:ext uri="{BB962C8B-B14F-4D97-AF65-F5344CB8AC3E}">
        <p14:creationId xmlns:p14="http://schemas.microsoft.com/office/powerpoint/2010/main" val="2527324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5CA35EF-75A6-41A4-955A-5A03478005BF}" type="datetimeFigureOut">
              <a:rPr lang="en-IN" smtClean="0"/>
              <a:t>08-12-2020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292EF9-A28C-4534-B6F0-2D0C27ABC741}" type="slidenum">
              <a:rPr lang="en-IN" smtClean="0"/>
              <a:t>‹#›</a:t>
            </a:fld>
            <a:endParaRPr lang="en-IN"/>
          </a:p>
        </p:txBody>
      </p:sp>
    </p:spTree>
    <p:extLst>
      <p:ext uri="{BB962C8B-B14F-4D97-AF65-F5344CB8AC3E}">
        <p14:creationId xmlns:p14="http://schemas.microsoft.com/office/powerpoint/2010/main" val="2349452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A35EF-75A6-41A4-955A-5A03478005BF}"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292EF9-A28C-4534-B6F0-2D0C27ABC741}" type="slidenum">
              <a:rPr lang="en-IN" smtClean="0"/>
              <a:t>‹#›</a:t>
            </a:fld>
            <a:endParaRPr lang="en-IN"/>
          </a:p>
        </p:txBody>
      </p:sp>
    </p:spTree>
    <p:extLst>
      <p:ext uri="{BB962C8B-B14F-4D97-AF65-F5344CB8AC3E}">
        <p14:creationId xmlns:p14="http://schemas.microsoft.com/office/powerpoint/2010/main" val="2015715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A35EF-75A6-41A4-955A-5A03478005BF}"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292EF9-A28C-4534-B6F0-2D0C27ABC741}" type="slidenum">
              <a:rPr lang="en-IN" smtClean="0"/>
              <a:t>‹#›</a:t>
            </a:fld>
            <a:endParaRPr lang="en-IN"/>
          </a:p>
        </p:txBody>
      </p:sp>
    </p:spTree>
    <p:extLst>
      <p:ext uri="{BB962C8B-B14F-4D97-AF65-F5344CB8AC3E}">
        <p14:creationId xmlns:p14="http://schemas.microsoft.com/office/powerpoint/2010/main" val="97177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A35EF-75A6-41A4-955A-5A03478005BF}"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292EF9-A28C-4534-B6F0-2D0C27ABC741}" type="slidenum">
              <a:rPr lang="en-IN" smtClean="0"/>
              <a:t>‹#›</a:t>
            </a:fld>
            <a:endParaRPr lang="en-IN"/>
          </a:p>
        </p:txBody>
      </p:sp>
    </p:spTree>
    <p:extLst>
      <p:ext uri="{BB962C8B-B14F-4D97-AF65-F5344CB8AC3E}">
        <p14:creationId xmlns:p14="http://schemas.microsoft.com/office/powerpoint/2010/main" val="1195423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A35EF-75A6-41A4-955A-5A03478005BF}"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292EF9-A28C-4534-B6F0-2D0C27ABC741}" type="slidenum">
              <a:rPr lang="en-IN" smtClean="0"/>
              <a:t>‹#›</a:t>
            </a:fld>
            <a:endParaRPr lang="en-IN"/>
          </a:p>
        </p:txBody>
      </p:sp>
    </p:spTree>
    <p:extLst>
      <p:ext uri="{BB962C8B-B14F-4D97-AF65-F5344CB8AC3E}">
        <p14:creationId xmlns:p14="http://schemas.microsoft.com/office/powerpoint/2010/main" val="700553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CA35EF-75A6-41A4-955A-5A03478005BF}"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292EF9-A28C-4534-B6F0-2D0C27ABC741}" type="slidenum">
              <a:rPr lang="en-IN" smtClean="0"/>
              <a:t>‹#›</a:t>
            </a:fld>
            <a:endParaRPr lang="en-IN"/>
          </a:p>
        </p:txBody>
      </p:sp>
    </p:spTree>
    <p:extLst>
      <p:ext uri="{BB962C8B-B14F-4D97-AF65-F5344CB8AC3E}">
        <p14:creationId xmlns:p14="http://schemas.microsoft.com/office/powerpoint/2010/main" val="1917690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CA35EF-75A6-41A4-955A-5A03478005BF}" type="datetimeFigureOut">
              <a:rPr lang="en-IN" smtClean="0"/>
              <a:t>08-12-2020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292EF9-A28C-4534-B6F0-2D0C27ABC741}" type="slidenum">
              <a:rPr lang="en-IN" smtClean="0"/>
              <a:t>‹#›</a:t>
            </a:fld>
            <a:endParaRPr lang="en-IN"/>
          </a:p>
        </p:txBody>
      </p:sp>
    </p:spTree>
    <p:extLst>
      <p:ext uri="{BB962C8B-B14F-4D97-AF65-F5344CB8AC3E}">
        <p14:creationId xmlns:p14="http://schemas.microsoft.com/office/powerpoint/2010/main" val="3381675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CA35EF-75A6-41A4-955A-5A03478005BF}" type="datetimeFigureOut">
              <a:rPr lang="en-IN" smtClean="0"/>
              <a:t>08-12-2020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292EF9-A28C-4534-B6F0-2D0C27ABC741}" type="slidenum">
              <a:rPr lang="en-IN" smtClean="0"/>
              <a:t>‹#›</a:t>
            </a:fld>
            <a:endParaRPr lang="en-IN"/>
          </a:p>
        </p:txBody>
      </p:sp>
    </p:spTree>
    <p:extLst>
      <p:ext uri="{BB962C8B-B14F-4D97-AF65-F5344CB8AC3E}">
        <p14:creationId xmlns:p14="http://schemas.microsoft.com/office/powerpoint/2010/main" val="74594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5CA35EF-75A6-41A4-955A-5A03478005BF}" type="datetimeFigureOut">
              <a:rPr lang="en-IN" smtClean="0"/>
              <a:t>08-12-2020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292EF9-A28C-4534-B6F0-2D0C27ABC741}" type="slidenum">
              <a:rPr lang="en-IN" smtClean="0"/>
              <a:t>‹#›</a:t>
            </a:fld>
            <a:endParaRPr lang="en-IN"/>
          </a:p>
        </p:txBody>
      </p:sp>
    </p:spTree>
    <p:extLst>
      <p:ext uri="{BB962C8B-B14F-4D97-AF65-F5344CB8AC3E}">
        <p14:creationId xmlns:p14="http://schemas.microsoft.com/office/powerpoint/2010/main" val="17228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CA35EF-75A6-41A4-955A-5A03478005BF}"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292EF9-A28C-4534-B6F0-2D0C27ABC741}" type="slidenum">
              <a:rPr lang="en-IN" smtClean="0"/>
              <a:t>‹#›</a:t>
            </a:fld>
            <a:endParaRPr lang="en-IN"/>
          </a:p>
        </p:txBody>
      </p:sp>
    </p:spTree>
    <p:extLst>
      <p:ext uri="{BB962C8B-B14F-4D97-AF65-F5344CB8AC3E}">
        <p14:creationId xmlns:p14="http://schemas.microsoft.com/office/powerpoint/2010/main" val="117435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CA35EF-75A6-41A4-955A-5A03478005BF}"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292EF9-A28C-4534-B6F0-2D0C27ABC741}" type="slidenum">
              <a:rPr lang="en-IN" smtClean="0"/>
              <a:t>‹#›</a:t>
            </a:fld>
            <a:endParaRPr lang="en-IN"/>
          </a:p>
        </p:txBody>
      </p:sp>
    </p:spTree>
    <p:extLst>
      <p:ext uri="{BB962C8B-B14F-4D97-AF65-F5344CB8AC3E}">
        <p14:creationId xmlns:p14="http://schemas.microsoft.com/office/powerpoint/2010/main" val="3292722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5CA35EF-75A6-41A4-955A-5A03478005BF}" type="datetimeFigureOut">
              <a:rPr lang="en-IN" smtClean="0"/>
              <a:t>08-12-2020</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B292EF9-A28C-4534-B6F0-2D0C27ABC741}" type="slidenum">
              <a:rPr lang="en-IN" smtClean="0"/>
              <a:t>‹#›</a:t>
            </a:fld>
            <a:endParaRPr lang="en-IN"/>
          </a:p>
        </p:txBody>
      </p:sp>
    </p:spTree>
    <p:extLst>
      <p:ext uri="{BB962C8B-B14F-4D97-AF65-F5344CB8AC3E}">
        <p14:creationId xmlns:p14="http://schemas.microsoft.com/office/powerpoint/2010/main" val="27154199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91CD-00E5-4B1D-883B-F47A92C9CCBC}"/>
              </a:ext>
            </a:extLst>
          </p:cNvPr>
          <p:cNvSpPr>
            <a:spLocks noGrp="1"/>
          </p:cNvSpPr>
          <p:nvPr>
            <p:ph type="ctrTitle"/>
          </p:nvPr>
        </p:nvSpPr>
        <p:spPr/>
        <p:txBody>
          <a:bodyPr>
            <a:normAutofit/>
          </a:bodyPr>
          <a:lstStyle/>
          <a:p>
            <a:r>
              <a:rPr lang="en-US" sz="6600"/>
              <a:t>Process </a:t>
            </a:r>
            <a:endParaRPr lang="en-IN" sz="6600" dirty="0"/>
          </a:p>
        </p:txBody>
      </p:sp>
      <p:sp>
        <p:nvSpPr>
          <p:cNvPr id="3" name="Subtitle 2">
            <a:extLst>
              <a:ext uri="{FF2B5EF4-FFF2-40B4-BE49-F238E27FC236}">
                <a16:creationId xmlns:a16="http://schemas.microsoft.com/office/drawing/2014/main" id="{5A00CD4B-7969-4D1E-8921-26C3F1C277D2}"/>
              </a:ext>
            </a:extLst>
          </p:cNvPr>
          <p:cNvSpPr>
            <a:spLocks noGrp="1"/>
          </p:cNvSpPr>
          <p:nvPr>
            <p:ph type="subTitle" idx="1"/>
          </p:nvPr>
        </p:nvSpPr>
        <p:spPr/>
        <p:txBody>
          <a:bodyPr>
            <a:normAutofit/>
          </a:bodyPr>
          <a:lstStyle/>
          <a:p>
            <a:r>
              <a:rPr lang="en-US" sz="3200" dirty="0"/>
              <a:t>Operations on process</a:t>
            </a:r>
            <a:endParaRPr lang="en-IN" sz="3200" dirty="0"/>
          </a:p>
        </p:txBody>
      </p:sp>
    </p:spTree>
    <p:extLst>
      <p:ext uri="{BB962C8B-B14F-4D97-AF65-F5344CB8AC3E}">
        <p14:creationId xmlns:p14="http://schemas.microsoft.com/office/powerpoint/2010/main" val="317291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79D35-39EA-4258-A91F-77696E93CA35}"/>
              </a:ext>
            </a:extLst>
          </p:cNvPr>
          <p:cNvSpPr>
            <a:spLocks noGrp="1"/>
          </p:cNvSpPr>
          <p:nvPr>
            <p:ph type="title"/>
          </p:nvPr>
        </p:nvSpPr>
        <p:spPr/>
        <p:txBody>
          <a:bodyPr>
            <a:normAutofit/>
          </a:bodyPr>
          <a:lstStyle/>
          <a:p>
            <a:r>
              <a:rPr lang="en-US" sz="2400" b="1" i="0" u="none" strike="noStrike" baseline="0" dirty="0">
                <a:solidFill>
                  <a:srgbClr val="231F20"/>
                </a:solidFill>
                <a:latin typeface="Palatino-Roman"/>
              </a:rPr>
              <a:t>A parent may terminate the execution of one of its children for a variety of</a:t>
            </a:r>
            <a:br>
              <a:rPr lang="en-US" sz="2400" b="1" i="0" u="none" strike="noStrike" baseline="0" dirty="0">
                <a:solidFill>
                  <a:srgbClr val="231F20"/>
                </a:solidFill>
                <a:latin typeface="Palatino-Roman"/>
              </a:rPr>
            </a:br>
            <a:r>
              <a:rPr lang="en-IN" sz="2400" b="1" i="0" u="none" strike="noStrike" baseline="0" dirty="0">
                <a:solidFill>
                  <a:srgbClr val="231F20"/>
                </a:solidFill>
                <a:latin typeface="Palatino-Roman"/>
              </a:rPr>
              <a:t>reasons, such as these:</a:t>
            </a:r>
            <a:endParaRPr lang="en-IN" sz="2400" b="1" dirty="0"/>
          </a:p>
        </p:txBody>
      </p:sp>
      <p:sp>
        <p:nvSpPr>
          <p:cNvPr id="3" name="Content Placeholder 2">
            <a:extLst>
              <a:ext uri="{FF2B5EF4-FFF2-40B4-BE49-F238E27FC236}">
                <a16:creationId xmlns:a16="http://schemas.microsoft.com/office/drawing/2014/main" id="{F335C872-F7EF-4EAA-BAEF-2952F7A6E916}"/>
              </a:ext>
            </a:extLst>
          </p:cNvPr>
          <p:cNvSpPr>
            <a:spLocks noGrp="1"/>
          </p:cNvSpPr>
          <p:nvPr>
            <p:ph sz="quarter" idx="13"/>
          </p:nvPr>
        </p:nvSpPr>
        <p:spPr/>
        <p:txBody>
          <a:bodyPr>
            <a:normAutofit/>
          </a:bodyPr>
          <a:lstStyle/>
          <a:p>
            <a:pPr algn="l"/>
            <a:r>
              <a:rPr lang="en-US" b="0" i="0" u="none" strike="noStrike" baseline="0" dirty="0">
                <a:solidFill>
                  <a:srgbClr val="231F20"/>
                </a:solidFill>
                <a:latin typeface="Palatino-Roman"/>
              </a:rPr>
              <a:t>The child has exceeded its usage of some of the resources that it has been allocated. (To determine whether this has occurred, the parent must have a mechanism to inspect the state of its children.)</a:t>
            </a:r>
          </a:p>
          <a:p>
            <a:pPr algn="l"/>
            <a:r>
              <a:rPr lang="en-US" b="0" i="0" u="none" strike="noStrike" baseline="0" dirty="0">
                <a:solidFill>
                  <a:srgbClr val="00AEF0"/>
                </a:solidFill>
                <a:latin typeface="Palatino-Roman"/>
              </a:rPr>
              <a:t> </a:t>
            </a:r>
            <a:r>
              <a:rPr lang="en-US" b="0" i="0" u="none" strike="noStrike" baseline="0" dirty="0">
                <a:solidFill>
                  <a:srgbClr val="231F20"/>
                </a:solidFill>
                <a:latin typeface="Palatino-Roman"/>
              </a:rPr>
              <a:t>The task assigned to the child is no longer required.</a:t>
            </a:r>
          </a:p>
          <a:p>
            <a:pPr algn="l"/>
            <a:r>
              <a:rPr lang="en-US" b="0" i="0" u="none" strike="noStrike" baseline="0" dirty="0">
                <a:solidFill>
                  <a:srgbClr val="00AEF0"/>
                </a:solidFill>
                <a:latin typeface="Palatino-Roman"/>
              </a:rPr>
              <a:t> </a:t>
            </a:r>
            <a:r>
              <a:rPr lang="en-US" b="0" i="0" u="none" strike="noStrike" baseline="0" dirty="0">
                <a:solidFill>
                  <a:srgbClr val="231F20"/>
                </a:solidFill>
                <a:latin typeface="Palatino-Roman"/>
              </a:rPr>
              <a:t>The parent is exiting, and the operating system does not allow a child to continue if its parent terminates.</a:t>
            </a:r>
            <a:endParaRPr lang="en-IN" dirty="0"/>
          </a:p>
        </p:txBody>
      </p:sp>
    </p:spTree>
    <p:extLst>
      <p:ext uri="{BB962C8B-B14F-4D97-AF65-F5344CB8AC3E}">
        <p14:creationId xmlns:p14="http://schemas.microsoft.com/office/powerpoint/2010/main" val="2014966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7223-3A61-42DB-8478-CDA4D71C0C96}"/>
              </a:ext>
            </a:extLst>
          </p:cNvPr>
          <p:cNvSpPr>
            <a:spLocks noGrp="1"/>
          </p:cNvSpPr>
          <p:nvPr>
            <p:ph type="title"/>
          </p:nvPr>
        </p:nvSpPr>
        <p:spPr/>
        <p:txBody>
          <a:bodyPr/>
          <a:lstStyle/>
          <a:p>
            <a:r>
              <a:rPr lang="en-US" sz="3600" b="0" i="0" u="none" strike="noStrike" baseline="0" dirty="0">
                <a:solidFill>
                  <a:srgbClr val="FF0000"/>
                </a:solidFill>
                <a:latin typeface="Palatino-Roman"/>
              </a:rPr>
              <a:t>a </a:t>
            </a:r>
            <a:r>
              <a:rPr lang="en-US" sz="3600" b="1" i="0" u="none" strike="noStrike" baseline="0" dirty="0">
                <a:solidFill>
                  <a:srgbClr val="FF0000"/>
                </a:solidFill>
                <a:latin typeface="Palatino-Bold"/>
              </a:rPr>
              <a:t>zombie </a:t>
            </a:r>
            <a:r>
              <a:rPr lang="en-US" sz="3600" b="0" i="0" u="none" strike="noStrike" baseline="0" dirty="0">
                <a:solidFill>
                  <a:srgbClr val="FF0000"/>
                </a:solidFill>
                <a:latin typeface="Palatino-Roman"/>
              </a:rPr>
              <a:t>process</a:t>
            </a:r>
            <a:endParaRPr lang="en-IN" dirty="0">
              <a:solidFill>
                <a:srgbClr val="FF0000"/>
              </a:solidFill>
            </a:endParaRPr>
          </a:p>
        </p:txBody>
      </p:sp>
      <p:sp>
        <p:nvSpPr>
          <p:cNvPr id="3" name="Content Placeholder 2">
            <a:extLst>
              <a:ext uri="{FF2B5EF4-FFF2-40B4-BE49-F238E27FC236}">
                <a16:creationId xmlns:a16="http://schemas.microsoft.com/office/drawing/2014/main" id="{BA49F723-6A31-4E0B-BB1A-49D9672C873E}"/>
              </a:ext>
            </a:extLst>
          </p:cNvPr>
          <p:cNvSpPr>
            <a:spLocks noGrp="1"/>
          </p:cNvSpPr>
          <p:nvPr>
            <p:ph sz="quarter" idx="13"/>
          </p:nvPr>
        </p:nvSpPr>
        <p:spPr/>
        <p:txBody>
          <a:bodyPr>
            <a:normAutofit/>
          </a:bodyPr>
          <a:lstStyle/>
          <a:p>
            <a:pPr algn="l"/>
            <a:r>
              <a:rPr lang="en-US" sz="1800" b="0" i="0" u="none" strike="noStrike" baseline="0" dirty="0">
                <a:solidFill>
                  <a:srgbClr val="231F20"/>
                </a:solidFill>
                <a:latin typeface="Palatino-Roman"/>
              </a:rPr>
              <a:t>A process that has terminated, but whose parent has not yet called </a:t>
            </a:r>
            <a:r>
              <a:rPr lang="en-US" sz="1800" b="0" i="0" u="none" strike="noStrike" baseline="0" dirty="0">
                <a:solidFill>
                  <a:srgbClr val="231F20"/>
                </a:solidFill>
                <a:latin typeface="CMTT10"/>
              </a:rPr>
              <a:t>wait()</a:t>
            </a:r>
            <a:r>
              <a:rPr lang="en-US" sz="1800" b="0" i="0" u="none" strike="noStrike" baseline="0" dirty="0">
                <a:solidFill>
                  <a:srgbClr val="231F20"/>
                </a:solidFill>
                <a:latin typeface="Palatino-Roman"/>
              </a:rPr>
              <a:t>, is known as a </a:t>
            </a:r>
            <a:r>
              <a:rPr lang="en-US" sz="1800" b="1" i="0" u="none" strike="noStrike" baseline="0" dirty="0">
                <a:solidFill>
                  <a:srgbClr val="00AEF0"/>
                </a:solidFill>
                <a:latin typeface="Palatino-Bold"/>
              </a:rPr>
              <a:t>zombie </a:t>
            </a:r>
            <a:r>
              <a:rPr lang="en-US" sz="1800" b="0" i="0" u="none" strike="noStrike" baseline="0" dirty="0">
                <a:solidFill>
                  <a:srgbClr val="231F20"/>
                </a:solidFill>
                <a:latin typeface="Palatino-Roman"/>
              </a:rPr>
              <a:t>process. </a:t>
            </a:r>
          </a:p>
          <a:p>
            <a:pPr algn="l"/>
            <a:r>
              <a:rPr lang="en-US" sz="1800" b="0" i="0" u="none" strike="noStrike" baseline="0" dirty="0">
                <a:solidFill>
                  <a:srgbClr val="231F20"/>
                </a:solidFill>
                <a:latin typeface="Palatino-Roman"/>
              </a:rPr>
              <a:t>All processes transition to this state when they terminate, but generally they exist as zombies only briefly. </a:t>
            </a:r>
          </a:p>
          <a:p>
            <a:pPr algn="l"/>
            <a:r>
              <a:rPr lang="en-US" sz="1800" b="0" i="0" u="none" strike="noStrike" baseline="0" dirty="0">
                <a:solidFill>
                  <a:srgbClr val="231F20"/>
                </a:solidFill>
                <a:latin typeface="Palatino-Roman"/>
              </a:rPr>
              <a:t>Once the parent calls </a:t>
            </a:r>
            <a:r>
              <a:rPr lang="en-US" sz="1800" b="0" i="0" u="none" strike="noStrike" baseline="0" dirty="0">
                <a:solidFill>
                  <a:srgbClr val="231F20"/>
                </a:solidFill>
                <a:latin typeface="CMTT10"/>
              </a:rPr>
              <a:t>wait()</a:t>
            </a:r>
            <a:r>
              <a:rPr lang="en-US" sz="1800" b="0" i="0" u="none" strike="noStrike" baseline="0" dirty="0">
                <a:solidFill>
                  <a:srgbClr val="231F20"/>
                </a:solidFill>
                <a:latin typeface="Palatino-Roman"/>
              </a:rPr>
              <a:t>, the process identifier of the zombie process and its entry in the </a:t>
            </a:r>
            <a:r>
              <a:rPr lang="en-IN" sz="1800" b="0" i="0" u="none" strike="noStrike" baseline="0" dirty="0">
                <a:solidFill>
                  <a:srgbClr val="231F20"/>
                </a:solidFill>
                <a:latin typeface="Palatino-Roman"/>
              </a:rPr>
              <a:t>process table are released.</a:t>
            </a:r>
            <a:endParaRPr lang="en-IN" dirty="0"/>
          </a:p>
        </p:txBody>
      </p:sp>
    </p:spTree>
    <p:extLst>
      <p:ext uri="{BB962C8B-B14F-4D97-AF65-F5344CB8AC3E}">
        <p14:creationId xmlns:p14="http://schemas.microsoft.com/office/powerpoint/2010/main" val="1670198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0851-8988-45DF-83F9-A359CEC7B8B7}"/>
              </a:ext>
            </a:extLst>
          </p:cNvPr>
          <p:cNvSpPr>
            <a:spLocks noGrp="1"/>
          </p:cNvSpPr>
          <p:nvPr>
            <p:ph type="title"/>
          </p:nvPr>
        </p:nvSpPr>
        <p:spPr/>
        <p:txBody>
          <a:bodyPr/>
          <a:lstStyle/>
          <a:p>
            <a:r>
              <a:rPr lang="en-US" dirty="0"/>
              <a:t>Orphan process</a:t>
            </a:r>
            <a:endParaRPr lang="en-IN" dirty="0"/>
          </a:p>
        </p:txBody>
      </p:sp>
      <p:sp>
        <p:nvSpPr>
          <p:cNvPr id="3" name="Content Placeholder 2">
            <a:extLst>
              <a:ext uri="{FF2B5EF4-FFF2-40B4-BE49-F238E27FC236}">
                <a16:creationId xmlns:a16="http://schemas.microsoft.com/office/drawing/2014/main" id="{4238A84D-49E0-4630-9C0F-3790181750D2}"/>
              </a:ext>
            </a:extLst>
          </p:cNvPr>
          <p:cNvSpPr>
            <a:spLocks noGrp="1"/>
          </p:cNvSpPr>
          <p:nvPr>
            <p:ph sz="quarter" idx="13"/>
          </p:nvPr>
        </p:nvSpPr>
        <p:spPr>
          <a:xfrm>
            <a:off x="913774" y="2367092"/>
            <a:ext cx="10363826" cy="3940575"/>
          </a:xfrm>
        </p:spPr>
        <p:txBody>
          <a:bodyPr>
            <a:normAutofit/>
          </a:bodyPr>
          <a:lstStyle/>
          <a:p>
            <a:pPr algn="l"/>
            <a:r>
              <a:rPr lang="en-US" b="0" i="0" u="none" strike="noStrike" baseline="0" dirty="0">
                <a:solidFill>
                  <a:srgbClr val="231F20"/>
                </a:solidFill>
                <a:latin typeface="Palatino-Roman"/>
              </a:rPr>
              <a:t>if a parent did not invoke </a:t>
            </a:r>
            <a:r>
              <a:rPr lang="en-US" b="0" i="0" u="none" strike="noStrike" baseline="0" dirty="0">
                <a:solidFill>
                  <a:srgbClr val="231F20"/>
                </a:solidFill>
                <a:latin typeface="CMTT10"/>
              </a:rPr>
              <a:t>wait() </a:t>
            </a:r>
            <a:r>
              <a:rPr lang="en-US" b="0" i="0" u="none" strike="noStrike" baseline="0" dirty="0">
                <a:solidFill>
                  <a:srgbClr val="231F20"/>
                </a:solidFill>
                <a:latin typeface="Palatino-Roman"/>
              </a:rPr>
              <a:t>and instead terminated, thereby leaving its child processes as </a:t>
            </a:r>
            <a:r>
              <a:rPr lang="en-US" b="1" i="0" u="none" strike="noStrike" baseline="0" dirty="0">
                <a:solidFill>
                  <a:srgbClr val="00AEF0"/>
                </a:solidFill>
                <a:latin typeface="Palatino-Bold"/>
              </a:rPr>
              <a:t>orphans</a:t>
            </a:r>
            <a:r>
              <a:rPr lang="en-US" b="0" i="0" u="none" strike="noStrike" baseline="0" dirty="0">
                <a:solidFill>
                  <a:srgbClr val="231F20"/>
                </a:solidFill>
                <a:latin typeface="Palatino-Roman"/>
              </a:rPr>
              <a:t>. </a:t>
            </a:r>
          </a:p>
          <a:p>
            <a:pPr algn="l"/>
            <a:r>
              <a:rPr lang="en-US" b="0" i="0" u="none" strike="noStrike" baseline="0" dirty="0">
                <a:solidFill>
                  <a:srgbClr val="231F20"/>
                </a:solidFill>
                <a:latin typeface="Palatino-Roman"/>
              </a:rPr>
              <a:t>Linux and UNIX address this scenario by assigning the </a:t>
            </a:r>
            <a:r>
              <a:rPr lang="en-US" b="0" i="0" u="none" strike="noStrike" baseline="0" dirty="0" err="1">
                <a:solidFill>
                  <a:srgbClr val="231F20"/>
                </a:solidFill>
                <a:latin typeface="CMTT10"/>
              </a:rPr>
              <a:t>init</a:t>
            </a:r>
            <a:r>
              <a:rPr lang="en-US" b="0" i="0" u="none" strike="noStrike" baseline="0" dirty="0">
                <a:solidFill>
                  <a:srgbClr val="231F20"/>
                </a:solidFill>
                <a:latin typeface="CMTT10"/>
              </a:rPr>
              <a:t> </a:t>
            </a:r>
            <a:r>
              <a:rPr lang="en-US" b="0" i="0" u="none" strike="noStrike" baseline="0" dirty="0">
                <a:solidFill>
                  <a:srgbClr val="231F20"/>
                </a:solidFill>
                <a:latin typeface="Palatino-Roman"/>
              </a:rPr>
              <a:t>process as the new parent to orphan processes. </a:t>
            </a:r>
          </a:p>
          <a:p>
            <a:pPr algn="l"/>
            <a:r>
              <a:rPr lang="en-US" b="0" i="0" u="none" strike="noStrike" baseline="0" dirty="0">
                <a:solidFill>
                  <a:srgbClr val="231F20"/>
                </a:solidFill>
                <a:latin typeface="Palatino-Roman"/>
              </a:rPr>
              <a:t>The </a:t>
            </a:r>
            <a:r>
              <a:rPr lang="en-US" b="0" i="0" u="none" strike="noStrike" baseline="0" dirty="0" err="1">
                <a:solidFill>
                  <a:srgbClr val="231F20"/>
                </a:solidFill>
                <a:latin typeface="CMTT10"/>
              </a:rPr>
              <a:t>init</a:t>
            </a:r>
            <a:r>
              <a:rPr lang="en-US" b="0" i="0" u="none" strike="noStrike" baseline="0" dirty="0">
                <a:solidFill>
                  <a:srgbClr val="231F20"/>
                </a:solidFill>
                <a:latin typeface="CMTT10"/>
              </a:rPr>
              <a:t> </a:t>
            </a:r>
            <a:r>
              <a:rPr lang="en-US" b="0" i="0" u="none" strike="noStrike" baseline="0" dirty="0">
                <a:solidFill>
                  <a:srgbClr val="231F20"/>
                </a:solidFill>
                <a:latin typeface="Palatino-Roman"/>
              </a:rPr>
              <a:t>process periodically invokes </a:t>
            </a:r>
            <a:r>
              <a:rPr lang="en-US" b="0" i="0" u="none" strike="noStrike" baseline="0" dirty="0">
                <a:solidFill>
                  <a:srgbClr val="231F20"/>
                </a:solidFill>
                <a:latin typeface="CMTT10"/>
              </a:rPr>
              <a:t>wait()</a:t>
            </a:r>
            <a:r>
              <a:rPr lang="en-US" b="0" i="0" u="none" strike="noStrike" baseline="0" dirty="0">
                <a:solidFill>
                  <a:srgbClr val="231F20"/>
                </a:solidFill>
                <a:latin typeface="Palatino-Roman"/>
              </a:rPr>
              <a:t>, thereby allowing the exit status of any orphaned process to be collected and releasing the orphan’s process identifier and process-table entry</a:t>
            </a:r>
            <a:r>
              <a:rPr lang="en-US" sz="1800" b="0" i="0" u="none" strike="noStrike" baseline="0" dirty="0">
                <a:solidFill>
                  <a:srgbClr val="231F20"/>
                </a:solidFill>
                <a:latin typeface="Palatino-Roman"/>
              </a:rPr>
              <a:t>.</a:t>
            </a:r>
            <a:endParaRPr lang="en-IN" dirty="0"/>
          </a:p>
        </p:txBody>
      </p:sp>
    </p:spTree>
    <p:extLst>
      <p:ext uri="{BB962C8B-B14F-4D97-AF65-F5344CB8AC3E}">
        <p14:creationId xmlns:p14="http://schemas.microsoft.com/office/powerpoint/2010/main" val="3247349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C9A25-A64D-4D45-8778-63E8095E48DF}"/>
              </a:ext>
            </a:extLst>
          </p:cNvPr>
          <p:cNvSpPr>
            <a:spLocks noGrp="1"/>
          </p:cNvSpPr>
          <p:nvPr>
            <p:ph type="title"/>
          </p:nvPr>
        </p:nvSpPr>
        <p:spPr/>
        <p:txBody>
          <a:bodyPr/>
          <a:lstStyle/>
          <a:p>
            <a:r>
              <a:rPr lang="en-IN" sz="3600" b="0" i="0" u="none" strike="noStrike" baseline="0" dirty="0">
                <a:solidFill>
                  <a:srgbClr val="231F20"/>
                </a:solidFill>
                <a:latin typeface="HelveticaNeue-MediumExt"/>
              </a:rPr>
              <a:t>Process Creation</a:t>
            </a:r>
            <a:endParaRPr lang="en-IN" dirty="0"/>
          </a:p>
        </p:txBody>
      </p:sp>
      <p:sp>
        <p:nvSpPr>
          <p:cNvPr id="3" name="Content Placeholder 2">
            <a:extLst>
              <a:ext uri="{FF2B5EF4-FFF2-40B4-BE49-F238E27FC236}">
                <a16:creationId xmlns:a16="http://schemas.microsoft.com/office/drawing/2014/main" id="{F53A339C-9D6B-47CD-832B-6868F938870C}"/>
              </a:ext>
            </a:extLst>
          </p:cNvPr>
          <p:cNvSpPr>
            <a:spLocks noGrp="1"/>
          </p:cNvSpPr>
          <p:nvPr>
            <p:ph sz="quarter" idx="13"/>
          </p:nvPr>
        </p:nvSpPr>
        <p:spPr/>
        <p:txBody>
          <a:bodyPr>
            <a:normAutofit/>
          </a:bodyPr>
          <a:lstStyle/>
          <a:p>
            <a:pPr algn="l"/>
            <a:r>
              <a:rPr lang="en-US" b="0" i="0" u="none" strike="noStrike" baseline="0" dirty="0">
                <a:solidFill>
                  <a:srgbClr val="231F20"/>
                </a:solidFill>
                <a:latin typeface="Palatino-Roman"/>
              </a:rPr>
              <a:t>During the course of execution, a process may create several new processes. the creating process is called a </a:t>
            </a:r>
            <a:r>
              <a:rPr lang="en-US" b="0" i="0" u="none" strike="noStrike" baseline="0" dirty="0">
                <a:solidFill>
                  <a:srgbClr val="FF0000"/>
                </a:solidFill>
                <a:latin typeface="Palatino-Roman"/>
              </a:rPr>
              <a:t>parent process</a:t>
            </a:r>
            <a:r>
              <a:rPr lang="en-US" b="0" i="0" u="none" strike="noStrike" baseline="0" dirty="0">
                <a:solidFill>
                  <a:srgbClr val="231F20"/>
                </a:solidFill>
                <a:latin typeface="Palatino-Roman"/>
              </a:rPr>
              <a:t>, and the new processes are called the </a:t>
            </a:r>
            <a:r>
              <a:rPr lang="en-US" b="0" i="0" u="none" strike="noStrike" baseline="0" dirty="0">
                <a:solidFill>
                  <a:srgbClr val="FF0000"/>
                </a:solidFill>
                <a:latin typeface="Palatino-Roman"/>
              </a:rPr>
              <a:t>children of that process</a:t>
            </a:r>
            <a:r>
              <a:rPr lang="en-US" b="0" i="0" u="none" strike="noStrike" baseline="0" dirty="0">
                <a:solidFill>
                  <a:srgbClr val="231F20"/>
                </a:solidFill>
                <a:latin typeface="Palatino-Roman"/>
              </a:rPr>
              <a:t>. Each of these new processes may in turn create other processes, forming a </a:t>
            </a:r>
            <a:r>
              <a:rPr lang="en-US" b="1" i="0" u="none" strike="noStrike" baseline="0" dirty="0">
                <a:solidFill>
                  <a:srgbClr val="00AEF0"/>
                </a:solidFill>
                <a:latin typeface="Palatino-Bold"/>
              </a:rPr>
              <a:t>tree </a:t>
            </a:r>
            <a:r>
              <a:rPr lang="en-US" b="0" i="0" u="none" strike="noStrike" baseline="0" dirty="0">
                <a:solidFill>
                  <a:srgbClr val="231F20"/>
                </a:solidFill>
                <a:latin typeface="Palatino-Roman"/>
              </a:rPr>
              <a:t>of processes.</a:t>
            </a:r>
            <a:endParaRPr lang="en-IN" dirty="0"/>
          </a:p>
        </p:txBody>
      </p:sp>
    </p:spTree>
    <p:extLst>
      <p:ext uri="{BB962C8B-B14F-4D97-AF65-F5344CB8AC3E}">
        <p14:creationId xmlns:p14="http://schemas.microsoft.com/office/powerpoint/2010/main" val="3958817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06D2-462D-4CE9-BB48-0466C3C151C3}"/>
              </a:ext>
            </a:extLst>
          </p:cNvPr>
          <p:cNvSpPr>
            <a:spLocks noGrp="1"/>
          </p:cNvSpPr>
          <p:nvPr>
            <p:ph type="title"/>
          </p:nvPr>
        </p:nvSpPr>
        <p:spPr/>
        <p:txBody>
          <a:bodyPr>
            <a:normAutofit/>
          </a:bodyPr>
          <a:lstStyle/>
          <a:p>
            <a:r>
              <a:rPr lang="en-US" sz="3200" b="1" i="0" u="none" strike="noStrike" baseline="0" dirty="0">
                <a:solidFill>
                  <a:srgbClr val="00AEF0"/>
                </a:solidFill>
                <a:latin typeface="Palatino-Bold"/>
              </a:rPr>
              <a:t>process identifier</a:t>
            </a:r>
            <a:endParaRPr lang="en-IN" sz="3200" dirty="0"/>
          </a:p>
        </p:txBody>
      </p:sp>
      <p:sp>
        <p:nvSpPr>
          <p:cNvPr id="3" name="Content Placeholder 2">
            <a:extLst>
              <a:ext uri="{FF2B5EF4-FFF2-40B4-BE49-F238E27FC236}">
                <a16:creationId xmlns:a16="http://schemas.microsoft.com/office/drawing/2014/main" id="{337E278C-E651-4046-A1CA-C053F5DBC6B6}"/>
              </a:ext>
            </a:extLst>
          </p:cNvPr>
          <p:cNvSpPr>
            <a:spLocks noGrp="1"/>
          </p:cNvSpPr>
          <p:nvPr>
            <p:ph sz="quarter" idx="13"/>
          </p:nvPr>
        </p:nvSpPr>
        <p:spPr/>
        <p:txBody>
          <a:bodyPr/>
          <a:lstStyle/>
          <a:p>
            <a:pPr algn="l"/>
            <a:r>
              <a:rPr lang="en-US" sz="1800" b="0" i="0" u="none" strike="noStrike" baseline="0" dirty="0">
                <a:solidFill>
                  <a:srgbClr val="231F20"/>
                </a:solidFill>
                <a:latin typeface="Palatino-Roman"/>
              </a:rPr>
              <a:t>Most operating systems (including UNIX, Linux, and Windows) identify processes according to a unique </a:t>
            </a:r>
            <a:r>
              <a:rPr lang="en-US" sz="1800" b="1" i="0" u="none" strike="noStrike" baseline="0" dirty="0">
                <a:solidFill>
                  <a:srgbClr val="00AEF0"/>
                </a:solidFill>
                <a:latin typeface="Palatino-Bold"/>
              </a:rPr>
              <a:t>process identifier </a:t>
            </a:r>
            <a:r>
              <a:rPr lang="en-US" sz="1800" b="0" i="0" u="none" strike="noStrike" baseline="0" dirty="0">
                <a:solidFill>
                  <a:srgbClr val="231F20"/>
                </a:solidFill>
                <a:latin typeface="Palatino-Roman"/>
              </a:rPr>
              <a:t>(or </a:t>
            </a:r>
            <a:r>
              <a:rPr lang="en-US" sz="1800" b="1" i="0" u="none" strike="noStrike" baseline="0" dirty="0" err="1">
                <a:solidFill>
                  <a:srgbClr val="00AEF0"/>
                </a:solidFill>
                <a:latin typeface="Palatino-Bold"/>
              </a:rPr>
              <a:t>pid</a:t>
            </a:r>
            <a:r>
              <a:rPr lang="en-US" sz="1800" b="0" i="0" u="none" strike="noStrike" baseline="0" dirty="0">
                <a:solidFill>
                  <a:srgbClr val="231F20"/>
                </a:solidFill>
                <a:latin typeface="Palatino-Roman"/>
              </a:rPr>
              <a:t>), which is typically an integer number. </a:t>
            </a:r>
          </a:p>
          <a:p>
            <a:pPr algn="l"/>
            <a:r>
              <a:rPr lang="en-US" sz="1800" b="0" i="0" u="none" strike="noStrike" baseline="0" dirty="0">
                <a:solidFill>
                  <a:srgbClr val="231F20"/>
                </a:solidFill>
                <a:latin typeface="Palatino-Roman"/>
              </a:rPr>
              <a:t>The </a:t>
            </a:r>
            <a:r>
              <a:rPr lang="en-US" sz="1800" b="0" i="0" u="none" strike="noStrike" baseline="0" dirty="0" err="1">
                <a:solidFill>
                  <a:srgbClr val="231F20"/>
                </a:solidFill>
                <a:latin typeface="Palatino-Roman"/>
              </a:rPr>
              <a:t>pid</a:t>
            </a:r>
            <a:r>
              <a:rPr lang="en-US" sz="1800" b="0" i="0" u="none" strike="noStrike" baseline="0" dirty="0">
                <a:solidFill>
                  <a:srgbClr val="231F20"/>
                </a:solidFill>
                <a:latin typeface="Palatino-Roman"/>
              </a:rPr>
              <a:t> provides a unique value for each process in the system, and it can be used as an index to access various attributes of a process </a:t>
            </a:r>
            <a:r>
              <a:rPr lang="en-IN" sz="1800" b="0" i="0" u="none" strike="noStrike" baseline="0" dirty="0">
                <a:solidFill>
                  <a:srgbClr val="231F20"/>
                </a:solidFill>
                <a:latin typeface="Palatino-Roman"/>
              </a:rPr>
              <a:t>within the kernel.</a:t>
            </a:r>
          </a:p>
          <a:p>
            <a:pPr marL="0" indent="0" algn="l">
              <a:buNone/>
            </a:pPr>
            <a:endParaRPr lang="en-IN" dirty="0"/>
          </a:p>
        </p:txBody>
      </p:sp>
    </p:spTree>
    <p:extLst>
      <p:ext uri="{BB962C8B-B14F-4D97-AF65-F5344CB8AC3E}">
        <p14:creationId xmlns:p14="http://schemas.microsoft.com/office/powerpoint/2010/main" val="204231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3C3609-AC7E-4653-9C69-28BCD197636D}"/>
              </a:ext>
            </a:extLst>
          </p:cNvPr>
          <p:cNvPicPr>
            <a:picLocks noChangeAspect="1"/>
          </p:cNvPicPr>
          <p:nvPr/>
        </p:nvPicPr>
        <p:blipFill rotWithShape="1">
          <a:blip r:embed="rId2"/>
          <a:srcRect l="16875" t="20494" r="16666" b="12222"/>
          <a:stretch/>
        </p:blipFill>
        <p:spPr>
          <a:xfrm>
            <a:off x="584200" y="694267"/>
            <a:ext cx="10804278" cy="5376333"/>
          </a:xfrm>
          <a:prstGeom prst="rect">
            <a:avLst/>
          </a:prstGeom>
        </p:spPr>
      </p:pic>
    </p:spTree>
    <p:extLst>
      <p:ext uri="{BB962C8B-B14F-4D97-AF65-F5344CB8AC3E}">
        <p14:creationId xmlns:p14="http://schemas.microsoft.com/office/powerpoint/2010/main" val="281808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B89588-42DC-4247-B6D8-F1A99642485F}"/>
              </a:ext>
            </a:extLst>
          </p:cNvPr>
          <p:cNvSpPr>
            <a:spLocks noGrp="1"/>
          </p:cNvSpPr>
          <p:nvPr>
            <p:ph sz="quarter" idx="13"/>
          </p:nvPr>
        </p:nvSpPr>
        <p:spPr>
          <a:xfrm>
            <a:off x="913774" y="1312332"/>
            <a:ext cx="10363826" cy="5444067"/>
          </a:xfrm>
        </p:spPr>
        <p:txBody>
          <a:bodyPr>
            <a:normAutofit/>
          </a:bodyPr>
          <a:lstStyle/>
          <a:p>
            <a:pPr algn="l"/>
            <a:r>
              <a:rPr lang="en-US" sz="1800" b="0" i="0" u="none" strike="noStrike" baseline="0" dirty="0">
                <a:solidFill>
                  <a:srgbClr val="231F20"/>
                </a:solidFill>
                <a:latin typeface="Palatino-Roman"/>
              </a:rPr>
              <a:t>The </a:t>
            </a:r>
            <a:r>
              <a:rPr lang="en-US" sz="1800" b="0" i="0" u="none" strike="noStrike" baseline="0" dirty="0" err="1">
                <a:solidFill>
                  <a:srgbClr val="231F20"/>
                </a:solidFill>
                <a:latin typeface="CMTT10"/>
              </a:rPr>
              <a:t>init</a:t>
            </a:r>
            <a:r>
              <a:rPr lang="en-US" sz="1800" b="0" i="0" u="none" strike="noStrike" baseline="0" dirty="0">
                <a:solidFill>
                  <a:srgbClr val="231F20"/>
                </a:solidFill>
                <a:latin typeface="CMTT10"/>
              </a:rPr>
              <a:t> </a:t>
            </a:r>
            <a:r>
              <a:rPr lang="en-US" sz="1800" b="0" i="0" u="none" strike="noStrike" baseline="0" dirty="0">
                <a:solidFill>
                  <a:srgbClr val="231F20"/>
                </a:solidFill>
                <a:latin typeface="Palatino-Roman"/>
              </a:rPr>
              <a:t>process (which always has a </a:t>
            </a:r>
            <a:r>
              <a:rPr lang="en-US" sz="1800" b="0" i="0" u="none" strike="noStrike" baseline="0" dirty="0" err="1">
                <a:solidFill>
                  <a:srgbClr val="231F20"/>
                </a:solidFill>
                <a:latin typeface="Palatino-Roman"/>
              </a:rPr>
              <a:t>pid</a:t>
            </a:r>
            <a:r>
              <a:rPr lang="en-US" sz="1800" b="0" i="0" u="none" strike="noStrike" baseline="0" dirty="0">
                <a:solidFill>
                  <a:srgbClr val="231F20"/>
                </a:solidFill>
                <a:latin typeface="Palatino-Roman"/>
              </a:rPr>
              <a:t> of 1) serves as the root parent process for all user processes. Once the system has booted, the </a:t>
            </a:r>
            <a:r>
              <a:rPr lang="en-US" sz="1800" b="0" i="0" u="none" strike="noStrike" baseline="0" dirty="0" err="1">
                <a:solidFill>
                  <a:srgbClr val="231F20"/>
                </a:solidFill>
                <a:latin typeface="CMTT10"/>
              </a:rPr>
              <a:t>init</a:t>
            </a:r>
            <a:r>
              <a:rPr lang="en-US" sz="1800" b="0" i="0" u="none" strike="noStrike" baseline="0" dirty="0">
                <a:solidFill>
                  <a:srgbClr val="231F20"/>
                </a:solidFill>
                <a:latin typeface="CMTT10"/>
              </a:rPr>
              <a:t> </a:t>
            </a:r>
            <a:r>
              <a:rPr lang="en-US" sz="1800" b="0" i="0" u="none" strike="noStrike" baseline="0" dirty="0">
                <a:solidFill>
                  <a:srgbClr val="231F20"/>
                </a:solidFill>
                <a:latin typeface="Palatino-Roman"/>
              </a:rPr>
              <a:t>process can also create various user processes, such  as web or print server, an </a:t>
            </a:r>
            <a:r>
              <a:rPr lang="en-US" sz="1800" b="0" i="0" u="none" strike="noStrike" baseline="0" dirty="0" err="1">
                <a:solidFill>
                  <a:srgbClr val="231F20"/>
                </a:solidFill>
                <a:latin typeface="CMTT10"/>
              </a:rPr>
              <a:t>ssh</a:t>
            </a:r>
            <a:r>
              <a:rPr lang="en-US" sz="1800" b="0" i="0" u="none" strike="noStrike" baseline="0" dirty="0">
                <a:solidFill>
                  <a:srgbClr val="231F20"/>
                </a:solidFill>
                <a:latin typeface="CMTT10"/>
              </a:rPr>
              <a:t> </a:t>
            </a:r>
            <a:r>
              <a:rPr lang="en-US" sz="1800" b="0" i="0" u="none" strike="noStrike" baseline="0" dirty="0">
                <a:solidFill>
                  <a:srgbClr val="231F20"/>
                </a:solidFill>
                <a:latin typeface="Palatino-Roman"/>
              </a:rPr>
              <a:t>server, and the like. </a:t>
            </a:r>
            <a:endParaRPr lang="en-US" sz="1800" dirty="0">
              <a:solidFill>
                <a:srgbClr val="231F20"/>
              </a:solidFill>
              <a:latin typeface="Palatino-Roman"/>
            </a:endParaRPr>
          </a:p>
          <a:p>
            <a:pPr algn="l"/>
            <a:r>
              <a:rPr lang="en-US" sz="1800" b="0" i="0" u="none" strike="noStrike" baseline="0" dirty="0">
                <a:solidFill>
                  <a:srgbClr val="231F20"/>
                </a:solidFill>
                <a:latin typeface="Palatino-Roman"/>
              </a:rPr>
              <a:t>Two children of </a:t>
            </a:r>
            <a:r>
              <a:rPr lang="en-US" sz="1800" b="0" i="0" u="none" strike="noStrike" baseline="0" dirty="0" err="1">
                <a:solidFill>
                  <a:srgbClr val="231F20"/>
                </a:solidFill>
                <a:latin typeface="CMTT10"/>
              </a:rPr>
              <a:t>init</a:t>
            </a:r>
            <a:r>
              <a:rPr lang="en-US" sz="1800" b="0" i="0" u="none" strike="noStrike" baseline="0" dirty="0">
                <a:solidFill>
                  <a:srgbClr val="231F20"/>
                </a:solidFill>
                <a:latin typeface="Palatino-Roman"/>
              </a:rPr>
              <a:t>—</a:t>
            </a:r>
            <a:r>
              <a:rPr lang="en-US" sz="1800" b="0" i="0" u="none" strike="noStrike" baseline="0" dirty="0" err="1">
                <a:solidFill>
                  <a:srgbClr val="231F20"/>
                </a:solidFill>
                <a:latin typeface="CMTT10"/>
              </a:rPr>
              <a:t>kthreadd</a:t>
            </a:r>
            <a:r>
              <a:rPr lang="en-US" sz="1800" b="0" i="0" u="none" strike="noStrike" baseline="0" dirty="0">
                <a:solidFill>
                  <a:srgbClr val="231F20"/>
                </a:solidFill>
                <a:latin typeface="CMTT10"/>
              </a:rPr>
              <a:t> </a:t>
            </a:r>
            <a:r>
              <a:rPr lang="en-US" sz="1800" b="0" i="0" u="none" strike="noStrike" baseline="0" dirty="0">
                <a:solidFill>
                  <a:srgbClr val="231F20"/>
                </a:solidFill>
                <a:latin typeface="Palatino-Roman"/>
              </a:rPr>
              <a:t>and </a:t>
            </a:r>
            <a:r>
              <a:rPr lang="en-US" sz="1800" b="0" i="0" u="none" strike="noStrike" baseline="0" dirty="0" err="1">
                <a:solidFill>
                  <a:srgbClr val="231F20"/>
                </a:solidFill>
                <a:latin typeface="CMTT10"/>
              </a:rPr>
              <a:t>sshd</a:t>
            </a:r>
            <a:r>
              <a:rPr lang="en-US" sz="1800" b="0" i="0" u="none" strike="noStrike" baseline="0" dirty="0">
                <a:solidFill>
                  <a:srgbClr val="231F20"/>
                </a:solidFill>
                <a:latin typeface="Palatino-Roman"/>
              </a:rPr>
              <a:t>. </a:t>
            </a:r>
          </a:p>
          <a:p>
            <a:pPr algn="l"/>
            <a:r>
              <a:rPr lang="en-US" sz="1800" b="0" i="0" u="none" strike="noStrike" baseline="0" dirty="0">
                <a:solidFill>
                  <a:srgbClr val="231F20"/>
                </a:solidFill>
                <a:latin typeface="Palatino-Roman"/>
              </a:rPr>
              <a:t>The </a:t>
            </a:r>
            <a:r>
              <a:rPr lang="en-US" sz="1800" b="0" i="0" u="none" strike="noStrike" baseline="0" dirty="0" err="1">
                <a:solidFill>
                  <a:srgbClr val="231F20"/>
                </a:solidFill>
                <a:latin typeface="CMTT10"/>
              </a:rPr>
              <a:t>kthreadd</a:t>
            </a:r>
            <a:r>
              <a:rPr lang="en-US" sz="1800" b="0" i="0" u="none" strike="noStrike" baseline="0" dirty="0">
                <a:solidFill>
                  <a:srgbClr val="231F20"/>
                </a:solidFill>
                <a:latin typeface="CMTT10"/>
              </a:rPr>
              <a:t> </a:t>
            </a:r>
            <a:r>
              <a:rPr lang="en-US" sz="1800" b="0" i="0" u="none" strike="noStrike" baseline="0" dirty="0">
                <a:solidFill>
                  <a:srgbClr val="231F20"/>
                </a:solidFill>
                <a:latin typeface="Palatino-Roman"/>
              </a:rPr>
              <a:t>process is responsible for creating additional processes that perform tasks on behalf of the kernel (in this situation, </a:t>
            </a:r>
            <a:r>
              <a:rPr lang="en-US" sz="1800" b="0" i="0" u="none" strike="noStrike" baseline="0" dirty="0" err="1">
                <a:solidFill>
                  <a:srgbClr val="231F20"/>
                </a:solidFill>
                <a:latin typeface="CMTT10"/>
              </a:rPr>
              <a:t>khelper</a:t>
            </a:r>
            <a:r>
              <a:rPr lang="en-US" sz="1800" b="0" i="0" u="none" strike="noStrike" baseline="0" dirty="0">
                <a:solidFill>
                  <a:srgbClr val="231F20"/>
                </a:solidFill>
                <a:latin typeface="CMTT10"/>
              </a:rPr>
              <a:t> </a:t>
            </a:r>
            <a:r>
              <a:rPr lang="en-US" sz="1800" b="0" i="0" u="none" strike="noStrike" baseline="0" dirty="0">
                <a:solidFill>
                  <a:srgbClr val="231F20"/>
                </a:solidFill>
                <a:latin typeface="Palatino-Roman"/>
              </a:rPr>
              <a:t>and </a:t>
            </a:r>
            <a:r>
              <a:rPr lang="en-US" sz="1800" b="0" i="0" u="none" strike="noStrike" baseline="0" dirty="0" err="1">
                <a:solidFill>
                  <a:srgbClr val="231F20"/>
                </a:solidFill>
                <a:latin typeface="CMTT10"/>
              </a:rPr>
              <a:t>pdflush</a:t>
            </a:r>
            <a:r>
              <a:rPr lang="en-US" sz="1800" b="0" i="0" u="none" strike="noStrike" baseline="0" dirty="0">
                <a:solidFill>
                  <a:srgbClr val="231F20"/>
                </a:solidFill>
                <a:latin typeface="Palatino-Roman"/>
              </a:rPr>
              <a:t>). </a:t>
            </a:r>
          </a:p>
          <a:p>
            <a:pPr algn="l"/>
            <a:r>
              <a:rPr lang="en-US" sz="1800" b="0" i="0" u="none" strike="noStrike" baseline="0" dirty="0">
                <a:solidFill>
                  <a:srgbClr val="231F20"/>
                </a:solidFill>
                <a:latin typeface="Palatino-Roman"/>
              </a:rPr>
              <a:t>The </a:t>
            </a:r>
            <a:r>
              <a:rPr lang="en-US" sz="1800" b="0" i="0" u="none" strike="noStrike" baseline="0" dirty="0" err="1">
                <a:solidFill>
                  <a:srgbClr val="231F20"/>
                </a:solidFill>
                <a:latin typeface="CMTT10"/>
              </a:rPr>
              <a:t>sshd</a:t>
            </a:r>
            <a:r>
              <a:rPr lang="en-US" sz="1800" b="0" i="0" u="none" strike="noStrike" baseline="0" dirty="0">
                <a:solidFill>
                  <a:srgbClr val="231F20"/>
                </a:solidFill>
                <a:latin typeface="CMTT10"/>
              </a:rPr>
              <a:t> </a:t>
            </a:r>
            <a:r>
              <a:rPr lang="en-US" sz="1800" b="0" i="0" u="none" strike="noStrike" baseline="0" dirty="0">
                <a:solidFill>
                  <a:srgbClr val="231F20"/>
                </a:solidFill>
                <a:latin typeface="Palatino-Roman"/>
              </a:rPr>
              <a:t>process is responsible for managing clients that connect to the system by using </a:t>
            </a:r>
            <a:r>
              <a:rPr lang="en-US" sz="1800" b="0" i="0" u="none" strike="noStrike" baseline="0" dirty="0" err="1">
                <a:solidFill>
                  <a:srgbClr val="231F20"/>
                </a:solidFill>
                <a:latin typeface="CMTT10"/>
              </a:rPr>
              <a:t>ssh</a:t>
            </a:r>
            <a:r>
              <a:rPr lang="en-US" sz="1800" b="0" i="0" u="none" strike="noStrike" baseline="0" dirty="0">
                <a:solidFill>
                  <a:srgbClr val="231F20"/>
                </a:solidFill>
                <a:latin typeface="CMTT10"/>
              </a:rPr>
              <a:t> </a:t>
            </a:r>
            <a:r>
              <a:rPr lang="en-US" sz="1800" b="0" i="0" u="none" strike="noStrike" baseline="0" dirty="0">
                <a:solidFill>
                  <a:srgbClr val="231F20"/>
                </a:solidFill>
                <a:latin typeface="Palatino-Roman"/>
              </a:rPr>
              <a:t>(which is short for </a:t>
            </a:r>
            <a:r>
              <a:rPr lang="en-US" sz="1800" b="1" i="1" u="none" strike="noStrike" baseline="0" dirty="0">
                <a:solidFill>
                  <a:srgbClr val="231F20"/>
                </a:solidFill>
                <a:latin typeface="Palatino-BoldItalic"/>
              </a:rPr>
              <a:t>secure shell</a:t>
            </a:r>
            <a:r>
              <a:rPr lang="en-US" sz="1800" b="0" i="0" u="none" strike="noStrike" baseline="0" dirty="0">
                <a:solidFill>
                  <a:srgbClr val="231F20"/>
                </a:solidFill>
                <a:latin typeface="Palatino-Roman"/>
              </a:rPr>
              <a:t>). </a:t>
            </a:r>
          </a:p>
          <a:p>
            <a:pPr algn="l"/>
            <a:r>
              <a:rPr lang="en-US" sz="1800" b="0" i="0" u="none" strike="noStrike" baseline="0" dirty="0">
                <a:solidFill>
                  <a:srgbClr val="231F20"/>
                </a:solidFill>
                <a:latin typeface="Palatino-Roman"/>
              </a:rPr>
              <a:t>The </a:t>
            </a:r>
            <a:r>
              <a:rPr lang="en-US" sz="1800" b="0" i="0" u="none" strike="noStrike" baseline="0" dirty="0">
                <a:solidFill>
                  <a:srgbClr val="231F20"/>
                </a:solidFill>
                <a:latin typeface="CMTT10"/>
              </a:rPr>
              <a:t>login </a:t>
            </a:r>
            <a:r>
              <a:rPr lang="en-US" sz="1800" b="0" i="0" u="none" strike="noStrike" baseline="0" dirty="0">
                <a:solidFill>
                  <a:srgbClr val="231F20"/>
                </a:solidFill>
                <a:latin typeface="Palatino-Roman"/>
              </a:rPr>
              <a:t>process is responsible for managing clients that directly log onto the system. In this example, a client has logged on and is using the </a:t>
            </a:r>
            <a:r>
              <a:rPr lang="en-US" sz="1800" b="0" i="0" u="none" strike="noStrike" baseline="0" dirty="0">
                <a:solidFill>
                  <a:srgbClr val="231F20"/>
                </a:solidFill>
                <a:latin typeface="CMTT10"/>
              </a:rPr>
              <a:t>bash </a:t>
            </a:r>
            <a:r>
              <a:rPr lang="en-US" sz="1800" b="0" i="0" u="none" strike="noStrike" baseline="0" dirty="0">
                <a:solidFill>
                  <a:srgbClr val="231F20"/>
                </a:solidFill>
                <a:latin typeface="Palatino-Roman"/>
              </a:rPr>
              <a:t>shell, which has been assigned </a:t>
            </a:r>
            <a:r>
              <a:rPr lang="en-US" sz="1800" b="0" i="0" u="none" strike="noStrike" baseline="0" dirty="0" err="1">
                <a:solidFill>
                  <a:srgbClr val="231F20"/>
                </a:solidFill>
                <a:latin typeface="Palatino-Roman"/>
              </a:rPr>
              <a:t>pid</a:t>
            </a:r>
            <a:r>
              <a:rPr lang="en-US" sz="1800" b="0" i="0" u="none" strike="noStrike" baseline="0" dirty="0">
                <a:solidFill>
                  <a:srgbClr val="231F20"/>
                </a:solidFill>
                <a:latin typeface="Palatino-Roman"/>
              </a:rPr>
              <a:t> 8416. Using the </a:t>
            </a:r>
            <a:r>
              <a:rPr lang="en-US" sz="1800" b="0" i="0" u="none" strike="noStrike" baseline="0" dirty="0">
                <a:solidFill>
                  <a:srgbClr val="231F20"/>
                </a:solidFill>
                <a:latin typeface="CMTT10"/>
              </a:rPr>
              <a:t>bash </a:t>
            </a:r>
            <a:r>
              <a:rPr lang="en-US" sz="1800" b="0" i="0" u="none" strike="noStrike" baseline="0" dirty="0">
                <a:solidFill>
                  <a:srgbClr val="231F20"/>
                </a:solidFill>
                <a:latin typeface="Palatino-Roman"/>
              </a:rPr>
              <a:t>command-line interface, this user has created the process </a:t>
            </a:r>
            <a:r>
              <a:rPr lang="en-US" sz="1800" b="0" i="0" u="none" strike="noStrike" baseline="0" dirty="0" err="1">
                <a:solidFill>
                  <a:srgbClr val="231F20"/>
                </a:solidFill>
                <a:latin typeface="CMTT10"/>
              </a:rPr>
              <a:t>ps</a:t>
            </a:r>
            <a:r>
              <a:rPr lang="en-US" sz="1800" b="0" i="0" u="none" strike="noStrike" baseline="0" dirty="0">
                <a:solidFill>
                  <a:srgbClr val="231F20"/>
                </a:solidFill>
                <a:latin typeface="CMTT10"/>
              </a:rPr>
              <a:t> </a:t>
            </a:r>
            <a:r>
              <a:rPr lang="en-US" sz="1800" b="0" i="0" u="none" strike="noStrike" baseline="0" dirty="0">
                <a:solidFill>
                  <a:srgbClr val="231F20"/>
                </a:solidFill>
                <a:latin typeface="Palatino-Roman"/>
              </a:rPr>
              <a:t>as well as the </a:t>
            </a:r>
            <a:r>
              <a:rPr lang="en-US" sz="1800" b="0" i="0" u="none" strike="noStrike" baseline="0" dirty="0">
                <a:solidFill>
                  <a:srgbClr val="231F20"/>
                </a:solidFill>
                <a:latin typeface="CMTT10"/>
              </a:rPr>
              <a:t>emacs </a:t>
            </a:r>
            <a:r>
              <a:rPr lang="en-US" sz="1800" b="0" i="0" u="none" strike="noStrike" baseline="0" dirty="0">
                <a:solidFill>
                  <a:srgbClr val="231F20"/>
                </a:solidFill>
                <a:latin typeface="Palatino-Roman"/>
              </a:rPr>
              <a:t>editor.</a:t>
            </a:r>
            <a:endParaRPr lang="en-IN" dirty="0"/>
          </a:p>
        </p:txBody>
      </p:sp>
      <p:sp>
        <p:nvSpPr>
          <p:cNvPr id="4" name="TextBox 3">
            <a:extLst>
              <a:ext uri="{FF2B5EF4-FFF2-40B4-BE49-F238E27FC236}">
                <a16:creationId xmlns:a16="http://schemas.microsoft.com/office/drawing/2014/main" id="{99555B14-3815-4CC6-8D0B-8FDFE4C1A667}"/>
              </a:ext>
            </a:extLst>
          </p:cNvPr>
          <p:cNvSpPr txBox="1"/>
          <p:nvPr/>
        </p:nvSpPr>
        <p:spPr>
          <a:xfrm>
            <a:off x="3285067" y="304800"/>
            <a:ext cx="6028266" cy="707886"/>
          </a:xfrm>
          <a:prstGeom prst="rect">
            <a:avLst/>
          </a:prstGeom>
          <a:noFill/>
        </p:spPr>
        <p:txBody>
          <a:bodyPr wrap="square" rtlCol="0">
            <a:spAutoFit/>
          </a:bodyPr>
          <a:lstStyle/>
          <a:p>
            <a:r>
              <a:rPr lang="en-US" sz="4000" dirty="0"/>
              <a:t>Description of the diagram</a:t>
            </a:r>
            <a:endParaRPr lang="en-IN" sz="4000" dirty="0"/>
          </a:p>
        </p:txBody>
      </p:sp>
    </p:spTree>
    <p:extLst>
      <p:ext uri="{BB962C8B-B14F-4D97-AF65-F5344CB8AC3E}">
        <p14:creationId xmlns:p14="http://schemas.microsoft.com/office/powerpoint/2010/main" val="418073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A0F99-03FB-4359-8A60-68F80FD298F0}"/>
              </a:ext>
            </a:extLst>
          </p:cNvPr>
          <p:cNvSpPr>
            <a:spLocks noGrp="1"/>
          </p:cNvSpPr>
          <p:nvPr>
            <p:ph sz="quarter" idx="13"/>
          </p:nvPr>
        </p:nvSpPr>
        <p:spPr>
          <a:xfrm>
            <a:off x="913773" y="1921933"/>
            <a:ext cx="11117359" cy="3869266"/>
          </a:xfrm>
        </p:spPr>
        <p:txBody>
          <a:bodyPr>
            <a:normAutofit lnSpcReduction="10000"/>
          </a:bodyPr>
          <a:lstStyle/>
          <a:p>
            <a:pPr algn="l"/>
            <a:r>
              <a:rPr lang="en-US" sz="1800" b="0" i="0" u="none" strike="noStrike" baseline="0" dirty="0">
                <a:solidFill>
                  <a:srgbClr val="231F20"/>
                </a:solidFill>
                <a:latin typeface="Palatino-Roman"/>
              </a:rPr>
              <a:t>In general, when a process creates a child process, that child process will need certain resources (CPU time, memory, files, I/O devices) to accomplish its task.</a:t>
            </a:r>
          </a:p>
          <a:p>
            <a:pPr algn="l"/>
            <a:r>
              <a:rPr lang="en-US" sz="1800" b="0" i="0" u="none" strike="noStrike" baseline="0" dirty="0">
                <a:solidFill>
                  <a:srgbClr val="231F20"/>
                </a:solidFill>
                <a:latin typeface="Palatino-Roman"/>
              </a:rPr>
              <a:t> A child process may be able to obtain its resources directly from the operating system, or it may be constrained to a subset of the resources of the parent process. The parent may have to partition its resources among its children, or it may be able to share some resources (such as memory or files) among several of its children. </a:t>
            </a:r>
          </a:p>
          <a:p>
            <a:pPr algn="l"/>
            <a:r>
              <a:rPr lang="en-US" sz="1800" b="0" i="0" u="none" strike="noStrike" baseline="0" dirty="0">
                <a:solidFill>
                  <a:srgbClr val="231F20"/>
                </a:solidFill>
                <a:latin typeface="Palatino-Roman"/>
              </a:rPr>
              <a:t>Restricting a child process to a subset of the parent’s resources prevents any process from overloading the system by creating too many child processes.</a:t>
            </a:r>
          </a:p>
          <a:p>
            <a:pPr algn="l"/>
            <a:r>
              <a:rPr lang="en-US" sz="1800" b="0" i="0" u="none" strike="noStrike" baseline="0" dirty="0">
                <a:solidFill>
                  <a:srgbClr val="231F20"/>
                </a:solidFill>
                <a:latin typeface="Palatino-Roman"/>
              </a:rPr>
              <a:t>In addition to supplying various physical and logical resources, the parent process may pass along initialization data (input) to the child process. </a:t>
            </a:r>
          </a:p>
        </p:txBody>
      </p:sp>
      <p:sp>
        <p:nvSpPr>
          <p:cNvPr id="4" name="TextBox 3">
            <a:extLst>
              <a:ext uri="{FF2B5EF4-FFF2-40B4-BE49-F238E27FC236}">
                <a16:creationId xmlns:a16="http://schemas.microsoft.com/office/drawing/2014/main" id="{6A5952B6-4135-4ECD-82F2-3747E890FF04}"/>
              </a:ext>
            </a:extLst>
          </p:cNvPr>
          <p:cNvSpPr txBox="1"/>
          <p:nvPr/>
        </p:nvSpPr>
        <p:spPr>
          <a:xfrm>
            <a:off x="1921933" y="905933"/>
            <a:ext cx="8864600" cy="769441"/>
          </a:xfrm>
          <a:prstGeom prst="rect">
            <a:avLst/>
          </a:prstGeom>
          <a:noFill/>
        </p:spPr>
        <p:txBody>
          <a:bodyPr wrap="square" rtlCol="0">
            <a:spAutoFit/>
          </a:bodyPr>
          <a:lstStyle/>
          <a:p>
            <a:r>
              <a:rPr lang="en-US" sz="4400" dirty="0"/>
              <a:t>How a child process gets resources ?</a:t>
            </a:r>
            <a:endParaRPr lang="en-IN" sz="4400" dirty="0"/>
          </a:p>
        </p:txBody>
      </p:sp>
    </p:spTree>
    <p:extLst>
      <p:ext uri="{BB962C8B-B14F-4D97-AF65-F5344CB8AC3E}">
        <p14:creationId xmlns:p14="http://schemas.microsoft.com/office/powerpoint/2010/main" val="361378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BF0CD3-29C7-4A23-ABA8-8BFE0CED19C4}"/>
              </a:ext>
            </a:extLst>
          </p:cNvPr>
          <p:cNvSpPr>
            <a:spLocks noGrp="1"/>
          </p:cNvSpPr>
          <p:nvPr>
            <p:ph sz="quarter" idx="13"/>
          </p:nvPr>
        </p:nvSpPr>
        <p:spPr>
          <a:xfrm>
            <a:off x="414867" y="1859092"/>
            <a:ext cx="10981266" cy="3915175"/>
          </a:xfrm>
        </p:spPr>
        <p:txBody>
          <a:bodyPr/>
          <a:lstStyle/>
          <a:p>
            <a:pPr algn="l"/>
            <a:r>
              <a:rPr lang="en-US" sz="1800" b="0" i="0" u="none" strike="noStrike" baseline="0" dirty="0">
                <a:solidFill>
                  <a:srgbClr val="231F20"/>
                </a:solidFill>
                <a:latin typeface="Palatino-Roman"/>
              </a:rPr>
              <a:t>When a process creates a new process, two possibilities for execution exist:</a:t>
            </a:r>
          </a:p>
          <a:p>
            <a:pPr marL="0" indent="0" algn="l">
              <a:buNone/>
            </a:pPr>
            <a:r>
              <a:rPr lang="en-US" sz="1800" b="1" i="0" u="none" strike="noStrike" baseline="0" dirty="0">
                <a:solidFill>
                  <a:srgbClr val="00AEF0"/>
                </a:solidFill>
                <a:latin typeface="Palatino-Bold"/>
              </a:rPr>
              <a:t>1. </a:t>
            </a:r>
            <a:r>
              <a:rPr lang="en-US" sz="1800" b="0" i="0" u="none" strike="noStrike" baseline="0" dirty="0">
                <a:solidFill>
                  <a:srgbClr val="231F20"/>
                </a:solidFill>
                <a:latin typeface="Palatino-Roman"/>
              </a:rPr>
              <a:t>The parent continues to execute concurrently with its children.</a:t>
            </a:r>
          </a:p>
          <a:p>
            <a:pPr marL="0" indent="0" algn="l">
              <a:buNone/>
            </a:pPr>
            <a:r>
              <a:rPr lang="en-US" sz="1800" b="1" i="0" u="none" strike="noStrike" baseline="0" dirty="0">
                <a:solidFill>
                  <a:srgbClr val="00AEF0"/>
                </a:solidFill>
                <a:latin typeface="Palatino-Bold"/>
              </a:rPr>
              <a:t>2. </a:t>
            </a:r>
            <a:r>
              <a:rPr lang="en-US" sz="1800" b="0" i="0" u="none" strike="noStrike" baseline="0" dirty="0">
                <a:solidFill>
                  <a:srgbClr val="231F20"/>
                </a:solidFill>
                <a:latin typeface="Palatino-Roman"/>
              </a:rPr>
              <a:t>The parent waits until some or all of its children have terminated.</a:t>
            </a:r>
          </a:p>
          <a:p>
            <a:pPr algn="l"/>
            <a:r>
              <a:rPr lang="en-US" sz="1800" b="0" i="0" u="none" strike="noStrike" baseline="0" dirty="0">
                <a:solidFill>
                  <a:srgbClr val="231F20"/>
                </a:solidFill>
                <a:latin typeface="Palatino-Roman"/>
              </a:rPr>
              <a:t>There are also two address-space possibilities for the new process:</a:t>
            </a:r>
          </a:p>
          <a:p>
            <a:pPr marL="0" indent="0" algn="l">
              <a:buNone/>
            </a:pPr>
            <a:r>
              <a:rPr lang="en-US" sz="1800" b="1" i="0" u="none" strike="noStrike" baseline="0" dirty="0">
                <a:solidFill>
                  <a:srgbClr val="00AEF0"/>
                </a:solidFill>
                <a:latin typeface="Palatino-Bold"/>
              </a:rPr>
              <a:t>1. </a:t>
            </a:r>
            <a:r>
              <a:rPr lang="en-US" sz="1800" b="0" i="0" u="none" strike="noStrike" baseline="0" dirty="0">
                <a:solidFill>
                  <a:srgbClr val="231F20"/>
                </a:solidFill>
                <a:latin typeface="Palatino-Roman"/>
              </a:rPr>
              <a:t>The child process is a duplicate of the parent process (it has the same program and data as the parent).</a:t>
            </a:r>
          </a:p>
          <a:p>
            <a:pPr marL="0" indent="0" algn="l">
              <a:buNone/>
            </a:pPr>
            <a:r>
              <a:rPr lang="en-US" sz="1800" b="1" i="0" u="none" strike="noStrike" baseline="0" dirty="0">
                <a:solidFill>
                  <a:srgbClr val="00AEF0"/>
                </a:solidFill>
                <a:latin typeface="Palatino-Bold"/>
              </a:rPr>
              <a:t>2. </a:t>
            </a:r>
            <a:r>
              <a:rPr lang="en-US" sz="1800" b="0" i="0" u="none" strike="noStrike" baseline="0" dirty="0">
                <a:solidFill>
                  <a:srgbClr val="231F20"/>
                </a:solidFill>
                <a:latin typeface="Palatino-Roman"/>
              </a:rPr>
              <a:t>The child process has a new program loaded into it.</a:t>
            </a:r>
            <a:endParaRPr lang="en-IN" dirty="0"/>
          </a:p>
        </p:txBody>
      </p:sp>
    </p:spTree>
    <p:extLst>
      <p:ext uri="{BB962C8B-B14F-4D97-AF65-F5344CB8AC3E}">
        <p14:creationId xmlns:p14="http://schemas.microsoft.com/office/powerpoint/2010/main" val="574735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40BBE-E79E-4017-AA37-005A348A34DC}"/>
              </a:ext>
            </a:extLst>
          </p:cNvPr>
          <p:cNvSpPr>
            <a:spLocks noGrp="1"/>
          </p:cNvSpPr>
          <p:nvPr>
            <p:ph type="title"/>
          </p:nvPr>
        </p:nvSpPr>
        <p:spPr/>
        <p:txBody>
          <a:bodyPr>
            <a:normAutofit/>
          </a:bodyPr>
          <a:lstStyle/>
          <a:p>
            <a:r>
              <a:rPr lang="en-IN" sz="4800" b="1" i="0" u="none" strike="noStrike" baseline="0" dirty="0">
                <a:solidFill>
                  <a:srgbClr val="231F20"/>
                </a:solidFill>
                <a:latin typeface="HelveticaNeue-MediumExt"/>
              </a:rPr>
              <a:t>Process Termination</a:t>
            </a:r>
            <a:endParaRPr lang="en-IN" sz="4800" b="1" dirty="0"/>
          </a:p>
        </p:txBody>
      </p:sp>
      <p:sp>
        <p:nvSpPr>
          <p:cNvPr id="3" name="Content Placeholder 2">
            <a:extLst>
              <a:ext uri="{FF2B5EF4-FFF2-40B4-BE49-F238E27FC236}">
                <a16:creationId xmlns:a16="http://schemas.microsoft.com/office/drawing/2014/main" id="{4A35C18C-04FA-4482-BF7C-92716DE38603}"/>
              </a:ext>
            </a:extLst>
          </p:cNvPr>
          <p:cNvSpPr>
            <a:spLocks noGrp="1"/>
          </p:cNvSpPr>
          <p:nvPr>
            <p:ph sz="quarter" idx="13"/>
          </p:nvPr>
        </p:nvSpPr>
        <p:spPr/>
        <p:txBody>
          <a:bodyPr>
            <a:normAutofit/>
          </a:bodyPr>
          <a:lstStyle/>
          <a:p>
            <a:pPr algn="l"/>
            <a:r>
              <a:rPr lang="en-US" sz="1800" b="0" i="0" u="none" strike="noStrike" baseline="0" dirty="0">
                <a:solidFill>
                  <a:srgbClr val="231F20"/>
                </a:solidFill>
                <a:latin typeface="Palatino-Roman"/>
              </a:rPr>
              <a:t>A process terminates when it finishes executing its final statement and asks the operating system to delete it by using the </a:t>
            </a:r>
            <a:r>
              <a:rPr lang="en-US" sz="1800" b="0" i="0" u="none" strike="noStrike" baseline="0" dirty="0">
                <a:solidFill>
                  <a:srgbClr val="231F20"/>
                </a:solidFill>
                <a:latin typeface="CMTT10"/>
              </a:rPr>
              <a:t>exit() </a:t>
            </a:r>
            <a:r>
              <a:rPr lang="en-US" sz="1800" b="0" i="0" u="none" strike="noStrike" baseline="0" dirty="0">
                <a:solidFill>
                  <a:srgbClr val="231F20"/>
                </a:solidFill>
                <a:latin typeface="Palatino-Roman"/>
              </a:rPr>
              <a:t>system call. </a:t>
            </a:r>
          </a:p>
          <a:p>
            <a:pPr algn="l"/>
            <a:r>
              <a:rPr lang="en-US" sz="1800" b="0" i="0" u="none" strike="noStrike" baseline="0" dirty="0">
                <a:solidFill>
                  <a:srgbClr val="231F20"/>
                </a:solidFill>
                <a:latin typeface="Palatino-Roman"/>
              </a:rPr>
              <a:t>At that point, the process may return a status value (typically an integer) to its parent process (via the </a:t>
            </a:r>
            <a:r>
              <a:rPr lang="en-US" sz="1800" b="0" i="0" u="none" strike="noStrike" baseline="0" dirty="0">
                <a:solidFill>
                  <a:srgbClr val="231F20"/>
                </a:solidFill>
                <a:latin typeface="CMTT10"/>
              </a:rPr>
              <a:t>wait() </a:t>
            </a:r>
            <a:r>
              <a:rPr lang="en-US" sz="1800" b="0" i="0" u="none" strike="noStrike" baseline="0" dirty="0">
                <a:solidFill>
                  <a:srgbClr val="231F20"/>
                </a:solidFill>
                <a:latin typeface="Palatino-Roman"/>
              </a:rPr>
              <a:t>system call). </a:t>
            </a:r>
          </a:p>
          <a:p>
            <a:pPr algn="l"/>
            <a:r>
              <a:rPr lang="en-US" sz="1800" b="0" i="0" u="none" strike="noStrike" baseline="0" dirty="0">
                <a:solidFill>
                  <a:srgbClr val="231F20"/>
                </a:solidFill>
                <a:latin typeface="Palatino-Roman"/>
              </a:rPr>
              <a:t>All the resources of the process—including physical and virtual memory, open files, and I/O buffers—are deallocated </a:t>
            </a:r>
            <a:r>
              <a:rPr lang="en-IN" sz="1800" b="0" i="0" u="none" strike="noStrike" baseline="0" dirty="0">
                <a:solidFill>
                  <a:srgbClr val="231F20"/>
                </a:solidFill>
                <a:latin typeface="Palatino-Roman"/>
              </a:rPr>
              <a:t>by the operating system.</a:t>
            </a:r>
          </a:p>
          <a:p>
            <a:pPr algn="l"/>
            <a:r>
              <a:rPr lang="en-US" sz="1800" b="0" i="0" u="none" strike="noStrike" baseline="0" dirty="0">
                <a:solidFill>
                  <a:srgbClr val="231F20"/>
                </a:solidFill>
                <a:latin typeface="Palatino-Roman"/>
              </a:rPr>
              <a:t>Termination can occur in other circumstances as well. A process can cause the termination of another process via an appropriate system call</a:t>
            </a:r>
            <a:endParaRPr lang="en-IN" dirty="0"/>
          </a:p>
        </p:txBody>
      </p:sp>
    </p:spTree>
    <p:extLst>
      <p:ext uri="{BB962C8B-B14F-4D97-AF65-F5344CB8AC3E}">
        <p14:creationId xmlns:p14="http://schemas.microsoft.com/office/powerpoint/2010/main" val="1309733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1F81-BE96-4D12-B915-368A623018FF}"/>
              </a:ext>
            </a:extLst>
          </p:cNvPr>
          <p:cNvSpPr>
            <a:spLocks noGrp="1"/>
          </p:cNvSpPr>
          <p:nvPr>
            <p:ph type="title"/>
          </p:nvPr>
        </p:nvSpPr>
        <p:spPr/>
        <p:txBody>
          <a:bodyPr/>
          <a:lstStyle/>
          <a:p>
            <a:r>
              <a:rPr lang="en-US" dirty="0"/>
              <a:t>Termination of child process</a:t>
            </a:r>
            <a:endParaRPr lang="en-IN" dirty="0"/>
          </a:p>
        </p:txBody>
      </p:sp>
      <p:sp>
        <p:nvSpPr>
          <p:cNvPr id="3" name="Content Placeholder 2">
            <a:extLst>
              <a:ext uri="{FF2B5EF4-FFF2-40B4-BE49-F238E27FC236}">
                <a16:creationId xmlns:a16="http://schemas.microsoft.com/office/drawing/2014/main" id="{DB12FDE5-B424-4069-9239-ADDC7A5F8CAC}"/>
              </a:ext>
            </a:extLst>
          </p:cNvPr>
          <p:cNvSpPr>
            <a:spLocks noGrp="1"/>
          </p:cNvSpPr>
          <p:nvPr>
            <p:ph sz="quarter" idx="13"/>
          </p:nvPr>
        </p:nvSpPr>
        <p:spPr>
          <a:xfrm>
            <a:off x="541867" y="1938867"/>
            <a:ext cx="10735733" cy="4588933"/>
          </a:xfrm>
        </p:spPr>
        <p:txBody>
          <a:bodyPr>
            <a:normAutofit/>
          </a:bodyPr>
          <a:lstStyle/>
          <a:p>
            <a:pPr algn="l"/>
            <a:r>
              <a:rPr lang="en-US" sz="1800" b="0" i="0" u="none" strike="noStrike" baseline="0" dirty="0">
                <a:solidFill>
                  <a:srgbClr val="231F20"/>
                </a:solidFill>
                <a:latin typeface="Palatino-Roman"/>
              </a:rPr>
              <a:t>Usually, such a system call can be invoked only by the parent of the process that is to be terminated. Otherwise, users could arbitrarily kill each other’s jobs. </a:t>
            </a:r>
          </a:p>
          <a:p>
            <a:pPr algn="l"/>
            <a:r>
              <a:rPr lang="en-US" sz="1800" b="0" i="0" u="none" strike="noStrike" baseline="0" dirty="0">
                <a:solidFill>
                  <a:srgbClr val="231F20"/>
                </a:solidFill>
                <a:latin typeface="Palatino-Roman"/>
              </a:rPr>
              <a:t>Note that a parent needs to know the identities of its children if it is to terminate them. Thus, when one process creates a new process, the identity of the newly created process is passed to the parent.</a:t>
            </a:r>
          </a:p>
          <a:p>
            <a:pPr algn="l"/>
            <a:r>
              <a:rPr lang="en-US" sz="1800" b="0" i="0" u="none" strike="noStrike" baseline="0" dirty="0">
                <a:solidFill>
                  <a:srgbClr val="231F20"/>
                </a:solidFill>
                <a:latin typeface="Palatino-Roman"/>
              </a:rPr>
              <a:t>Some systems do not allow a child to exist if its parent has terminated. In such systems, if a process terminates (either normally or abnormally), then all its children must also be terminated. This phenomenon, referred to as </a:t>
            </a:r>
            <a:r>
              <a:rPr lang="en-US" sz="1800" b="1" i="0" u="none" strike="noStrike" baseline="0" dirty="0">
                <a:solidFill>
                  <a:srgbClr val="00AEF0"/>
                </a:solidFill>
                <a:latin typeface="Palatino-Bold"/>
              </a:rPr>
              <a:t>cascading termination</a:t>
            </a:r>
            <a:r>
              <a:rPr lang="en-US" sz="1800" b="0" i="0" u="none" strike="noStrike" baseline="0" dirty="0">
                <a:solidFill>
                  <a:srgbClr val="231F20"/>
                </a:solidFill>
                <a:latin typeface="Palatino-Roman"/>
              </a:rPr>
              <a:t>, is normally initiated by the operating system</a:t>
            </a:r>
            <a:endParaRPr lang="en-IN" dirty="0"/>
          </a:p>
        </p:txBody>
      </p:sp>
    </p:spTree>
    <p:extLst>
      <p:ext uri="{BB962C8B-B14F-4D97-AF65-F5344CB8AC3E}">
        <p14:creationId xmlns:p14="http://schemas.microsoft.com/office/powerpoint/2010/main" val="54437509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208</TotalTime>
  <Words>1021</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CMTT10</vt:lpstr>
      <vt:lpstr>HelveticaNeue-MediumExt</vt:lpstr>
      <vt:lpstr>Palatino-Bold</vt:lpstr>
      <vt:lpstr>Palatino-BoldItalic</vt:lpstr>
      <vt:lpstr>Palatino-Roman</vt:lpstr>
      <vt:lpstr>Tw Cen MT</vt:lpstr>
      <vt:lpstr>Droplet</vt:lpstr>
      <vt:lpstr>Process </vt:lpstr>
      <vt:lpstr>Process Creation</vt:lpstr>
      <vt:lpstr>process identifier</vt:lpstr>
      <vt:lpstr>PowerPoint Presentation</vt:lpstr>
      <vt:lpstr>PowerPoint Presentation</vt:lpstr>
      <vt:lpstr>PowerPoint Presentation</vt:lpstr>
      <vt:lpstr>PowerPoint Presentation</vt:lpstr>
      <vt:lpstr>Process Termination</vt:lpstr>
      <vt:lpstr>Termination of child process</vt:lpstr>
      <vt:lpstr>A parent may terminate the execution of one of its children for a variety of reasons, such as these:</vt:lpstr>
      <vt:lpstr>a zombie process</vt:lpstr>
      <vt:lpstr>Orphan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dc:title>
  <dc:creator>mansi joshi</dc:creator>
  <cp:lastModifiedBy>mansi joshi</cp:lastModifiedBy>
  <cp:revision>8</cp:revision>
  <dcterms:created xsi:type="dcterms:W3CDTF">2020-11-24T10:33:16Z</dcterms:created>
  <dcterms:modified xsi:type="dcterms:W3CDTF">2020-12-08T06:05:29Z</dcterms:modified>
</cp:coreProperties>
</file>