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81675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306131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8094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2124501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186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2619370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191357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307375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6323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07D1D-3309-437D-8281-C4499786B76B}" type="datetimeFigureOut">
              <a:rPr lang="en-IN" smtClean="0"/>
              <a:t>22-11-2020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111994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07D1D-3309-437D-8281-C4499786B76B}" type="datetimeFigureOut">
              <a:rPr lang="en-IN" smtClean="0"/>
              <a:t>22-11-2020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70787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07D1D-3309-437D-8281-C4499786B76B}" type="datetimeFigureOut">
              <a:rPr lang="en-IN" smtClean="0"/>
              <a:t>22-11-2020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379136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07D1D-3309-437D-8281-C4499786B76B}" type="datetimeFigureOut">
              <a:rPr lang="en-IN" smtClean="0"/>
              <a:t>22-11-2020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214290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07D1D-3309-437D-8281-C4499786B76B}" type="datetimeFigureOut">
              <a:rPr lang="en-IN" smtClean="0"/>
              <a:t>22-11-2020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331396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07D1D-3309-437D-8281-C4499786B76B}" type="datetimeFigureOut">
              <a:rPr lang="en-IN" smtClean="0"/>
              <a:t>22-11-2020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171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07D1D-3309-437D-8281-C4499786B76B}" type="datetimeFigureOut">
              <a:rPr lang="en-IN" smtClean="0"/>
              <a:t>22-11-2020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6E70C9-E6C4-4D88-9CF8-71FF23122F98}" type="slidenum">
              <a:rPr lang="en-IN" smtClean="0"/>
              <a:t>‹#›</a:t>
            </a:fld>
            <a:endParaRPr lang="en-IN"/>
          </a:p>
        </p:txBody>
      </p:sp>
    </p:spTree>
    <p:extLst>
      <p:ext uri="{BB962C8B-B14F-4D97-AF65-F5344CB8AC3E}">
        <p14:creationId xmlns:p14="http://schemas.microsoft.com/office/powerpoint/2010/main" val="398088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07D1D-3309-437D-8281-C4499786B76B}" type="datetimeFigureOut">
              <a:rPr lang="en-IN" smtClean="0"/>
              <a:t>22-11-2020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16E70C9-E6C4-4D88-9CF8-71FF23122F98}" type="slidenum">
              <a:rPr lang="en-IN" smtClean="0"/>
              <a:t>‹#›</a:t>
            </a:fld>
            <a:endParaRPr lang="en-IN"/>
          </a:p>
        </p:txBody>
      </p:sp>
    </p:spTree>
    <p:extLst>
      <p:ext uri="{BB962C8B-B14F-4D97-AF65-F5344CB8AC3E}">
        <p14:creationId xmlns:p14="http://schemas.microsoft.com/office/powerpoint/2010/main" val="29961202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42A8-0225-4EE5-AAFD-D5772F493161}"/>
              </a:ext>
            </a:extLst>
          </p:cNvPr>
          <p:cNvSpPr>
            <a:spLocks noGrp="1"/>
          </p:cNvSpPr>
          <p:nvPr>
            <p:ph type="ctrTitle"/>
          </p:nvPr>
        </p:nvSpPr>
        <p:spPr/>
        <p:txBody>
          <a:bodyPr/>
          <a:lstStyle/>
          <a:p>
            <a:r>
              <a:rPr lang="en-US" dirty="0"/>
              <a:t>Process </a:t>
            </a:r>
            <a:endParaRPr lang="en-IN" dirty="0"/>
          </a:p>
        </p:txBody>
      </p:sp>
      <p:sp>
        <p:nvSpPr>
          <p:cNvPr id="3" name="Subtitle 2">
            <a:extLst>
              <a:ext uri="{FF2B5EF4-FFF2-40B4-BE49-F238E27FC236}">
                <a16:creationId xmlns:a16="http://schemas.microsoft.com/office/drawing/2014/main" id="{6320D700-BABF-4391-AEA7-B0AF848385B9}"/>
              </a:ext>
            </a:extLst>
          </p:cNvPr>
          <p:cNvSpPr>
            <a:spLocks noGrp="1"/>
          </p:cNvSpPr>
          <p:nvPr>
            <p:ph type="subTitle" idx="1"/>
          </p:nvPr>
        </p:nvSpPr>
        <p:spPr/>
        <p:txBody>
          <a:bodyPr>
            <a:normAutofit/>
          </a:bodyPr>
          <a:lstStyle/>
          <a:p>
            <a:r>
              <a:rPr lang="en-US" sz="4400" dirty="0"/>
              <a:t>Process concept </a:t>
            </a:r>
            <a:endParaRPr lang="en-IN" sz="4400" dirty="0"/>
          </a:p>
        </p:txBody>
      </p:sp>
    </p:spTree>
    <p:extLst>
      <p:ext uri="{BB962C8B-B14F-4D97-AF65-F5344CB8AC3E}">
        <p14:creationId xmlns:p14="http://schemas.microsoft.com/office/powerpoint/2010/main" val="86119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D0ED-BB2A-4055-B802-5085DF340403}"/>
              </a:ext>
            </a:extLst>
          </p:cNvPr>
          <p:cNvSpPr>
            <a:spLocks noGrp="1"/>
          </p:cNvSpPr>
          <p:nvPr>
            <p:ph type="title"/>
          </p:nvPr>
        </p:nvSpPr>
        <p:spPr/>
        <p:txBody>
          <a:bodyPr>
            <a:normAutofit/>
          </a:bodyPr>
          <a:lstStyle/>
          <a:p>
            <a:r>
              <a:rPr lang="en-US" sz="4800" dirty="0"/>
              <a:t>Process- in brief</a:t>
            </a:r>
            <a:endParaRPr lang="en-IN" sz="4800" dirty="0"/>
          </a:p>
        </p:txBody>
      </p:sp>
      <p:sp>
        <p:nvSpPr>
          <p:cNvPr id="3" name="Content Placeholder 2">
            <a:extLst>
              <a:ext uri="{FF2B5EF4-FFF2-40B4-BE49-F238E27FC236}">
                <a16:creationId xmlns:a16="http://schemas.microsoft.com/office/drawing/2014/main" id="{187E4EA9-BF32-4EAF-ACD7-C228DF6EDD89}"/>
              </a:ext>
            </a:extLst>
          </p:cNvPr>
          <p:cNvSpPr>
            <a:spLocks noGrp="1"/>
          </p:cNvSpPr>
          <p:nvPr>
            <p:ph idx="1"/>
          </p:nvPr>
        </p:nvSpPr>
        <p:spPr/>
        <p:txBody>
          <a:bodyPr>
            <a:normAutofit/>
          </a:bodyPr>
          <a:lstStyle/>
          <a:p>
            <a:pPr algn="l"/>
            <a:r>
              <a:rPr lang="en-US" sz="2000" b="0" i="0" u="none" strike="noStrike" baseline="0" dirty="0">
                <a:solidFill>
                  <a:srgbClr val="231F20"/>
                </a:solidFill>
                <a:latin typeface="Palatino-Roman"/>
              </a:rPr>
              <a:t>A batch system executes </a:t>
            </a:r>
            <a:r>
              <a:rPr lang="en-US" sz="2000" b="1" i="0" u="none" strike="noStrike" baseline="0" dirty="0">
                <a:solidFill>
                  <a:srgbClr val="00AEF0"/>
                </a:solidFill>
                <a:latin typeface="Palatino-Bold"/>
              </a:rPr>
              <a:t>jobs</a:t>
            </a:r>
            <a:r>
              <a:rPr lang="en-US" sz="2000" b="0" i="0" u="none" strike="noStrike" baseline="0" dirty="0">
                <a:solidFill>
                  <a:srgbClr val="231F20"/>
                </a:solidFill>
                <a:latin typeface="Palatino-Roman"/>
              </a:rPr>
              <a:t>, whereas a time-shared system has </a:t>
            </a:r>
            <a:r>
              <a:rPr lang="en-US" sz="2000" b="1" i="0" u="none" strike="noStrike" baseline="0" dirty="0">
                <a:solidFill>
                  <a:srgbClr val="00AEF0"/>
                </a:solidFill>
                <a:latin typeface="Palatino-Bold"/>
              </a:rPr>
              <a:t>user programs</a:t>
            </a:r>
            <a:r>
              <a:rPr lang="en-US" sz="2000" b="0" i="0" u="none" strike="noStrike" baseline="0" dirty="0">
                <a:solidFill>
                  <a:srgbClr val="231F20"/>
                </a:solidFill>
                <a:latin typeface="Palatino-Roman"/>
              </a:rPr>
              <a:t>, or </a:t>
            </a:r>
            <a:r>
              <a:rPr lang="en-US" sz="2000" b="1" i="0" u="none" strike="noStrike" baseline="0" dirty="0">
                <a:solidFill>
                  <a:srgbClr val="00AEF0"/>
                </a:solidFill>
                <a:latin typeface="Palatino-Bold"/>
              </a:rPr>
              <a:t>tasks</a:t>
            </a:r>
            <a:r>
              <a:rPr lang="en-US" sz="2000" b="0" i="0" u="none" strike="noStrike" baseline="0" dirty="0">
                <a:solidFill>
                  <a:srgbClr val="231F20"/>
                </a:solidFill>
                <a:latin typeface="Palatino-Roman"/>
              </a:rPr>
              <a:t>. Even on a single-user system, a user may be able to run several programs at one time: a word processor, a Web browser, and an e-mail package. And even if a user can execute only one program at a time, such as on an embedded device that does not support multitasking, the operating system may need to support its own internal programmed activities, such as memory management. They are known as </a:t>
            </a:r>
            <a:r>
              <a:rPr lang="en-US" sz="2000" b="1" i="0" u="none" strike="noStrike" baseline="0" dirty="0">
                <a:solidFill>
                  <a:srgbClr val="00AEF0"/>
                </a:solidFill>
                <a:latin typeface="Palatino-Bold"/>
              </a:rPr>
              <a:t>processes</a:t>
            </a:r>
          </a:p>
          <a:p>
            <a:pPr algn="l"/>
            <a:r>
              <a:rPr lang="en-US" sz="2000" b="1" dirty="0">
                <a:solidFill>
                  <a:srgbClr val="00AEF0"/>
                </a:solidFill>
                <a:latin typeface="Palatino-Bold"/>
              </a:rPr>
              <a:t>Process </a:t>
            </a:r>
            <a:r>
              <a:rPr lang="en-US" sz="2000" b="1" dirty="0">
                <a:solidFill>
                  <a:schemeClr val="tx1"/>
                </a:solidFill>
                <a:latin typeface="Palatino-Bold"/>
              </a:rPr>
              <a:t>– </a:t>
            </a:r>
            <a:r>
              <a:rPr lang="en-US" sz="2000" dirty="0">
                <a:solidFill>
                  <a:schemeClr val="tx1"/>
                </a:solidFill>
                <a:latin typeface="Palatino-Bold"/>
              </a:rPr>
              <a:t>program in execution </a:t>
            </a:r>
            <a:r>
              <a:rPr lang="en-US" sz="2000" b="1" dirty="0">
                <a:solidFill>
                  <a:schemeClr val="tx1"/>
                </a:solidFill>
                <a:latin typeface="Palatino-Bold"/>
              </a:rPr>
              <a:t> </a:t>
            </a:r>
            <a:endParaRPr lang="en-IN" sz="2000" dirty="0"/>
          </a:p>
        </p:txBody>
      </p:sp>
    </p:spTree>
    <p:extLst>
      <p:ext uri="{BB962C8B-B14F-4D97-AF65-F5344CB8AC3E}">
        <p14:creationId xmlns:p14="http://schemas.microsoft.com/office/powerpoint/2010/main" val="35613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FC17-5EAD-4FB4-9D13-C4127F6DB86F}"/>
              </a:ext>
            </a:extLst>
          </p:cNvPr>
          <p:cNvSpPr>
            <a:spLocks noGrp="1"/>
          </p:cNvSpPr>
          <p:nvPr>
            <p:ph type="title"/>
          </p:nvPr>
        </p:nvSpPr>
        <p:spPr/>
        <p:txBody>
          <a:bodyPr>
            <a:normAutofit/>
          </a:bodyPr>
          <a:lstStyle/>
          <a:p>
            <a:r>
              <a:rPr lang="en-IN" sz="4000" b="0" i="0" u="none" strike="noStrike" baseline="0" dirty="0">
                <a:latin typeface="HelveticaNeue-MediumExt"/>
              </a:rPr>
              <a:t>The Process</a:t>
            </a:r>
            <a:endParaRPr lang="en-IN" sz="4000" dirty="0"/>
          </a:p>
        </p:txBody>
      </p:sp>
      <p:sp>
        <p:nvSpPr>
          <p:cNvPr id="3" name="Content Placeholder 2">
            <a:extLst>
              <a:ext uri="{FF2B5EF4-FFF2-40B4-BE49-F238E27FC236}">
                <a16:creationId xmlns:a16="http://schemas.microsoft.com/office/drawing/2014/main" id="{468A61B5-D319-4EEE-BEF7-A01F0AF54440}"/>
              </a:ext>
            </a:extLst>
          </p:cNvPr>
          <p:cNvSpPr>
            <a:spLocks noGrp="1"/>
          </p:cNvSpPr>
          <p:nvPr>
            <p:ph idx="1"/>
          </p:nvPr>
        </p:nvSpPr>
        <p:spPr>
          <a:xfrm>
            <a:off x="677334" y="1259841"/>
            <a:ext cx="8596668" cy="4781522"/>
          </a:xfrm>
        </p:spPr>
        <p:txBody>
          <a:bodyPr>
            <a:noAutofit/>
          </a:bodyPr>
          <a:lstStyle/>
          <a:p>
            <a:pPr algn="l"/>
            <a:r>
              <a:rPr lang="en-IN" sz="2000" b="0" i="0" u="none" strike="noStrike" baseline="0" dirty="0">
                <a:solidFill>
                  <a:srgbClr val="231F20"/>
                </a:solidFill>
                <a:latin typeface="Palatino-Roman"/>
              </a:rPr>
              <a:t>A process </a:t>
            </a:r>
            <a:r>
              <a:rPr lang="en-US" sz="2000" b="0" i="0" u="none" strike="noStrike" baseline="0" dirty="0">
                <a:solidFill>
                  <a:srgbClr val="231F20"/>
                </a:solidFill>
                <a:latin typeface="Palatino-Roman"/>
              </a:rPr>
              <a:t>is more than the program code, which is sometimes known as the </a:t>
            </a:r>
            <a:r>
              <a:rPr lang="en-US" sz="2000" b="1" i="0" u="none" strike="noStrike" baseline="0" dirty="0">
                <a:solidFill>
                  <a:srgbClr val="00AEF0"/>
                </a:solidFill>
                <a:latin typeface="Palatino-Bold"/>
              </a:rPr>
              <a:t>text section</a:t>
            </a:r>
            <a:r>
              <a:rPr lang="en-US" sz="2000" b="0" i="0" u="none" strike="noStrike" baseline="0" dirty="0">
                <a:solidFill>
                  <a:srgbClr val="231F20"/>
                </a:solidFill>
                <a:latin typeface="Palatino-Roman"/>
              </a:rPr>
              <a:t>.</a:t>
            </a:r>
          </a:p>
          <a:p>
            <a:pPr algn="l"/>
            <a:r>
              <a:rPr lang="en-US" sz="2000" b="0" i="0" u="none" strike="noStrike" baseline="0" dirty="0">
                <a:solidFill>
                  <a:srgbClr val="231F20"/>
                </a:solidFill>
                <a:latin typeface="Palatino-Roman"/>
              </a:rPr>
              <a:t>It also includes the current activity, as represented by the value of the </a:t>
            </a:r>
            <a:r>
              <a:rPr lang="en-US" sz="2000" b="1" i="0" u="none" strike="noStrike" baseline="0" dirty="0">
                <a:solidFill>
                  <a:srgbClr val="00AEF0"/>
                </a:solidFill>
                <a:latin typeface="Palatino-Bold"/>
              </a:rPr>
              <a:t>program counter </a:t>
            </a:r>
            <a:r>
              <a:rPr lang="en-US" sz="2000" b="0" i="0" u="none" strike="noStrike" baseline="0" dirty="0">
                <a:solidFill>
                  <a:srgbClr val="231F20"/>
                </a:solidFill>
                <a:latin typeface="Palatino-Roman"/>
              </a:rPr>
              <a:t>and the contents of the processor’s registers. </a:t>
            </a:r>
          </a:p>
          <a:p>
            <a:pPr algn="l"/>
            <a:r>
              <a:rPr lang="en-US" sz="2000" b="0" i="0" u="none" strike="noStrike" baseline="0" dirty="0">
                <a:solidFill>
                  <a:srgbClr val="231F20"/>
                </a:solidFill>
                <a:latin typeface="Palatino-Roman"/>
              </a:rPr>
              <a:t>A process generally also includes the process </a:t>
            </a:r>
            <a:r>
              <a:rPr lang="en-US" sz="2000" b="1" i="0" u="none" strike="noStrike" baseline="0" dirty="0">
                <a:solidFill>
                  <a:srgbClr val="00AEF0"/>
                </a:solidFill>
                <a:latin typeface="Palatino-Bold"/>
              </a:rPr>
              <a:t>stack</a:t>
            </a:r>
            <a:r>
              <a:rPr lang="en-US" sz="2000" b="0" i="0" u="none" strike="noStrike" baseline="0" dirty="0">
                <a:solidFill>
                  <a:srgbClr val="231F20"/>
                </a:solidFill>
                <a:latin typeface="Palatino-Roman"/>
              </a:rPr>
              <a:t>, which contains temporary data (such as function parameters, return addresses, and local variables), and a </a:t>
            </a:r>
            <a:r>
              <a:rPr lang="en-US" sz="2000" b="1" i="0" u="none" strike="noStrike" baseline="0" dirty="0">
                <a:solidFill>
                  <a:srgbClr val="00AEF0"/>
                </a:solidFill>
                <a:latin typeface="Palatino-Bold"/>
              </a:rPr>
              <a:t>data section</a:t>
            </a:r>
            <a:r>
              <a:rPr lang="en-US" sz="2000" b="0" i="0" u="none" strike="noStrike" baseline="0" dirty="0">
                <a:solidFill>
                  <a:srgbClr val="231F20"/>
                </a:solidFill>
                <a:latin typeface="Palatino-Roman"/>
              </a:rPr>
              <a:t>, which contains global variables .</a:t>
            </a:r>
          </a:p>
          <a:p>
            <a:pPr algn="l"/>
            <a:r>
              <a:rPr lang="en-US" sz="2000" b="0" i="0" u="none" strike="noStrike" baseline="0" dirty="0">
                <a:solidFill>
                  <a:srgbClr val="231F20"/>
                </a:solidFill>
                <a:latin typeface="Palatino-Roman"/>
              </a:rPr>
              <a:t>A process may also include a </a:t>
            </a:r>
            <a:r>
              <a:rPr lang="en-US" sz="2000" b="1" i="0" u="none" strike="noStrike" baseline="0" dirty="0">
                <a:solidFill>
                  <a:srgbClr val="00AEF0"/>
                </a:solidFill>
                <a:latin typeface="Palatino-Bold"/>
              </a:rPr>
              <a:t>heap </a:t>
            </a:r>
            <a:r>
              <a:rPr lang="en-US" sz="2000" b="0" i="0" u="none" strike="noStrike" baseline="0" dirty="0">
                <a:solidFill>
                  <a:srgbClr val="231F20"/>
                </a:solidFill>
                <a:latin typeface="Palatino-Roman"/>
              </a:rPr>
              <a:t>, which is memory that is dynamically allocated during process run time.</a:t>
            </a:r>
          </a:p>
          <a:p>
            <a:pPr algn="l"/>
            <a:r>
              <a:rPr lang="en-IN" sz="2000" b="0" i="0" u="none" strike="noStrike" baseline="0" dirty="0">
                <a:solidFill>
                  <a:srgbClr val="231F20"/>
                </a:solidFill>
                <a:latin typeface="Palatino-Roman"/>
              </a:rPr>
              <a:t>A program is a </a:t>
            </a:r>
            <a:r>
              <a:rPr lang="en-US" sz="2000" b="1" i="1" u="none" strike="noStrike" baseline="0" dirty="0">
                <a:solidFill>
                  <a:srgbClr val="231F20"/>
                </a:solidFill>
                <a:latin typeface="Palatino-BoldItalic"/>
              </a:rPr>
              <a:t>passive </a:t>
            </a:r>
            <a:r>
              <a:rPr lang="en-US" sz="2000" b="0" i="0" u="none" strike="noStrike" baseline="0" dirty="0">
                <a:solidFill>
                  <a:srgbClr val="231F20"/>
                </a:solidFill>
                <a:latin typeface="Palatino-Roman"/>
              </a:rPr>
              <a:t>entity, such as a file containing a list of instructions stored on disk. a process is an </a:t>
            </a:r>
            <a:r>
              <a:rPr lang="en-US" sz="2000" b="1" i="1" u="none" strike="noStrike" baseline="0" dirty="0">
                <a:solidFill>
                  <a:srgbClr val="231F20"/>
                </a:solidFill>
                <a:latin typeface="Palatino-BoldItalic"/>
              </a:rPr>
              <a:t>active </a:t>
            </a:r>
            <a:r>
              <a:rPr lang="en-US" sz="2000" b="0" i="0" u="none" strike="noStrike" baseline="0" dirty="0">
                <a:solidFill>
                  <a:srgbClr val="231F20"/>
                </a:solidFill>
                <a:latin typeface="Palatino-Roman"/>
              </a:rPr>
              <a:t>entity, with a program counter specifying the next instruction to execute and a set </a:t>
            </a:r>
            <a:r>
              <a:rPr lang="en-IN" sz="2000" b="0" i="0" u="none" strike="noStrike" baseline="0" dirty="0">
                <a:solidFill>
                  <a:srgbClr val="231F20"/>
                </a:solidFill>
                <a:latin typeface="Palatino-Roman"/>
              </a:rPr>
              <a:t>of associated resources.</a:t>
            </a:r>
          </a:p>
          <a:p>
            <a:pPr algn="l"/>
            <a:r>
              <a:rPr lang="en-US" sz="2000" b="0" i="0" u="none" strike="noStrike" baseline="0" dirty="0">
                <a:solidFill>
                  <a:srgbClr val="231F20"/>
                </a:solidFill>
                <a:latin typeface="Palatino-Roman"/>
              </a:rPr>
              <a:t>A program becomes a process when an executable file </a:t>
            </a:r>
            <a:r>
              <a:rPr lang="en-IN" sz="2000" b="0" i="0" u="none" strike="noStrike" baseline="0" dirty="0">
                <a:solidFill>
                  <a:srgbClr val="231F20"/>
                </a:solidFill>
                <a:latin typeface="Palatino-Roman"/>
              </a:rPr>
              <a:t>is loaded into memory.</a:t>
            </a:r>
            <a:endParaRPr lang="en-IN" sz="2000" dirty="0"/>
          </a:p>
        </p:txBody>
      </p:sp>
    </p:spTree>
    <p:extLst>
      <p:ext uri="{BB962C8B-B14F-4D97-AF65-F5344CB8AC3E}">
        <p14:creationId xmlns:p14="http://schemas.microsoft.com/office/powerpoint/2010/main" val="31958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77DA5C-69CC-42EB-8257-A11215F8376B}"/>
              </a:ext>
            </a:extLst>
          </p:cNvPr>
          <p:cNvPicPr>
            <a:picLocks noGrp="1" noChangeAspect="1"/>
          </p:cNvPicPr>
          <p:nvPr>
            <p:ph idx="1"/>
          </p:nvPr>
        </p:nvPicPr>
        <p:blipFill rotWithShape="1">
          <a:blip r:embed="rId2"/>
          <a:srcRect l="38550" t="28360" r="38481" b="11436"/>
          <a:stretch/>
        </p:blipFill>
        <p:spPr>
          <a:xfrm>
            <a:off x="2844800" y="1452340"/>
            <a:ext cx="4653280" cy="5227841"/>
          </a:xfrm>
        </p:spPr>
      </p:pic>
      <p:sp>
        <p:nvSpPr>
          <p:cNvPr id="6" name="TextBox 5">
            <a:extLst>
              <a:ext uri="{FF2B5EF4-FFF2-40B4-BE49-F238E27FC236}">
                <a16:creationId xmlns:a16="http://schemas.microsoft.com/office/drawing/2014/main" id="{B7394299-A648-4E72-B6A4-577FDF1D8415}"/>
              </a:ext>
            </a:extLst>
          </p:cNvPr>
          <p:cNvSpPr txBox="1"/>
          <p:nvPr/>
        </p:nvSpPr>
        <p:spPr>
          <a:xfrm>
            <a:off x="1188720" y="365760"/>
            <a:ext cx="8402320" cy="646331"/>
          </a:xfrm>
          <a:prstGeom prst="rect">
            <a:avLst/>
          </a:prstGeom>
          <a:noFill/>
        </p:spPr>
        <p:txBody>
          <a:bodyPr wrap="square" rtlCol="0">
            <a:spAutoFit/>
          </a:bodyPr>
          <a:lstStyle/>
          <a:p>
            <a:r>
              <a:rPr lang="en-US" sz="3600" dirty="0">
                <a:solidFill>
                  <a:schemeClr val="accent1">
                    <a:lumMod val="75000"/>
                  </a:schemeClr>
                </a:solidFill>
              </a:rPr>
              <a:t>Process In Memory</a:t>
            </a:r>
            <a:endParaRPr lang="en-IN" sz="3600" dirty="0">
              <a:solidFill>
                <a:schemeClr val="accent1">
                  <a:lumMod val="75000"/>
                </a:schemeClr>
              </a:solidFill>
            </a:endParaRPr>
          </a:p>
        </p:txBody>
      </p:sp>
    </p:spTree>
    <p:extLst>
      <p:ext uri="{BB962C8B-B14F-4D97-AF65-F5344CB8AC3E}">
        <p14:creationId xmlns:p14="http://schemas.microsoft.com/office/powerpoint/2010/main" val="253230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7FB9-BDA7-4D6A-A512-5BFA073A06F6}"/>
              </a:ext>
            </a:extLst>
          </p:cNvPr>
          <p:cNvSpPr>
            <a:spLocks noGrp="1"/>
          </p:cNvSpPr>
          <p:nvPr>
            <p:ph type="title"/>
          </p:nvPr>
        </p:nvSpPr>
        <p:spPr/>
        <p:txBody>
          <a:bodyPr>
            <a:normAutofit/>
          </a:bodyPr>
          <a:lstStyle/>
          <a:p>
            <a:r>
              <a:rPr lang="en-IN" sz="4400" b="0" i="0" u="none" strike="noStrike" baseline="0" dirty="0">
                <a:latin typeface="HelveticaNeue-MediumExt"/>
              </a:rPr>
              <a:t>Process State</a:t>
            </a:r>
            <a:endParaRPr lang="en-IN" sz="4400" dirty="0"/>
          </a:p>
        </p:txBody>
      </p:sp>
      <p:sp>
        <p:nvSpPr>
          <p:cNvPr id="3" name="Content Placeholder 2">
            <a:extLst>
              <a:ext uri="{FF2B5EF4-FFF2-40B4-BE49-F238E27FC236}">
                <a16:creationId xmlns:a16="http://schemas.microsoft.com/office/drawing/2014/main" id="{8BD96866-B732-4904-94BA-70C25EDECB95}"/>
              </a:ext>
            </a:extLst>
          </p:cNvPr>
          <p:cNvSpPr>
            <a:spLocks noGrp="1"/>
          </p:cNvSpPr>
          <p:nvPr>
            <p:ph idx="1"/>
          </p:nvPr>
        </p:nvSpPr>
        <p:spPr>
          <a:xfrm>
            <a:off x="677334" y="1930401"/>
            <a:ext cx="9299786" cy="4110962"/>
          </a:xfrm>
        </p:spPr>
        <p:txBody>
          <a:bodyPr>
            <a:normAutofit/>
          </a:bodyPr>
          <a:lstStyle/>
          <a:p>
            <a:pPr algn="l"/>
            <a:r>
              <a:rPr lang="en-US" sz="2400" b="0" i="0" u="none" strike="noStrike" baseline="0" dirty="0">
                <a:solidFill>
                  <a:srgbClr val="231F20"/>
                </a:solidFill>
                <a:latin typeface="Palatino-Roman"/>
              </a:rPr>
              <a:t>As a process executes, it changes </a:t>
            </a:r>
            <a:r>
              <a:rPr lang="en-US" sz="2400" b="1" i="0" u="none" strike="noStrike" baseline="0" dirty="0">
                <a:solidFill>
                  <a:srgbClr val="00AEF0"/>
                </a:solidFill>
                <a:latin typeface="Palatino-Bold"/>
              </a:rPr>
              <a:t>state</a:t>
            </a:r>
            <a:r>
              <a:rPr lang="en-US" sz="2400" b="0" i="0" u="none" strike="noStrike" baseline="0" dirty="0">
                <a:solidFill>
                  <a:srgbClr val="231F20"/>
                </a:solidFill>
                <a:latin typeface="Palatino-Roman"/>
              </a:rPr>
              <a:t>. The state of a process is defined in part by the current activity of that process. A process may be in one of the following </a:t>
            </a:r>
            <a:r>
              <a:rPr lang="en-IN" sz="2400" b="0" i="0" u="none" strike="noStrike" baseline="0" dirty="0">
                <a:solidFill>
                  <a:srgbClr val="231F20"/>
                </a:solidFill>
                <a:latin typeface="Palatino-Roman"/>
              </a:rPr>
              <a:t>states:</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New</a:t>
            </a:r>
            <a:r>
              <a:rPr lang="en-US" sz="2400" dirty="0">
                <a:solidFill>
                  <a:srgbClr val="231F20"/>
                </a:solidFill>
                <a:latin typeface="Palatino-Roman"/>
              </a:rPr>
              <a:t>-</a:t>
            </a:r>
            <a:r>
              <a:rPr lang="en-US" sz="2400" b="0" i="0" u="none" strike="noStrike" baseline="0" dirty="0">
                <a:solidFill>
                  <a:srgbClr val="231F20"/>
                </a:solidFill>
                <a:latin typeface="Palatino-Roman"/>
              </a:rPr>
              <a:t>The process is being created.</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Running</a:t>
            </a:r>
            <a:r>
              <a:rPr lang="en-US" sz="2400" dirty="0">
                <a:solidFill>
                  <a:srgbClr val="231F20"/>
                </a:solidFill>
                <a:latin typeface="Palatino-Roman"/>
              </a:rPr>
              <a:t>-</a:t>
            </a:r>
            <a:r>
              <a:rPr lang="en-US" sz="2400" b="0" i="0" u="none" strike="noStrike" baseline="0" dirty="0">
                <a:solidFill>
                  <a:srgbClr val="231F20"/>
                </a:solidFill>
                <a:latin typeface="Palatino-Roman"/>
              </a:rPr>
              <a:t>Instructions are being executed.</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Waiting</a:t>
            </a:r>
            <a:r>
              <a:rPr lang="en-US" sz="2400" dirty="0">
                <a:solidFill>
                  <a:srgbClr val="231F20"/>
                </a:solidFill>
                <a:latin typeface="Palatino-Roman"/>
              </a:rPr>
              <a:t>-</a:t>
            </a:r>
            <a:r>
              <a:rPr lang="en-US" sz="2400" b="0" i="0" u="none" strike="noStrike" baseline="0" dirty="0">
                <a:solidFill>
                  <a:srgbClr val="231F20"/>
                </a:solidFill>
                <a:latin typeface="Palatino-Roman"/>
              </a:rPr>
              <a:t>The process is waiting for some event to occur (such as       an I/O completion or reception of a signal).</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Ready</a:t>
            </a:r>
            <a:r>
              <a:rPr lang="en-US" sz="2400" dirty="0">
                <a:solidFill>
                  <a:srgbClr val="231F20"/>
                </a:solidFill>
                <a:latin typeface="Palatino-Roman"/>
              </a:rPr>
              <a:t>-</a:t>
            </a:r>
            <a:r>
              <a:rPr lang="en-US" sz="2400" b="0" i="0" u="none" strike="noStrike" baseline="0" dirty="0">
                <a:solidFill>
                  <a:srgbClr val="231F20"/>
                </a:solidFill>
                <a:latin typeface="Palatino-Roman"/>
              </a:rPr>
              <a:t>The process is waiting to be assigned to a processor.</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Terminated</a:t>
            </a:r>
            <a:r>
              <a:rPr lang="en-US" sz="2400" dirty="0">
                <a:solidFill>
                  <a:srgbClr val="231F20"/>
                </a:solidFill>
                <a:latin typeface="Palatino-Roman"/>
              </a:rPr>
              <a:t>-</a:t>
            </a:r>
            <a:r>
              <a:rPr lang="en-US" sz="2400" b="0" i="0" u="none" strike="noStrike" baseline="0" dirty="0">
                <a:solidFill>
                  <a:srgbClr val="231F20"/>
                </a:solidFill>
                <a:latin typeface="Palatino-Roman"/>
              </a:rPr>
              <a:t>The process has finished execution</a:t>
            </a:r>
            <a:endParaRPr lang="en-IN" sz="2400" dirty="0"/>
          </a:p>
        </p:txBody>
      </p:sp>
    </p:spTree>
    <p:extLst>
      <p:ext uri="{BB962C8B-B14F-4D97-AF65-F5344CB8AC3E}">
        <p14:creationId xmlns:p14="http://schemas.microsoft.com/office/powerpoint/2010/main" val="116152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FB58-E297-4C99-A0C0-173700EE47B9}"/>
              </a:ext>
            </a:extLst>
          </p:cNvPr>
          <p:cNvSpPr>
            <a:spLocks noGrp="1"/>
          </p:cNvSpPr>
          <p:nvPr>
            <p:ph type="title"/>
          </p:nvPr>
        </p:nvSpPr>
        <p:spPr/>
        <p:txBody>
          <a:bodyPr>
            <a:normAutofit/>
          </a:bodyPr>
          <a:lstStyle/>
          <a:p>
            <a:r>
              <a:rPr lang="en-IN" sz="4000" b="0" i="0" u="none" strike="noStrike" baseline="0" dirty="0">
                <a:latin typeface="HelveticaNeue-MediumExt"/>
              </a:rPr>
              <a:t>Process Control Block</a:t>
            </a:r>
            <a:endParaRPr lang="en-IN" sz="4000" dirty="0"/>
          </a:p>
        </p:txBody>
      </p:sp>
      <p:sp>
        <p:nvSpPr>
          <p:cNvPr id="3" name="Content Placeholder 2">
            <a:extLst>
              <a:ext uri="{FF2B5EF4-FFF2-40B4-BE49-F238E27FC236}">
                <a16:creationId xmlns:a16="http://schemas.microsoft.com/office/drawing/2014/main" id="{F5519186-D783-44F4-8BFD-E684194FF9E6}"/>
              </a:ext>
            </a:extLst>
          </p:cNvPr>
          <p:cNvSpPr>
            <a:spLocks noGrp="1"/>
          </p:cNvSpPr>
          <p:nvPr>
            <p:ph idx="1"/>
          </p:nvPr>
        </p:nvSpPr>
        <p:spPr/>
        <p:txBody>
          <a:bodyPr>
            <a:noAutofit/>
          </a:bodyPr>
          <a:lstStyle/>
          <a:p>
            <a:pPr algn="l"/>
            <a:r>
              <a:rPr lang="en-US" sz="2000" b="0" i="0" u="none" strike="noStrike" baseline="0" dirty="0">
                <a:solidFill>
                  <a:srgbClr val="231F20"/>
                </a:solidFill>
                <a:latin typeface="Palatino-Roman"/>
              </a:rPr>
              <a:t>Each process is represented in the operating system by a </a:t>
            </a:r>
            <a:r>
              <a:rPr lang="en-US" sz="2000" b="1" i="0" u="none" strike="noStrike" baseline="0" dirty="0">
                <a:solidFill>
                  <a:srgbClr val="00AEF0"/>
                </a:solidFill>
                <a:latin typeface="Palatino-Bold"/>
              </a:rPr>
              <a:t>process control block </a:t>
            </a:r>
            <a:r>
              <a:rPr lang="en-US" sz="2000" b="1" i="0" u="none" strike="noStrike" baseline="0" dirty="0">
                <a:solidFill>
                  <a:srgbClr val="231F20"/>
                </a:solidFill>
                <a:latin typeface="Palatino-Bold"/>
              </a:rPr>
              <a:t>(</a:t>
            </a:r>
            <a:r>
              <a:rPr lang="en-US" sz="2000" b="1" i="0" u="none" strike="noStrike" baseline="0" dirty="0">
                <a:solidFill>
                  <a:srgbClr val="00AEF0"/>
                </a:solidFill>
                <a:latin typeface="Palatino-Bold"/>
              </a:rPr>
              <a:t>PCB</a:t>
            </a:r>
            <a:r>
              <a:rPr lang="en-US" sz="2000" b="1" i="0" u="none" strike="noStrike" baseline="0" dirty="0">
                <a:solidFill>
                  <a:srgbClr val="231F20"/>
                </a:solidFill>
                <a:latin typeface="Palatino-Bold"/>
              </a:rPr>
              <a:t>)</a:t>
            </a:r>
            <a:r>
              <a:rPr lang="en-US" sz="2000" b="0" i="0" u="none" strike="noStrike" baseline="0" dirty="0">
                <a:solidFill>
                  <a:srgbClr val="231F20"/>
                </a:solidFill>
                <a:latin typeface="Palatino-Roman"/>
              </a:rPr>
              <a:t>—also called a </a:t>
            </a:r>
            <a:r>
              <a:rPr lang="en-US" sz="2000" b="1" i="0" u="none" strike="noStrike" baseline="0" dirty="0">
                <a:solidFill>
                  <a:srgbClr val="00AEF0"/>
                </a:solidFill>
                <a:latin typeface="Palatino-Bold"/>
              </a:rPr>
              <a:t>task control block.</a:t>
            </a:r>
          </a:p>
        </p:txBody>
      </p:sp>
      <p:pic>
        <p:nvPicPr>
          <p:cNvPr id="5" name="Picture 4">
            <a:extLst>
              <a:ext uri="{FF2B5EF4-FFF2-40B4-BE49-F238E27FC236}">
                <a16:creationId xmlns:a16="http://schemas.microsoft.com/office/drawing/2014/main" id="{5D9EB87E-9DF9-4452-AD82-68F3D678D409}"/>
              </a:ext>
            </a:extLst>
          </p:cNvPr>
          <p:cNvPicPr>
            <a:picLocks noChangeAspect="1"/>
          </p:cNvPicPr>
          <p:nvPr/>
        </p:nvPicPr>
        <p:blipFill rotWithShape="1">
          <a:blip r:embed="rId2"/>
          <a:srcRect l="20333" t="27111" r="20916" b="22223"/>
          <a:stretch/>
        </p:blipFill>
        <p:spPr>
          <a:xfrm>
            <a:off x="142240" y="3190241"/>
            <a:ext cx="6370320" cy="3474720"/>
          </a:xfrm>
          <a:prstGeom prst="rect">
            <a:avLst/>
          </a:prstGeom>
        </p:spPr>
      </p:pic>
      <p:pic>
        <p:nvPicPr>
          <p:cNvPr id="7" name="Picture 6">
            <a:extLst>
              <a:ext uri="{FF2B5EF4-FFF2-40B4-BE49-F238E27FC236}">
                <a16:creationId xmlns:a16="http://schemas.microsoft.com/office/drawing/2014/main" id="{1C1B7292-C98E-44F8-8B22-C11BDAE5CF87}"/>
              </a:ext>
            </a:extLst>
          </p:cNvPr>
          <p:cNvPicPr>
            <a:picLocks noChangeAspect="1"/>
          </p:cNvPicPr>
          <p:nvPr/>
        </p:nvPicPr>
        <p:blipFill rotWithShape="1">
          <a:blip r:embed="rId3"/>
          <a:srcRect l="34334" t="28148" r="35333" b="18667"/>
          <a:stretch/>
        </p:blipFill>
        <p:spPr>
          <a:xfrm>
            <a:off x="7172960" y="2976882"/>
            <a:ext cx="4450080" cy="3647440"/>
          </a:xfrm>
          <a:prstGeom prst="rect">
            <a:avLst/>
          </a:prstGeom>
        </p:spPr>
      </p:pic>
    </p:spTree>
    <p:extLst>
      <p:ext uri="{BB962C8B-B14F-4D97-AF65-F5344CB8AC3E}">
        <p14:creationId xmlns:p14="http://schemas.microsoft.com/office/powerpoint/2010/main" val="152697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BFDA-6A2C-46A6-8462-8C422119D864}"/>
              </a:ext>
            </a:extLst>
          </p:cNvPr>
          <p:cNvSpPr>
            <a:spLocks noGrp="1"/>
          </p:cNvSpPr>
          <p:nvPr>
            <p:ph type="title"/>
          </p:nvPr>
        </p:nvSpPr>
        <p:spPr>
          <a:xfrm>
            <a:off x="223520" y="304800"/>
            <a:ext cx="9050482" cy="1625600"/>
          </a:xfrm>
        </p:spPr>
        <p:txBody>
          <a:bodyPr>
            <a:normAutofit/>
          </a:bodyPr>
          <a:lstStyle/>
          <a:p>
            <a:r>
              <a:rPr lang="en-IN" sz="2700" b="1" i="0" u="none" strike="noStrike" baseline="0" dirty="0">
                <a:solidFill>
                  <a:srgbClr val="231F20"/>
                </a:solidFill>
                <a:latin typeface="Palatino-Roman"/>
              </a:rPr>
              <a:t>It contains </a:t>
            </a:r>
            <a:r>
              <a:rPr lang="en-US" sz="2700" b="1" i="0" u="none" strike="noStrike" baseline="0" dirty="0">
                <a:solidFill>
                  <a:srgbClr val="231F20"/>
                </a:solidFill>
                <a:latin typeface="Palatino-Roman"/>
              </a:rPr>
              <a:t>many pieces of information associated with a specific process, including these:</a:t>
            </a:r>
            <a:br>
              <a:rPr lang="en-US" sz="3600" b="0" i="0" u="none" strike="noStrike" baseline="0" dirty="0">
                <a:solidFill>
                  <a:srgbClr val="231F20"/>
                </a:solidFill>
                <a:latin typeface="Palatino-Roman"/>
              </a:rPr>
            </a:br>
            <a:endParaRPr lang="en-IN" dirty="0"/>
          </a:p>
        </p:txBody>
      </p:sp>
      <p:sp>
        <p:nvSpPr>
          <p:cNvPr id="3" name="Content Placeholder 2">
            <a:extLst>
              <a:ext uri="{FF2B5EF4-FFF2-40B4-BE49-F238E27FC236}">
                <a16:creationId xmlns:a16="http://schemas.microsoft.com/office/drawing/2014/main" id="{E9AE94BC-52FA-4DC2-8712-85F2694FF585}"/>
              </a:ext>
            </a:extLst>
          </p:cNvPr>
          <p:cNvSpPr>
            <a:spLocks noGrp="1"/>
          </p:cNvSpPr>
          <p:nvPr>
            <p:ph idx="1"/>
          </p:nvPr>
        </p:nvSpPr>
        <p:spPr>
          <a:xfrm>
            <a:off x="672638" y="1534160"/>
            <a:ext cx="9050482" cy="5730239"/>
          </a:xfrm>
        </p:spPr>
        <p:txBody>
          <a:bodyPr>
            <a:normAutofit/>
          </a:bodyPr>
          <a:lstStyle/>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Process state</a:t>
            </a:r>
            <a:r>
              <a:rPr lang="en-US" sz="2400" b="0" i="0" u="none" strike="noStrike" baseline="0" dirty="0">
                <a:solidFill>
                  <a:srgbClr val="231F20"/>
                </a:solidFill>
                <a:latin typeface="Palatino-Roman"/>
              </a:rPr>
              <a:t>. The state may be new, ready, running, waiting, halted, and </a:t>
            </a:r>
            <a:r>
              <a:rPr lang="en-IN" sz="2400" b="0" i="0" u="none" strike="noStrike" baseline="0" dirty="0">
                <a:solidFill>
                  <a:srgbClr val="231F20"/>
                </a:solidFill>
                <a:latin typeface="Palatino-Roman"/>
              </a:rPr>
              <a:t>so on.</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Program counter</a:t>
            </a:r>
            <a:r>
              <a:rPr lang="en-US" sz="2400" b="0" i="0" u="none" strike="noStrike" baseline="0" dirty="0">
                <a:solidFill>
                  <a:srgbClr val="231F20"/>
                </a:solidFill>
                <a:latin typeface="Palatino-Roman"/>
              </a:rPr>
              <a:t>. The counter indicates the address of the next instruction to be executed for this process.</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CPU registers</a:t>
            </a:r>
            <a:r>
              <a:rPr lang="en-US" sz="2400" b="0" i="0" u="none" strike="noStrike" baseline="0" dirty="0">
                <a:solidFill>
                  <a:srgbClr val="231F20"/>
                </a:solidFill>
                <a:latin typeface="Palatino-Roman"/>
              </a:rPr>
              <a:t>. 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 to allow the process to be continued </a:t>
            </a:r>
            <a:r>
              <a:rPr lang="en-IN" sz="2400" b="0" i="0" u="none" strike="noStrike" baseline="0" dirty="0">
                <a:solidFill>
                  <a:srgbClr val="231F20"/>
                </a:solidFill>
                <a:latin typeface="Palatino-Roman"/>
              </a:rPr>
              <a:t>correctly afterward.</a:t>
            </a:r>
          </a:p>
          <a:p>
            <a:endParaRPr lang="en-IN" dirty="0"/>
          </a:p>
        </p:txBody>
      </p:sp>
    </p:spTree>
    <p:extLst>
      <p:ext uri="{BB962C8B-B14F-4D97-AF65-F5344CB8AC3E}">
        <p14:creationId xmlns:p14="http://schemas.microsoft.com/office/powerpoint/2010/main" val="347292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B5C8D-8DAF-435B-A624-00A8EF7399BD}"/>
              </a:ext>
            </a:extLst>
          </p:cNvPr>
          <p:cNvSpPr>
            <a:spLocks noGrp="1"/>
          </p:cNvSpPr>
          <p:nvPr>
            <p:ph idx="1"/>
          </p:nvPr>
        </p:nvSpPr>
        <p:spPr>
          <a:xfrm>
            <a:off x="677334" y="731520"/>
            <a:ext cx="8852746" cy="5309843"/>
          </a:xfrm>
        </p:spPr>
        <p:txBody>
          <a:bodyPr>
            <a:normAutofit/>
          </a:bodyPr>
          <a:lstStyle/>
          <a:p>
            <a:pPr marL="0" indent="0" algn="l">
              <a:buNone/>
            </a:pPr>
            <a:r>
              <a:rPr lang="en-US" sz="1800" b="0" i="0" u="none" strike="noStrike" baseline="0" dirty="0">
                <a:solidFill>
                  <a:srgbClr val="00AEF0"/>
                </a:solidFill>
                <a:latin typeface="Palatino-Roman"/>
              </a:rPr>
              <a:t>• </a:t>
            </a:r>
            <a:r>
              <a:rPr lang="en-US" sz="2400" b="1" i="0" u="none" strike="noStrike" baseline="0" dirty="0">
                <a:solidFill>
                  <a:srgbClr val="231F20"/>
                </a:solidFill>
                <a:latin typeface="Palatino-Bold"/>
              </a:rPr>
              <a:t>CPU-scheduling information</a:t>
            </a:r>
            <a:r>
              <a:rPr lang="en-US" sz="2400" b="0" i="0" u="none" strike="noStrike" baseline="0" dirty="0">
                <a:solidFill>
                  <a:srgbClr val="231F20"/>
                </a:solidFill>
                <a:latin typeface="Palatino-Roman"/>
              </a:rPr>
              <a:t>. This information includes a process priority, pointers to scheduling queues, and any other scheduling parameters.</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Memory-management information</a:t>
            </a:r>
            <a:r>
              <a:rPr lang="en-US" sz="2400" b="0" i="0" u="none" strike="noStrike" baseline="0" dirty="0">
                <a:solidFill>
                  <a:srgbClr val="231F20"/>
                </a:solidFill>
                <a:latin typeface="Palatino-Roman"/>
              </a:rPr>
              <a:t>. This information may include such items as the value of the base and limit registers and the page tables, or the segment tables, depending on the memory system used by the operating </a:t>
            </a:r>
            <a:r>
              <a:rPr lang="en-IN" sz="2400" b="0" i="0" u="none" strike="noStrike" baseline="0" dirty="0">
                <a:solidFill>
                  <a:srgbClr val="231F20"/>
                </a:solidFill>
                <a:latin typeface="Palatino-Roman"/>
              </a:rPr>
              <a:t>system</a:t>
            </a:r>
            <a:endParaRPr lang="en-IN" sz="2400" dirty="0"/>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Accounting information</a:t>
            </a:r>
            <a:r>
              <a:rPr lang="en-US" sz="2400" b="0" i="0" u="none" strike="noStrike" baseline="0" dirty="0">
                <a:solidFill>
                  <a:srgbClr val="231F20"/>
                </a:solidFill>
                <a:latin typeface="Palatino-Roman"/>
              </a:rPr>
              <a:t>. This information includes the amount of CPU and real time used, time limits, account numbers, job or process numbers, </a:t>
            </a:r>
            <a:r>
              <a:rPr lang="en-IN" sz="2400" b="0" i="0" u="none" strike="noStrike" baseline="0" dirty="0">
                <a:solidFill>
                  <a:srgbClr val="231F20"/>
                </a:solidFill>
                <a:latin typeface="Palatino-Roman"/>
              </a:rPr>
              <a:t>and so on.</a:t>
            </a:r>
          </a:p>
          <a:p>
            <a:pPr marL="0" indent="0" algn="l">
              <a:buNone/>
            </a:pPr>
            <a:r>
              <a:rPr lang="en-US" sz="2400" b="0" i="0" u="none" strike="noStrike" baseline="0" dirty="0">
                <a:solidFill>
                  <a:srgbClr val="00AEF0"/>
                </a:solidFill>
                <a:latin typeface="Palatino-Roman"/>
              </a:rPr>
              <a:t>• </a:t>
            </a:r>
            <a:r>
              <a:rPr lang="en-US" sz="2400" b="1" i="0" u="none" strike="noStrike" baseline="0" dirty="0">
                <a:solidFill>
                  <a:srgbClr val="231F20"/>
                </a:solidFill>
                <a:latin typeface="Palatino-Bold"/>
              </a:rPr>
              <a:t>I/O status information</a:t>
            </a:r>
            <a:r>
              <a:rPr lang="en-US" sz="2400" b="0" i="0" u="none" strike="noStrike" baseline="0" dirty="0">
                <a:solidFill>
                  <a:srgbClr val="231F20"/>
                </a:solidFill>
                <a:latin typeface="Palatino-Roman"/>
              </a:rPr>
              <a:t>. This information includes the list of I/O devices allocated to the process, a list of open files, and so on.</a:t>
            </a:r>
            <a:endParaRPr lang="en-IN" sz="2400" dirty="0"/>
          </a:p>
        </p:txBody>
      </p:sp>
    </p:spTree>
    <p:extLst>
      <p:ext uri="{BB962C8B-B14F-4D97-AF65-F5344CB8AC3E}">
        <p14:creationId xmlns:p14="http://schemas.microsoft.com/office/powerpoint/2010/main" val="209831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E668-C12C-4481-BBE4-16494EECA1C7}"/>
              </a:ext>
            </a:extLst>
          </p:cNvPr>
          <p:cNvSpPr>
            <a:spLocks noGrp="1"/>
          </p:cNvSpPr>
          <p:nvPr>
            <p:ph type="title"/>
          </p:nvPr>
        </p:nvSpPr>
        <p:spPr/>
        <p:txBody>
          <a:bodyPr>
            <a:normAutofit/>
          </a:bodyPr>
          <a:lstStyle/>
          <a:p>
            <a:r>
              <a:rPr lang="en-IN" sz="4400" b="0" i="0" u="none" strike="noStrike" baseline="0" dirty="0">
                <a:latin typeface="HelveticaNeue-MediumExt"/>
              </a:rPr>
              <a:t>Threads</a:t>
            </a:r>
            <a:endParaRPr lang="en-IN" sz="4400" dirty="0"/>
          </a:p>
        </p:txBody>
      </p:sp>
      <p:sp>
        <p:nvSpPr>
          <p:cNvPr id="3" name="Content Placeholder 2">
            <a:extLst>
              <a:ext uri="{FF2B5EF4-FFF2-40B4-BE49-F238E27FC236}">
                <a16:creationId xmlns:a16="http://schemas.microsoft.com/office/drawing/2014/main" id="{76DC73A3-9D2A-4D6B-A6B9-2C0AAA17BFD5}"/>
              </a:ext>
            </a:extLst>
          </p:cNvPr>
          <p:cNvSpPr>
            <a:spLocks noGrp="1"/>
          </p:cNvSpPr>
          <p:nvPr>
            <p:ph idx="1"/>
          </p:nvPr>
        </p:nvSpPr>
        <p:spPr/>
        <p:txBody>
          <a:bodyPr>
            <a:normAutofit/>
          </a:bodyPr>
          <a:lstStyle/>
          <a:p>
            <a:pPr algn="l"/>
            <a:r>
              <a:rPr lang="en-US" sz="2400" b="0" i="0" u="none" strike="noStrike" baseline="0" dirty="0">
                <a:solidFill>
                  <a:srgbClr val="231F20"/>
                </a:solidFill>
                <a:latin typeface="Palatino-Roman"/>
              </a:rPr>
              <a:t>a process is a program that performs a single </a:t>
            </a:r>
            <a:r>
              <a:rPr lang="en-US" sz="2400" b="1" i="0" u="none" strike="noStrike" baseline="0" dirty="0">
                <a:solidFill>
                  <a:srgbClr val="00AEF0"/>
                </a:solidFill>
                <a:latin typeface="Palatino-Bold"/>
              </a:rPr>
              <a:t>thread </a:t>
            </a:r>
            <a:r>
              <a:rPr lang="en-US" sz="2400" b="0" i="0" u="none" strike="noStrike" baseline="0" dirty="0">
                <a:solidFill>
                  <a:srgbClr val="231F20"/>
                </a:solidFill>
                <a:latin typeface="Palatino-Roman"/>
              </a:rPr>
              <a:t>of execution.</a:t>
            </a:r>
          </a:p>
          <a:p>
            <a:pPr algn="l"/>
            <a:r>
              <a:rPr lang="en-US" sz="2400" b="0" i="0" u="none" strike="noStrike" baseline="0" dirty="0">
                <a:solidFill>
                  <a:srgbClr val="231F20"/>
                </a:solidFill>
                <a:latin typeface="Palatino-Roman"/>
              </a:rPr>
              <a:t>single thread control allows the process to perform only one task at </a:t>
            </a:r>
            <a:r>
              <a:rPr lang="en-IN" sz="2400" b="0" i="0" u="none" strike="noStrike" baseline="0" dirty="0">
                <a:solidFill>
                  <a:srgbClr val="231F20"/>
                </a:solidFill>
                <a:latin typeface="Palatino-Roman"/>
              </a:rPr>
              <a:t>a time.</a:t>
            </a:r>
          </a:p>
          <a:p>
            <a:pPr algn="l"/>
            <a:r>
              <a:rPr lang="en-IN" sz="2400" b="0" i="0" u="none" strike="noStrike" baseline="0" dirty="0">
                <a:solidFill>
                  <a:srgbClr val="231F20"/>
                </a:solidFill>
                <a:latin typeface="Palatino-Roman"/>
              </a:rPr>
              <a:t>multiple threads </a:t>
            </a:r>
            <a:r>
              <a:rPr lang="en-US" sz="2400" b="0" i="0" u="none" strike="noStrike" baseline="0" dirty="0">
                <a:solidFill>
                  <a:srgbClr val="231F20"/>
                </a:solidFill>
                <a:latin typeface="Palatino-Roman"/>
              </a:rPr>
              <a:t>of execution  perform more than one task at a time.</a:t>
            </a:r>
            <a:endParaRPr lang="en-IN" sz="2400" dirty="0"/>
          </a:p>
        </p:txBody>
      </p:sp>
    </p:spTree>
    <p:extLst>
      <p:ext uri="{BB962C8B-B14F-4D97-AF65-F5344CB8AC3E}">
        <p14:creationId xmlns:p14="http://schemas.microsoft.com/office/powerpoint/2010/main" val="156370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176</TotalTime>
  <Words>678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HelveticaNeue-MediumExt</vt:lpstr>
      <vt:lpstr>Palatino-Bold</vt:lpstr>
      <vt:lpstr>Palatino-BoldItalic</vt:lpstr>
      <vt:lpstr>Palatino-Roman</vt:lpstr>
      <vt:lpstr>Trebuchet MS</vt:lpstr>
      <vt:lpstr>Wingdings 3</vt:lpstr>
      <vt:lpstr>Facet</vt:lpstr>
      <vt:lpstr>Process </vt:lpstr>
      <vt:lpstr>Process- in brief</vt:lpstr>
      <vt:lpstr>The Process</vt:lpstr>
      <vt:lpstr>PowerPoint Presentation</vt:lpstr>
      <vt:lpstr>Process State</vt:lpstr>
      <vt:lpstr>Process Control Block</vt:lpstr>
      <vt:lpstr>It contains many pieces of information associated with a specific process, including these: </vt:lpstr>
      <vt:lpstr>PowerPoint Presentation</vt:lpstr>
      <vt:lpstr>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c:title>
  <dc:creator>mansi joshi</dc:creator>
  <cp:lastModifiedBy>mansi joshi</cp:lastModifiedBy>
  <cp:revision>10</cp:revision>
  <dcterms:created xsi:type="dcterms:W3CDTF">2020-11-22T03:42:04Z</dcterms:created>
  <dcterms:modified xsi:type="dcterms:W3CDTF">2020-11-22T14:25:58Z</dcterms:modified>
</cp:coreProperties>
</file>