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FBD178-C555-4F64-B37B-0B79692E4F04}" type="datetimeFigureOut">
              <a:rPr lang="en-IN" smtClean="0"/>
              <a:t>23-11-2020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A16BCCA-35E0-45C0-B165-039E7C7E9CD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278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FBD178-C555-4F64-B37B-0B79692E4F04}" type="datetimeFigureOut">
              <a:rPr lang="en-IN" smtClean="0"/>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6BCCA-35E0-45C0-B165-039E7C7E9CD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2601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FBD178-C555-4F64-B37B-0B79692E4F04}" type="datetimeFigureOut">
              <a:rPr lang="en-IN" smtClean="0"/>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6BCCA-35E0-45C0-B165-039E7C7E9CD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9285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FBD178-C555-4F64-B37B-0B79692E4F04}" type="datetimeFigureOut">
              <a:rPr lang="en-IN" smtClean="0"/>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6BCCA-35E0-45C0-B165-039E7C7E9CD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5552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FBD178-C555-4F64-B37B-0B79692E4F04}" type="datetimeFigureOut">
              <a:rPr lang="en-IN" smtClean="0"/>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6BCCA-35E0-45C0-B165-039E7C7E9CD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7359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FBD178-C555-4F64-B37B-0B79692E4F04}" type="datetimeFigureOut">
              <a:rPr lang="en-IN" smtClean="0"/>
              <a:t>23-11-2020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16BCCA-35E0-45C0-B165-039E7C7E9CD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4723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FBD178-C555-4F64-B37B-0B79692E4F04}" type="datetimeFigureOut">
              <a:rPr lang="en-IN" smtClean="0"/>
              <a:t>23-11-2020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16BCCA-35E0-45C0-B165-039E7C7E9CD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9235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FBD178-C555-4F64-B37B-0B79692E4F04}" type="datetimeFigureOut">
              <a:rPr lang="en-IN" smtClean="0"/>
              <a:t>23-11-2020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16BCCA-35E0-45C0-B165-039E7C7E9CD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0820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FBD178-C555-4F64-B37B-0B79692E4F04}" type="datetimeFigureOut">
              <a:rPr lang="en-IN" smtClean="0"/>
              <a:t>23-11-2020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16BCCA-35E0-45C0-B165-039E7C7E9CDE}" type="slidenum">
              <a:rPr lang="en-IN" smtClean="0"/>
              <a:t>‹#›</a:t>
            </a:fld>
            <a:endParaRPr lang="en-IN"/>
          </a:p>
        </p:txBody>
      </p:sp>
    </p:spTree>
    <p:extLst>
      <p:ext uri="{BB962C8B-B14F-4D97-AF65-F5344CB8AC3E}">
        <p14:creationId xmlns:p14="http://schemas.microsoft.com/office/powerpoint/2010/main" val="998368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FBD178-C555-4F64-B37B-0B79692E4F04}" type="datetimeFigureOut">
              <a:rPr lang="en-IN" smtClean="0"/>
              <a:t>23-11-2020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16BCCA-35E0-45C0-B165-039E7C7E9CD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4581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2FBD178-C555-4F64-B37B-0B79692E4F04}" type="datetimeFigureOut">
              <a:rPr lang="en-IN" smtClean="0"/>
              <a:t>23-11-2020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A16BCCA-35E0-45C0-B165-039E7C7E9CD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565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2FBD178-C555-4F64-B37B-0B79692E4F04}" type="datetimeFigureOut">
              <a:rPr lang="en-IN" smtClean="0"/>
              <a:t>23-11-2020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A16BCCA-35E0-45C0-B165-039E7C7E9CD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950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19F2-9F1C-4A5D-AF0B-9788C2C2EBE9}"/>
              </a:ext>
            </a:extLst>
          </p:cNvPr>
          <p:cNvSpPr>
            <a:spLocks noGrp="1"/>
          </p:cNvSpPr>
          <p:nvPr>
            <p:ph type="ctrTitle"/>
          </p:nvPr>
        </p:nvSpPr>
        <p:spPr/>
        <p:txBody>
          <a:bodyPr/>
          <a:lstStyle/>
          <a:p>
            <a:r>
              <a:rPr lang="en-US" dirty="0"/>
              <a:t>process</a:t>
            </a:r>
            <a:endParaRPr lang="en-IN" dirty="0"/>
          </a:p>
        </p:txBody>
      </p:sp>
      <p:sp>
        <p:nvSpPr>
          <p:cNvPr id="3" name="Subtitle 2">
            <a:extLst>
              <a:ext uri="{FF2B5EF4-FFF2-40B4-BE49-F238E27FC236}">
                <a16:creationId xmlns:a16="http://schemas.microsoft.com/office/drawing/2014/main" id="{C7B21174-4829-45E7-8FD8-7E4B15D3FBD6}"/>
              </a:ext>
            </a:extLst>
          </p:cNvPr>
          <p:cNvSpPr>
            <a:spLocks noGrp="1"/>
          </p:cNvSpPr>
          <p:nvPr>
            <p:ph type="subTitle" idx="1"/>
          </p:nvPr>
        </p:nvSpPr>
        <p:spPr/>
        <p:txBody>
          <a:bodyPr>
            <a:normAutofit/>
          </a:bodyPr>
          <a:lstStyle/>
          <a:p>
            <a:r>
              <a:rPr lang="en-US" sz="3600" dirty="0"/>
              <a:t>Process scheduling</a:t>
            </a:r>
            <a:endParaRPr lang="en-IN" sz="3600" dirty="0"/>
          </a:p>
        </p:txBody>
      </p:sp>
    </p:spTree>
    <p:extLst>
      <p:ext uri="{BB962C8B-B14F-4D97-AF65-F5344CB8AC3E}">
        <p14:creationId xmlns:p14="http://schemas.microsoft.com/office/powerpoint/2010/main" val="1761349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9590F-5314-4DD5-91AE-6BA694F8D40A}"/>
              </a:ext>
            </a:extLst>
          </p:cNvPr>
          <p:cNvSpPr>
            <a:spLocks noGrp="1"/>
          </p:cNvSpPr>
          <p:nvPr>
            <p:ph type="title"/>
          </p:nvPr>
        </p:nvSpPr>
        <p:spPr/>
        <p:txBody>
          <a:bodyPr>
            <a:normAutofit/>
          </a:bodyPr>
          <a:lstStyle/>
          <a:p>
            <a:r>
              <a:rPr lang="en-IN" sz="3600" b="0" i="0" u="none" strike="noStrike" baseline="0" dirty="0">
                <a:solidFill>
                  <a:srgbClr val="231F20"/>
                </a:solidFill>
                <a:latin typeface="HelveticaNeue-MediumExt"/>
              </a:rPr>
              <a:t>Context Switch</a:t>
            </a:r>
            <a:endParaRPr lang="en-IN" sz="3600" dirty="0"/>
          </a:p>
        </p:txBody>
      </p:sp>
      <p:sp>
        <p:nvSpPr>
          <p:cNvPr id="3" name="Content Placeholder 2">
            <a:extLst>
              <a:ext uri="{FF2B5EF4-FFF2-40B4-BE49-F238E27FC236}">
                <a16:creationId xmlns:a16="http://schemas.microsoft.com/office/drawing/2014/main" id="{4F212512-374C-44A7-9D45-05310042C422}"/>
              </a:ext>
            </a:extLst>
          </p:cNvPr>
          <p:cNvSpPr>
            <a:spLocks noGrp="1"/>
          </p:cNvSpPr>
          <p:nvPr>
            <p:ph idx="1"/>
          </p:nvPr>
        </p:nvSpPr>
        <p:spPr>
          <a:xfrm>
            <a:off x="812801" y="2015732"/>
            <a:ext cx="11094720" cy="3450613"/>
          </a:xfrm>
        </p:spPr>
        <p:txBody>
          <a:bodyPr>
            <a:noAutofit/>
          </a:bodyPr>
          <a:lstStyle/>
          <a:p>
            <a:pPr algn="l"/>
            <a:r>
              <a:rPr lang="en-US" b="0" i="0" u="none" strike="noStrike" baseline="0" dirty="0">
                <a:solidFill>
                  <a:srgbClr val="231F20"/>
                </a:solidFill>
                <a:latin typeface="Palatino-Roman"/>
              </a:rPr>
              <a:t>When an interrupt occurs, the system needs to save the current </a:t>
            </a:r>
            <a:r>
              <a:rPr lang="en-US" b="1" i="0" u="none" strike="noStrike" baseline="0" dirty="0">
                <a:solidFill>
                  <a:srgbClr val="00AEF0"/>
                </a:solidFill>
                <a:latin typeface="Palatino-Bold"/>
              </a:rPr>
              <a:t>context </a:t>
            </a:r>
            <a:r>
              <a:rPr lang="en-US" b="0" i="0" u="none" strike="noStrike" baseline="0" dirty="0">
                <a:solidFill>
                  <a:srgbClr val="231F20"/>
                </a:solidFill>
                <a:latin typeface="Palatino-Roman"/>
              </a:rPr>
              <a:t>of the process running on the CPU so that it can restore that context when its processing is done, essentially suspending the process and then resuming it. </a:t>
            </a:r>
          </a:p>
          <a:p>
            <a:pPr algn="l"/>
            <a:r>
              <a:rPr lang="en-US" b="0" i="0" u="none" strike="noStrike" baseline="0" dirty="0">
                <a:solidFill>
                  <a:srgbClr val="231F20"/>
                </a:solidFill>
                <a:latin typeface="Palatino-Roman"/>
              </a:rPr>
              <a:t> It includes the value of the CPU registers, the process state and memory-management information. Generically, we perform a </a:t>
            </a:r>
            <a:r>
              <a:rPr lang="en-US" b="1" i="0" u="none" strike="noStrike" baseline="0" dirty="0">
                <a:solidFill>
                  <a:srgbClr val="00AEF0"/>
                </a:solidFill>
                <a:latin typeface="Palatino-Bold"/>
              </a:rPr>
              <a:t>state save </a:t>
            </a:r>
            <a:r>
              <a:rPr lang="en-US" b="0" i="0" u="none" strike="noStrike" baseline="0" dirty="0">
                <a:solidFill>
                  <a:srgbClr val="231F20"/>
                </a:solidFill>
                <a:latin typeface="Palatino-Roman"/>
              </a:rPr>
              <a:t>of the current state of the CPU, be it in kernel or user mode, and then a </a:t>
            </a:r>
            <a:r>
              <a:rPr lang="en-US" b="1" i="0" u="none" strike="noStrike" baseline="0" dirty="0">
                <a:solidFill>
                  <a:srgbClr val="00AEF0"/>
                </a:solidFill>
                <a:latin typeface="Palatino-Bold"/>
              </a:rPr>
              <a:t>state restore </a:t>
            </a:r>
            <a:r>
              <a:rPr lang="en-US" b="0" i="0" u="none" strike="noStrike" baseline="0" dirty="0">
                <a:solidFill>
                  <a:srgbClr val="231F20"/>
                </a:solidFill>
                <a:latin typeface="Palatino-Roman"/>
              </a:rPr>
              <a:t>to resume operations.</a:t>
            </a:r>
          </a:p>
          <a:p>
            <a:pPr algn="l"/>
            <a:r>
              <a:rPr lang="en-US" b="0" i="0" u="none" strike="noStrike" baseline="0" dirty="0">
                <a:solidFill>
                  <a:srgbClr val="231F20"/>
                </a:solidFill>
                <a:latin typeface="Palatino-Roman"/>
              </a:rPr>
              <a:t>Switching the CPU to another process requires performing a state save of the current process and a state restore of a different process. This task is known as a </a:t>
            </a:r>
            <a:r>
              <a:rPr lang="en-US" b="1" i="0" u="none" strike="noStrike" baseline="0" dirty="0">
                <a:solidFill>
                  <a:srgbClr val="00AEF0"/>
                </a:solidFill>
                <a:latin typeface="Palatino-Bold"/>
              </a:rPr>
              <a:t>context  switch </a:t>
            </a:r>
            <a:r>
              <a:rPr lang="en-US" b="0" i="0" u="none" strike="noStrike" baseline="0" dirty="0">
                <a:solidFill>
                  <a:srgbClr val="231F20"/>
                </a:solidFill>
                <a:latin typeface="Palatino-Roman"/>
              </a:rPr>
              <a:t>. When a context switch occurs, the kernel saves the context of the old process in its PCB and loads the saved context of the new process </a:t>
            </a:r>
            <a:r>
              <a:rPr lang="en-IN" b="0" i="0" u="none" strike="noStrike" baseline="0" dirty="0">
                <a:solidFill>
                  <a:srgbClr val="231F20"/>
                </a:solidFill>
                <a:latin typeface="Palatino-Roman"/>
              </a:rPr>
              <a:t>scheduled to run</a:t>
            </a:r>
            <a:endParaRPr lang="en-IN" dirty="0"/>
          </a:p>
        </p:txBody>
      </p:sp>
    </p:spTree>
    <p:extLst>
      <p:ext uri="{BB962C8B-B14F-4D97-AF65-F5344CB8AC3E}">
        <p14:creationId xmlns:p14="http://schemas.microsoft.com/office/powerpoint/2010/main" val="505161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0B032-E5E4-49AD-AAC5-9617F765BB33}"/>
              </a:ext>
            </a:extLst>
          </p:cNvPr>
          <p:cNvSpPr>
            <a:spLocks noGrp="1"/>
          </p:cNvSpPr>
          <p:nvPr>
            <p:ph type="title"/>
          </p:nvPr>
        </p:nvSpPr>
        <p:spPr/>
        <p:txBody>
          <a:bodyPr>
            <a:normAutofit/>
          </a:bodyPr>
          <a:lstStyle/>
          <a:p>
            <a:r>
              <a:rPr lang="en-IN" sz="3600" b="0" i="0" u="none" strike="noStrike" baseline="0" dirty="0">
                <a:solidFill>
                  <a:srgbClr val="231F20"/>
                </a:solidFill>
                <a:latin typeface="HelveticaNeue-MediumExt"/>
              </a:rPr>
              <a:t>Scheduling Queues</a:t>
            </a:r>
            <a:endParaRPr lang="en-IN" sz="3600" dirty="0"/>
          </a:p>
        </p:txBody>
      </p:sp>
      <p:sp>
        <p:nvSpPr>
          <p:cNvPr id="3" name="Content Placeholder 2">
            <a:extLst>
              <a:ext uri="{FF2B5EF4-FFF2-40B4-BE49-F238E27FC236}">
                <a16:creationId xmlns:a16="http://schemas.microsoft.com/office/drawing/2014/main" id="{0DBF3127-91AE-4F2D-9592-FD83C1A774CD}"/>
              </a:ext>
            </a:extLst>
          </p:cNvPr>
          <p:cNvSpPr>
            <a:spLocks noGrp="1"/>
          </p:cNvSpPr>
          <p:nvPr>
            <p:ph idx="1"/>
          </p:nvPr>
        </p:nvSpPr>
        <p:spPr/>
        <p:txBody>
          <a:bodyPr>
            <a:normAutofit/>
          </a:bodyPr>
          <a:lstStyle/>
          <a:p>
            <a:pPr algn="l"/>
            <a:r>
              <a:rPr lang="en-US" b="0" i="0" u="none" strike="noStrike" baseline="0" dirty="0">
                <a:solidFill>
                  <a:srgbClr val="231F20"/>
                </a:solidFill>
                <a:latin typeface="Palatino-Roman"/>
              </a:rPr>
              <a:t>As processes enter the system, they are put into a </a:t>
            </a:r>
            <a:r>
              <a:rPr lang="en-US" b="1" i="0" u="none" strike="noStrike" baseline="0" dirty="0">
                <a:solidFill>
                  <a:srgbClr val="00AEF0"/>
                </a:solidFill>
                <a:latin typeface="Palatino-Bold"/>
              </a:rPr>
              <a:t>job queue</a:t>
            </a:r>
            <a:r>
              <a:rPr lang="en-US" b="0" i="0" u="none" strike="noStrike" baseline="0" dirty="0">
                <a:solidFill>
                  <a:srgbClr val="231F20"/>
                </a:solidFill>
                <a:latin typeface="Palatino-Roman"/>
              </a:rPr>
              <a:t>, which consists of all processes in the system. The processes that are residing in main memory and are ready and waiting to execute are kept on a list called the </a:t>
            </a:r>
            <a:r>
              <a:rPr lang="en-US" b="1" i="0" u="none" strike="noStrike" baseline="0" dirty="0">
                <a:solidFill>
                  <a:srgbClr val="00AEF0"/>
                </a:solidFill>
                <a:latin typeface="Palatino-Bold"/>
              </a:rPr>
              <a:t>ready queue</a:t>
            </a:r>
            <a:r>
              <a:rPr lang="en-US" b="0" i="0" u="none" strike="noStrike" baseline="0" dirty="0">
                <a:solidFill>
                  <a:srgbClr val="231F20"/>
                </a:solidFill>
                <a:latin typeface="Palatino-Roman"/>
              </a:rPr>
              <a:t>.</a:t>
            </a:r>
          </a:p>
          <a:p>
            <a:pPr algn="l"/>
            <a:r>
              <a:rPr lang="en-US" b="0" i="0" u="none" strike="noStrike" baseline="0" dirty="0">
                <a:solidFill>
                  <a:srgbClr val="231F20"/>
                </a:solidFill>
                <a:latin typeface="Palatino-Roman"/>
              </a:rPr>
              <a:t>This queue is generally stored as a linked list. A ready-queue header contains pointers to the first and final PCBs in the list. Each PCB includes a pointer field that points to the next PCB in the ready queue.</a:t>
            </a:r>
          </a:p>
          <a:p>
            <a:pPr algn="l"/>
            <a:r>
              <a:rPr lang="en-US" b="0" i="0" u="none" strike="noStrike" baseline="0" dirty="0">
                <a:solidFill>
                  <a:srgbClr val="231F20"/>
                </a:solidFill>
                <a:latin typeface="Palatino-Roman"/>
              </a:rPr>
              <a:t>The list of processes waiting for a particular I/O device is called a </a:t>
            </a:r>
            <a:r>
              <a:rPr lang="en-US" b="1" i="0" u="none" strike="noStrike" baseline="0" dirty="0">
                <a:solidFill>
                  <a:srgbClr val="00AEF0"/>
                </a:solidFill>
                <a:latin typeface="Palatino-Bold"/>
              </a:rPr>
              <a:t>device queue</a:t>
            </a:r>
            <a:r>
              <a:rPr lang="en-US" b="0" i="0" u="none" strike="noStrike" baseline="0" dirty="0">
                <a:solidFill>
                  <a:srgbClr val="231F20"/>
                </a:solidFill>
                <a:latin typeface="Palatino-Roman"/>
              </a:rPr>
              <a:t>. Each device has its own device queue.</a:t>
            </a:r>
            <a:endParaRPr lang="en-IN" dirty="0"/>
          </a:p>
        </p:txBody>
      </p:sp>
    </p:spTree>
    <p:extLst>
      <p:ext uri="{BB962C8B-B14F-4D97-AF65-F5344CB8AC3E}">
        <p14:creationId xmlns:p14="http://schemas.microsoft.com/office/powerpoint/2010/main" val="3933624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1C3F64-5ED6-471A-A1A6-7AE9883001F9}"/>
              </a:ext>
            </a:extLst>
          </p:cNvPr>
          <p:cNvPicPr>
            <a:picLocks noGrp="1" noChangeAspect="1"/>
          </p:cNvPicPr>
          <p:nvPr>
            <p:ph idx="1"/>
          </p:nvPr>
        </p:nvPicPr>
        <p:blipFill rotWithShape="1">
          <a:blip r:embed="rId2"/>
          <a:srcRect l="20268" t="23433" r="20588" b="6176"/>
          <a:stretch/>
        </p:blipFill>
        <p:spPr>
          <a:xfrm>
            <a:off x="914400" y="304800"/>
            <a:ext cx="10576559" cy="5598160"/>
          </a:xfrm>
        </p:spPr>
      </p:pic>
    </p:spTree>
    <p:extLst>
      <p:ext uri="{BB962C8B-B14F-4D97-AF65-F5344CB8AC3E}">
        <p14:creationId xmlns:p14="http://schemas.microsoft.com/office/powerpoint/2010/main" val="3918804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8F101A-05F3-48B3-8083-DE1E8C100EB0}"/>
              </a:ext>
            </a:extLst>
          </p:cNvPr>
          <p:cNvSpPr>
            <a:spLocks noGrp="1"/>
          </p:cNvSpPr>
          <p:nvPr>
            <p:ph idx="1"/>
          </p:nvPr>
        </p:nvSpPr>
        <p:spPr>
          <a:xfrm>
            <a:off x="1451579" y="650240"/>
            <a:ext cx="9603275" cy="5557520"/>
          </a:xfrm>
        </p:spPr>
        <p:txBody>
          <a:bodyPr>
            <a:normAutofit/>
          </a:bodyPr>
          <a:lstStyle/>
          <a:p>
            <a:pPr algn="l"/>
            <a:r>
              <a:rPr lang="en-US" b="0" i="0" u="none" strike="noStrike" baseline="0" dirty="0">
                <a:solidFill>
                  <a:srgbClr val="231F20"/>
                </a:solidFill>
                <a:latin typeface="Palatino-Roman"/>
              </a:rPr>
              <a:t>A new process is initially put in the ready queue. It waits there until it is selected for execution, or </a:t>
            </a:r>
            <a:r>
              <a:rPr lang="en-US" b="1" i="0" u="none" strike="noStrike" baseline="0" dirty="0">
                <a:solidFill>
                  <a:srgbClr val="00AEF0"/>
                </a:solidFill>
                <a:latin typeface="Palatino-Bold"/>
              </a:rPr>
              <a:t>dispatched</a:t>
            </a:r>
            <a:r>
              <a:rPr lang="en-US" b="0" i="0" u="none" strike="noStrike" baseline="0" dirty="0">
                <a:solidFill>
                  <a:srgbClr val="231F20"/>
                </a:solidFill>
                <a:latin typeface="Palatino-Roman"/>
              </a:rPr>
              <a:t>. Once the process is allocated the CPU and is executing, one of several events could occur:</a:t>
            </a:r>
          </a:p>
          <a:p>
            <a:pPr marL="0" indent="0" algn="l">
              <a:buNone/>
            </a:pPr>
            <a:r>
              <a:rPr lang="en-US" b="0" i="0" u="none" strike="noStrike" baseline="0" dirty="0">
                <a:solidFill>
                  <a:srgbClr val="00AEF0"/>
                </a:solidFill>
                <a:latin typeface="Palatino-Roman"/>
              </a:rPr>
              <a:t>• </a:t>
            </a:r>
            <a:r>
              <a:rPr lang="en-US" b="0" i="0" u="none" strike="noStrike" baseline="0" dirty="0">
                <a:solidFill>
                  <a:srgbClr val="231F20"/>
                </a:solidFill>
                <a:latin typeface="Palatino-Roman"/>
              </a:rPr>
              <a:t>The process could issue an I/O request and then be placed in an I/O queue.</a:t>
            </a:r>
          </a:p>
          <a:p>
            <a:pPr marL="0" indent="0" algn="l">
              <a:buNone/>
            </a:pPr>
            <a:r>
              <a:rPr lang="en-US" b="0" i="0" u="none" strike="noStrike" baseline="0" dirty="0">
                <a:solidFill>
                  <a:srgbClr val="00AEF0"/>
                </a:solidFill>
                <a:latin typeface="Palatino-Roman"/>
              </a:rPr>
              <a:t>• </a:t>
            </a:r>
            <a:r>
              <a:rPr lang="en-US" b="0" i="0" u="none" strike="noStrike" baseline="0" dirty="0">
                <a:solidFill>
                  <a:srgbClr val="231F20"/>
                </a:solidFill>
                <a:latin typeface="Palatino-Roman"/>
              </a:rPr>
              <a:t>The process could create a new child process and wait for the child’s </a:t>
            </a:r>
            <a:r>
              <a:rPr lang="en-IN" b="0" i="0" u="none" strike="noStrike" baseline="0" dirty="0">
                <a:solidFill>
                  <a:srgbClr val="231F20"/>
                </a:solidFill>
                <a:latin typeface="Palatino-Roman"/>
              </a:rPr>
              <a:t>termination.</a:t>
            </a:r>
          </a:p>
          <a:p>
            <a:pPr marL="0" indent="0" algn="l">
              <a:buNone/>
            </a:pPr>
            <a:r>
              <a:rPr lang="en-US" b="0" i="0" u="none" strike="noStrike" baseline="0" dirty="0">
                <a:solidFill>
                  <a:srgbClr val="00AEF0"/>
                </a:solidFill>
                <a:latin typeface="Palatino-Roman"/>
              </a:rPr>
              <a:t>• </a:t>
            </a:r>
            <a:r>
              <a:rPr lang="en-US" b="0" i="0" u="none" strike="noStrike" baseline="0" dirty="0">
                <a:solidFill>
                  <a:srgbClr val="231F20"/>
                </a:solidFill>
                <a:latin typeface="Palatino-Roman"/>
              </a:rPr>
              <a:t>The process could be removed forcibly from the CPU, as a result of an interrupt, and be put back in the ready queue.</a:t>
            </a:r>
            <a:endParaRPr lang="en-IN" dirty="0"/>
          </a:p>
        </p:txBody>
      </p:sp>
    </p:spTree>
    <p:extLst>
      <p:ext uri="{BB962C8B-B14F-4D97-AF65-F5344CB8AC3E}">
        <p14:creationId xmlns:p14="http://schemas.microsoft.com/office/powerpoint/2010/main" val="3062998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41A0-19CF-4F48-B86B-687303EF64AB}"/>
              </a:ext>
            </a:extLst>
          </p:cNvPr>
          <p:cNvSpPr>
            <a:spLocks noGrp="1"/>
          </p:cNvSpPr>
          <p:nvPr>
            <p:ph type="title"/>
          </p:nvPr>
        </p:nvSpPr>
        <p:spPr/>
        <p:txBody>
          <a:bodyPr>
            <a:normAutofit/>
          </a:bodyPr>
          <a:lstStyle/>
          <a:p>
            <a:r>
              <a:rPr lang="en-IN" sz="4400" b="0" i="0" u="none" strike="noStrike" baseline="0" dirty="0">
                <a:solidFill>
                  <a:srgbClr val="231F20"/>
                </a:solidFill>
                <a:latin typeface="HelveticaNeue-MediumExt"/>
              </a:rPr>
              <a:t>Schedulers</a:t>
            </a:r>
            <a:endParaRPr lang="en-IN" sz="4400" dirty="0"/>
          </a:p>
        </p:txBody>
      </p:sp>
      <p:sp>
        <p:nvSpPr>
          <p:cNvPr id="3" name="Content Placeholder 2">
            <a:extLst>
              <a:ext uri="{FF2B5EF4-FFF2-40B4-BE49-F238E27FC236}">
                <a16:creationId xmlns:a16="http://schemas.microsoft.com/office/drawing/2014/main" id="{5C3D3081-01C1-4E79-A505-A00A20348726}"/>
              </a:ext>
            </a:extLst>
          </p:cNvPr>
          <p:cNvSpPr>
            <a:spLocks noGrp="1"/>
          </p:cNvSpPr>
          <p:nvPr>
            <p:ph idx="1"/>
          </p:nvPr>
        </p:nvSpPr>
        <p:spPr/>
        <p:txBody>
          <a:bodyPr>
            <a:noAutofit/>
          </a:bodyPr>
          <a:lstStyle/>
          <a:p>
            <a:pPr algn="l"/>
            <a:r>
              <a:rPr lang="en-US" b="0" i="0" u="none" strike="noStrike" baseline="0" dirty="0">
                <a:solidFill>
                  <a:srgbClr val="231F20"/>
                </a:solidFill>
                <a:latin typeface="Palatino-Roman"/>
              </a:rPr>
              <a:t>processes are spooled to a mass-storage device (typically a disk), where they are kept for later execution. The </a:t>
            </a:r>
            <a:r>
              <a:rPr lang="en-US" b="1" i="0" u="none" strike="noStrike" baseline="0" dirty="0">
                <a:solidFill>
                  <a:srgbClr val="00AEF0"/>
                </a:solidFill>
                <a:latin typeface="Palatino-Bold"/>
              </a:rPr>
              <a:t>long-term scheduler</a:t>
            </a:r>
            <a:r>
              <a:rPr lang="en-US" b="0" i="0" u="none" strike="noStrike" baseline="0" dirty="0">
                <a:solidFill>
                  <a:srgbClr val="231F20"/>
                </a:solidFill>
                <a:latin typeface="Palatino-Roman"/>
              </a:rPr>
              <a:t>, or </a:t>
            </a:r>
            <a:r>
              <a:rPr lang="en-US" b="1" i="0" u="none" strike="noStrike" baseline="0" dirty="0">
                <a:solidFill>
                  <a:srgbClr val="00AEF0"/>
                </a:solidFill>
                <a:latin typeface="Palatino-Bold"/>
              </a:rPr>
              <a:t>job scheduler</a:t>
            </a:r>
            <a:r>
              <a:rPr lang="en-US" b="0" i="0" u="none" strike="noStrike" baseline="0" dirty="0">
                <a:solidFill>
                  <a:srgbClr val="231F20"/>
                </a:solidFill>
                <a:latin typeface="Palatino-Roman"/>
              </a:rPr>
              <a:t>, selects processes from this pool and loads them into memory for </a:t>
            </a:r>
            <a:r>
              <a:rPr lang="en-IN" b="0" i="0" u="none" strike="noStrike" baseline="0" dirty="0">
                <a:solidFill>
                  <a:srgbClr val="231F20"/>
                </a:solidFill>
                <a:latin typeface="Palatino-Roman"/>
              </a:rPr>
              <a:t>execution.</a:t>
            </a:r>
          </a:p>
          <a:p>
            <a:pPr algn="l"/>
            <a:r>
              <a:rPr lang="en-US" b="0" i="0" u="none" strike="noStrike" baseline="0" dirty="0">
                <a:solidFill>
                  <a:srgbClr val="231F20"/>
                </a:solidFill>
                <a:latin typeface="Palatino-Roman"/>
              </a:rPr>
              <a:t>The </a:t>
            </a:r>
            <a:r>
              <a:rPr lang="en-US" b="1" i="0" u="none" strike="noStrike" baseline="0" dirty="0">
                <a:solidFill>
                  <a:srgbClr val="00AEF0"/>
                </a:solidFill>
                <a:latin typeface="Palatino-Bold"/>
              </a:rPr>
              <a:t>short-term scheduler</a:t>
            </a:r>
            <a:r>
              <a:rPr lang="en-US" b="0" i="0" u="none" strike="noStrike" baseline="0" dirty="0">
                <a:solidFill>
                  <a:srgbClr val="231F20"/>
                </a:solidFill>
                <a:latin typeface="Palatino-Roman"/>
              </a:rPr>
              <a:t>, or </a:t>
            </a:r>
            <a:r>
              <a:rPr lang="en-US" b="1" i="0" u="none" strike="noStrike" baseline="0" dirty="0">
                <a:solidFill>
                  <a:srgbClr val="00AEF0"/>
                </a:solidFill>
                <a:latin typeface="Palatino-Bold"/>
              </a:rPr>
              <a:t>CPU scheduler</a:t>
            </a:r>
            <a:r>
              <a:rPr lang="en-US" b="0" i="0" u="none" strike="noStrike" baseline="0" dirty="0">
                <a:solidFill>
                  <a:srgbClr val="231F20"/>
                </a:solidFill>
                <a:latin typeface="Palatino-Roman"/>
              </a:rPr>
              <a:t>, selects from among the processes that are ready to execute and allocates the CPU to one of them.</a:t>
            </a:r>
          </a:p>
          <a:p>
            <a:pPr algn="l"/>
            <a:r>
              <a:rPr lang="en-US" b="0" i="0" u="none" strike="noStrike" baseline="0" dirty="0">
                <a:solidFill>
                  <a:srgbClr val="231F20"/>
                </a:solidFill>
                <a:latin typeface="Palatino-Roman"/>
              </a:rPr>
              <a:t>The primary distinction between these two schedulers lies in frequency of execution. The short-term scheduler must select a new process for the CPU </a:t>
            </a:r>
            <a:r>
              <a:rPr lang="en-IN" b="0" i="0" u="none" strike="noStrike" baseline="0" dirty="0">
                <a:solidFill>
                  <a:srgbClr val="231F20"/>
                </a:solidFill>
                <a:latin typeface="Palatino-Roman"/>
              </a:rPr>
              <a:t>frequently.</a:t>
            </a:r>
          </a:p>
          <a:p>
            <a:pPr algn="l"/>
            <a:r>
              <a:rPr lang="en-US" b="0" i="0" u="none" strike="noStrike" baseline="0" dirty="0">
                <a:solidFill>
                  <a:srgbClr val="231F20"/>
                </a:solidFill>
                <a:latin typeface="Palatino-Roman"/>
              </a:rPr>
              <a:t>The long-term scheduler executes much less frequently; minutes may separate the creation of one new process and the next.</a:t>
            </a:r>
            <a:endParaRPr lang="en-IN" dirty="0"/>
          </a:p>
        </p:txBody>
      </p:sp>
    </p:spTree>
    <p:extLst>
      <p:ext uri="{BB962C8B-B14F-4D97-AF65-F5344CB8AC3E}">
        <p14:creationId xmlns:p14="http://schemas.microsoft.com/office/powerpoint/2010/main" val="1304838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BD1B-E760-431E-B467-54568EF0F57F}"/>
              </a:ext>
            </a:extLst>
          </p:cNvPr>
          <p:cNvSpPr>
            <a:spLocks noGrp="1"/>
          </p:cNvSpPr>
          <p:nvPr>
            <p:ph type="title"/>
          </p:nvPr>
        </p:nvSpPr>
        <p:spPr/>
        <p:txBody>
          <a:bodyPr/>
          <a:lstStyle/>
          <a:p>
            <a:r>
              <a:rPr lang="en-US" dirty="0"/>
              <a:t>Why long term scheduler take more time ? </a:t>
            </a:r>
            <a:endParaRPr lang="en-IN" dirty="0"/>
          </a:p>
        </p:txBody>
      </p:sp>
      <p:sp>
        <p:nvSpPr>
          <p:cNvPr id="3" name="Content Placeholder 2">
            <a:extLst>
              <a:ext uri="{FF2B5EF4-FFF2-40B4-BE49-F238E27FC236}">
                <a16:creationId xmlns:a16="http://schemas.microsoft.com/office/drawing/2014/main" id="{3D46D686-CA5A-47BA-9BC1-41A56D5A3CBE}"/>
              </a:ext>
            </a:extLst>
          </p:cNvPr>
          <p:cNvSpPr>
            <a:spLocks noGrp="1"/>
          </p:cNvSpPr>
          <p:nvPr>
            <p:ph idx="1"/>
          </p:nvPr>
        </p:nvSpPr>
        <p:spPr/>
        <p:txBody>
          <a:bodyPr>
            <a:noAutofit/>
          </a:bodyPr>
          <a:lstStyle/>
          <a:p>
            <a:pPr algn="l"/>
            <a:r>
              <a:rPr lang="en-IN" b="0" i="0" u="none" strike="noStrike" baseline="0" dirty="0">
                <a:solidFill>
                  <a:srgbClr val="231F20"/>
                </a:solidFill>
                <a:latin typeface="Palatino-Roman"/>
              </a:rPr>
              <a:t>The long-term scheduler </a:t>
            </a:r>
            <a:r>
              <a:rPr lang="en-US" b="0" i="0" u="none" strike="noStrike" baseline="0" dirty="0">
                <a:solidFill>
                  <a:srgbClr val="231F20"/>
                </a:solidFill>
                <a:latin typeface="Palatino-Roman"/>
              </a:rPr>
              <a:t>controls the </a:t>
            </a:r>
            <a:r>
              <a:rPr lang="en-US" b="1" i="0" u="none" strike="noStrike" baseline="0" dirty="0">
                <a:solidFill>
                  <a:srgbClr val="00AEF0"/>
                </a:solidFill>
                <a:latin typeface="Palatino-Bold"/>
              </a:rPr>
              <a:t>degree of multiprogramming </a:t>
            </a:r>
            <a:r>
              <a:rPr lang="en-US" b="0" i="0" u="none" strike="noStrike" baseline="0" dirty="0">
                <a:solidFill>
                  <a:srgbClr val="231F20"/>
                </a:solidFill>
                <a:latin typeface="Palatino-Roman"/>
              </a:rPr>
              <a:t>(the number of processes in memory).</a:t>
            </a:r>
          </a:p>
          <a:p>
            <a:pPr algn="l"/>
            <a:r>
              <a:rPr lang="en-US" b="0" i="0" u="none" strike="noStrike" baseline="0" dirty="0">
                <a:solidFill>
                  <a:srgbClr val="231F20"/>
                </a:solidFill>
                <a:latin typeface="Palatino-Roman"/>
              </a:rPr>
              <a:t>If the degree of multiprogramming is stable, then the average rate of process creation must be equal to the average departure rate of processes leaving the system. </a:t>
            </a:r>
          </a:p>
          <a:p>
            <a:pPr algn="l"/>
            <a:r>
              <a:rPr lang="en-US" b="0" i="0" u="none" strike="noStrike" baseline="0" dirty="0">
                <a:solidFill>
                  <a:srgbClr val="231F20"/>
                </a:solidFill>
                <a:latin typeface="Palatino-Roman"/>
              </a:rPr>
              <a:t>Thus, the long-term scheduler may need to be invoked only when a process leaves the system. Because of the longer interval between executions, the long-term scheduler can afford to take more time to decide which process should be selected for execution.</a:t>
            </a:r>
            <a:endParaRPr lang="en-IN" dirty="0"/>
          </a:p>
        </p:txBody>
      </p:sp>
    </p:spTree>
    <p:extLst>
      <p:ext uri="{BB962C8B-B14F-4D97-AF65-F5344CB8AC3E}">
        <p14:creationId xmlns:p14="http://schemas.microsoft.com/office/powerpoint/2010/main" val="15358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922C0-F190-4CBC-806B-139227CCA41A}"/>
              </a:ext>
            </a:extLst>
          </p:cNvPr>
          <p:cNvSpPr>
            <a:spLocks noGrp="1"/>
          </p:cNvSpPr>
          <p:nvPr>
            <p:ph type="title"/>
          </p:nvPr>
        </p:nvSpPr>
        <p:spPr/>
        <p:txBody>
          <a:bodyPr/>
          <a:lstStyle/>
          <a:p>
            <a:r>
              <a:rPr lang="en-US" dirty="0"/>
              <a:t>I/o vs CPU –bound process</a:t>
            </a:r>
            <a:endParaRPr lang="en-IN" dirty="0"/>
          </a:p>
        </p:txBody>
      </p:sp>
      <p:sp>
        <p:nvSpPr>
          <p:cNvPr id="3" name="Content Placeholder 2">
            <a:extLst>
              <a:ext uri="{FF2B5EF4-FFF2-40B4-BE49-F238E27FC236}">
                <a16:creationId xmlns:a16="http://schemas.microsoft.com/office/drawing/2014/main" id="{13164804-585E-4049-976A-AD46B07FAE55}"/>
              </a:ext>
            </a:extLst>
          </p:cNvPr>
          <p:cNvSpPr>
            <a:spLocks noGrp="1"/>
          </p:cNvSpPr>
          <p:nvPr>
            <p:ph idx="1"/>
          </p:nvPr>
        </p:nvSpPr>
        <p:spPr/>
        <p:txBody>
          <a:bodyPr>
            <a:noAutofit/>
          </a:bodyPr>
          <a:lstStyle/>
          <a:p>
            <a:pPr algn="l"/>
            <a:r>
              <a:rPr lang="en-US" b="0" i="0" u="none" strike="noStrike" baseline="0" dirty="0">
                <a:solidFill>
                  <a:srgbClr val="231F20"/>
                </a:solidFill>
                <a:latin typeface="Palatino-Roman"/>
              </a:rPr>
              <a:t>An </a:t>
            </a:r>
            <a:r>
              <a:rPr lang="en-US" b="1" i="0" u="none" strike="noStrike" baseline="0" dirty="0">
                <a:solidFill>
                  <a:srgbClr val="00AEF0"/>
                </a:solidFill>
                <a:latin typeface="Palatino-Bold"/>
              </a:rPr>
              <a:t>I/O-bound process </a:t>
            </a:r>
            <a:r>
              <a:rPr lang="en-US" b="0" i="0" u="none" strike="noStrike" baseline="0" dirty="0">
                <a:solidFill>
                  <a:srgbClr val="231F20"/>
                </a:solidFill>
                <a:latin typeface="Palatino-Roman"/>
              </a:rPr>
              <a:t>is one that spends more of its time doing I/O than </a:t>
            </a:r>
            <a:r>
              <a:rPr lang="en-IN" b="0" i="0" u="none" strike="noStrike" baseline="0" dirty="0">
                <a:solidFill>
                  <a:srgbClr val="231F20"/>
                </a:solidFill>
                <a:latin typeface="Palatino-Roman"/>
              </a:rPr>
              <a:t>it spends doing computations.</a:t>
            </a:r>
          </a:p>
          <a:p>
            <a:pPr algn="l"/>
            <a:r>
              <a:rPr lang="en-US" b="0" i="0" u="none" strike="noStrike" baseline="0" dirty="0">
                <a:solidFill>
                  <a:srgbClr val="231F20"/>
                </a:solidFill>
                <a:latin typeface="Palatino-Roman"/>
              </a:rPr>
              <a:t>A </a:t>
            </a:r>
            <a:r>
              <a:rPr lang="en-US" b="1" i="0" u="none" strike="noStrike" baseline="0" dirty="0">
                <a:solidFill>
                  <a:srgbClr val="00AEF0"/>
                </a:solidFill>
                <a:latin typeface="Palatino-Bold"/>
              </a:rPr>
              <a:t>CPU-bound process</a:t>
            </a:r>
            <a:r>
              <a:rPr lang="en-US" b="0" i="0" u="none" strike="noStrike" baseline="0" dirty="0">
                <a:solidFill>
                  <a:srgbClr val="231F20"/>
                </a:solidFill>
                <a:latin typeface="Palatino-Roman"/>
              </a:rPr>
              <a:t>, in contrast, generates I/O requests infrequently, using more of its time doing computations.</a:t>
            </a:r>
          </a:p>
          <a:p>
            <a:pPr algn="l"/>
            <a:r>
              <a:rPr lang="en-IN" b="0" i="0" u="none" strike="noStrike" baseline="0" dirty="0">
                <a:solidFill>
                  <a:srgbClr val="231F20"/>
                </a:solidFill>
                <a:latin typeface="Palatino-Roman"/>
              </a:rPr>
              <a:t>It is </a:t>
            </a:r>
            <a:r>
              <a:rPr lang="en-US" b="0" i="0" u="none" strike="noStrike" baseline="0" dirty="0">
                <a:solidFill>
                  <a:srgbClr val="231F20"/>
                </a:solidFill>
                <a:latin typeface="Palatino-Roman"/>
              </a:rPr>
              <a:t>important that the long-term scheduler select a good </a:t>
            </a:r>
            <a:r>
              <a:rPr lang="en-US" b="1" i="1" u="none" strike="noStrike" baseline="0" dirty="0">
                <a:solidFill>
                  <a:srgbClr val="231F20"/>
                </a:solidFill>
                <a:latin typeface="Palatino-BoldItalic"/>
              </a:rPr>
              <a:t>process mix </a:t>
            </a:r>
            <a:r>
              <a:rPr lang="en-US" b="0" i="0" u="none" strike="noStrike" baseline="0" dirty="0">
                <a:solidFill>
                  <a:srgbClr val="231F20"/>
                </a:solidFill>
                <a:latin typeface="Palatino-Roman"/>
              </a:rPr>
              <a:t>of I/O-bound and CPU-bound processes. If all processes are I/O bound, the ready queue will almost always be empty, and the short-term scheduler will have little to do. If all processes are CPU bound, the I/O waiting queue will almost always be empty, devices will go unused, and again the system will be unbalanced.</a:t>
            </a:r>
            <a:endParaRPr lang="en-IN" dirty="0"/>
          </a:p>
        </p:txBody>
      </p:sp>
    </p:spTree>
    <p:extLst>
      <p:ext uri="{BB962C8B-B14F-4D97-AF65-F5344CB8AC3E}">
        <p14:creationId xmlns:p14="http://schemas.microsoft.com/office/powerpoint/2010/main" val="371481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BE85-D177-4314-898D-7E4B02854CA6}"/>
              </a:ext>
            </a:extLst>
          </p:cNvPr>
          <p:cNvSpPr>
            <a:spLocks noGrp="1"/>
          </p:cNvSpPr>
          <p:nvPr>
            <p:ph type="title"/>
          </p:nvPr>
        </p:nvSpPr>
        <p:spPr/>
        <p:txBody>
          <a:bodyPr>
            <a:normAutofit/>
          </a:bodyPr>
          <a:lstStyle/>
          <a:p>
            <a:r>
              <a:rPr lang="en-IN" sz="3600" b="1" i="0" u="none" strike="noStrike" baseline="0" dirty="0">
                <a:solidFill>
                  <a:srgbClr val="00AEF0"/>
                </a:solidFill>
                <a:latin typeface="Palatino-Bold"/>
              </a:rPr>
              <a:t>medium-term scheduler</a:t>
            </a:r>
            <a:endParaRPr lang="en-IN" sz="3600" dirty="0"/>
          </a:p>
        </p:txBody>
      </p:sp>
      <p:sp>
        <p:nvSpPr>
          <p:cNvPr id="3" name="Content Placeholder 2">
            <a:extLst>
              <a:ext uri="{FF2B5EF4-FFF2-40B4-BE49-F238E27FC236}">
                <a16:creationId xmlns:a16="http://schemas.microsoft.com/office/drawing/2014/main" id="{C93F8926-7548-4805-B502-51A37FEF121C}"/>
              </a:ext>
            </a:extLst>
          </p:cNvPr>
          <p:cNvSpPr>
            <a:spLocks noGrp="1"/>
          </p:cNvSpPr>
          <p:nvPr>
            <p:ph idx="1"/>
          </p:nvPr>
        </p:nvSpPr>
        <p:spPr/>
        <p:txBody>
          <a:bodyPr>
            <a:noAutofit/>
          </a:bodyPr>
          <a:lstStyle/>
          <a:p>
            <a:pPr algn="l"/>
            <a:r>
              <a:rPr lang="en-US" b="0" i="0" u="none" strike="noStrike" baseline="0" dirty="0">
                <a:solidFill>
                  <a:srgbClr val="231F20"/>
                </a:solidFill>
                <a:latin typeface="Palatino-Roman"/>
              </a:rPr>
              <a:t>The key idea behind a medium-term scheduler is that sometimes it can be advantageous to remove a process from memory (and from active contention for the CPU) and thus reduce the degree of multiprogramming. Later, the process can be reintroduced into memory, and its execution can be continued where it left off. This scheme is called </a:t>
            </a:r>
            <a:r>
              <a:rPr lang="en-US" b="1" i="0" u="none" strike="noStrike" baseline="0" dirty="0">
                <a:solidFill>
                  <a:srgbClr val="00AEF0"/>
                </a:solidFill>
                <a:latin typeface="Palatino-Bold"/>
              </a:rPr>
              <a:t>swapping</a:t>
            </a:r>
            <a:r>
              <a:rPr lang="en-US" b="0" i="0" u="none" strike="noStrike" baseline="0" dirty="0">
                <a:solidFill>
                  <a:srgbClr val="231F20"/>
                </a:solidFill>
                <a:latin typeface="Palatino-Roman"/>
              </a:rPr>
              <a:t>.</a:t>
            </a:r>
          </a:p>
          <a:p>
            <a:pPr algn="l"/>
            <a:r>
              <a:rPr lang="en-US" b="0" i="0" u="none" strike="noStrike" baseline="0" dirty="0">
                <a:solidFill>
                  <a:srgbClr val="231F20"/>
                </a:solidFill>
                <a:latin typeface="Palatino-Roman"/>
              </a:rPr>
              <a:t>The process is swapped out, and is later swapped in, by the medium-term scheduler. Swapping may be necessary to improve the process mix or because a change in memory requirements has overcommitted available memory, requiring memory to be freed up.</a:t>
            </a:r>
            <a:endParaRPr lang="en-IN" dirty="0"/>
          </a:p>
        </p:txBody>
      </p:sp>
    </p:spTree>
    <p:extLst>
      <p:ext uri="{BB962C8B-B14F-4D97-AF65-F5344CB8AC3E}">
        <p14:creationId xmlns:p14="http://schemas.microsoft.com/office/powerpoint/2010/main" val="1343847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76B216-8F83-44C8-A349-CE78CFC000E1}"/>
              </a:ext>
            </a:extLst>
          </p:cNvPr>
          <p:cNvPicPr>
            <a:picLocks noGrp="1" noChangeAspect="1"/>
          </p:cNvPicPr>
          <p:nvPr>
            <p:ph idx="1"/>
          </p:nvPr>
        </p:nvPicPr>
        <p:blipFill rotWithShape="1">
          <a:blip r:embed="rId2"/>
          <a:srcRect l="24299" t="24231" r="25130" b="33846"/>
          <a:stretch/>
        </p:blipFill>
        <p:spPr>
          <a:xfrm>
            <a:off x="2255520" y="640080"/>
            <a:ext cx="8138160" cy="4958080"/>
          </a:xfrm>
        </p:spPr>
      </p:pic>
    </p:spTree>
    <p:extLst>
      <p:ext uri="{BB962C8B-B14F-4D97-AF65-F5344CB8AC3E}">
        <p14:creationId xmlns:p14="http://schemas.microsoft.com/office/powerpoint/2010/main" val="31951080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33</TotalTime>
  <Words>841</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Gill Sans MT</vt:lpstr>
      <vt:lpstr>HelveticaNeue-MediumExt</vt:lpstr>
      <vt:lpstr>Palatino-Bold</vt:lpstr>
      <vt:lpstr>Palatino-BoldItalic</vt:lpstr>
      <vt:lpstr>Palatino-Roman</vt:lpstr>
      <vt:lpstr>Gallery</vt:lpstr>
      <vt:lpstr>process</vt:lpstr>
      <vt:lpstr>Scheduling Queues</vt:lpstr>
      <vt:lpstr>PowerPoint Presentation</vt:lpstr>
      <vt:lpstr>PowerPoint Presentation</vt:lpstr>
      <vt:lpstr>Schedulers</vt:lpstr>
      <vt:lpstr>Why long term scheduler take more time ? </vt:lpstr>
      <vt:lpstr>I/o vs CPU –bound process</vt:lpstr>
      <vt:lpstr>medium-term scheduler</vt:lpstr>
      <vt:lpstr>PowerPoint Presentation</vt:lpstr>
      <vt:lpstr>Context Switch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dc:title>
  <dc:creator>mansi joshi</dc:creator>
  <cp:lastModifiedBy>mansi joshi</cp:lastModifiedBy>
  <cp:revision>4</cp:revision>
  <dcterms:created xsi:type="dcterms:W3CDTF">2020-11-22T20:52:06Z</dcterms:created>
  <dcterms:modified xsi:type="dcterms:W3CDTF">2020-11-22T21:25:13Z</dcterms:modified>
</cp:coreProperties>
</file>