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10765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135328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2528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617115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3527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2780783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13244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357299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359586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7E9CE-7449-4AC6-897A-E78CCC29B429}"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17001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C7E9CE-7449-4AC6-897A-E78CCC29B429}"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109097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C7E9CE-7449-4AC6-897A-E78CCC29B429}" type="datetimeFigureOut">
              <a:rPr lang="en-IN" smtClean="0"/>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215025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C7E9CE-7449-4AC6-897A-E78CCC29B429}" type="datetimeFigureOut">
              <a:rPr lang="en-IN" smtClean="0"/>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44298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7E9CE-7449-4AC6-897A-E78CCC29B429}" type="datetimeFigureOut">
              <a:rPr lang="en-IN" smtClean="0"/>
              <a:t>11-12-2020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295352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C7E9CE-7449-4AC6-897A-E78CCC29B429}"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190677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C7E9CE-7449-4AC6-897A-E78CCC29B429}"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C9B80-EECF-4E4B-9EC6-BE0B626D01AC}" type="slidenum">
              <a:rPr lang="en-IN" smtClean="0"/>
              <a:t>‹#›</a:t>
            </a:fld>
            <a:endParaRPr lang="en-IN"/>
          </a:p>
        </p:txBody>
      </p:sp>
    </p:spTree>
    <p:extLst>
      <p:ext uri="{BB962C8B-B14F-4D97-AF65-F5344CB8AC3E}">
        <p14:creationId xmlns:p14="http://schemas.microsoft.com/office/powerpoint/2010/main" val="176184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C7E9CE-7449-4AC6-897A-E78CCC29B429}" type="datetimeFigureOut">
              <a:rPr lang="en-IN" smtClean="0"/>
              <a:t>11-12-2020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EC9B80-EECF-4E4B-9EC6-BE0B626D01AC}" type="slidenum">
              <a:rPr lang="en-IN" smtClean="0"/>
              <a:t>‹#›</a:t>
            </a:fld>
            <a:endParaRPr lang="en-IN"/>
          </a:p>
        </p:txBody>
      </p:sp>
    </p:spTree>
    <p:extLst>
      <p:ext uri="{BB962C8B-B14F-4D97-AF65-F5344CB8AC3E}">
        <p14:creationId xmlns:p14="http://schemas.microsoft.com/office/powerpoint/2010/main" val="2217241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87A9-00D4-428E-A171-CD5B4D8EDCCA}"/>
              </a:ext>
            </a:extLst>
          </p:cNvPr>
          <p:cNvSpPr>
            <a:spLocks noGrp="1"/>
          </p:cNvSpPr>
          <p:nvPr>
            <p:ph type="ctrTitle"/>
          </p:nvPr>
        </p:nvSpPr>
        <p:spPr/>
        <p:txBody>
          <a:bodyPr/>
          <a:lstStyle/>
          <a:p>
            <a:r>
              <a:rPr lang="en-US" dirty="0"/>
              <a:t>File management</a:t>
            </a:r>
            <a:endParaRPr lang="en-IN" dirty="0"/>
          </a:p>
        </p:txBody>
      </p:sp>
    </p:spTree>
    <p:extLst>
      <p:ext uri="{BB962C8B-B14F-4D97-AF65-F5344CB8AC3E}">
        <p14:creationId xmlns:p14="http://schemas.microsoft.com/office/powerpoint/2010/main" val="132174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8B2532-964F-47BD-AFDF-5FA5220BD238}"/>
              </a:ext>
            </a:extLst>
          </p:cNvPr>
          <p:cNvPicPr>
            <a:picLocks noGrp="1" noChangeAspect="1"/>
          </p:cNvPicPr>
          <p:nvPr>
            <p:ph idx="1"/>
          </p:nvPr>
        </p:nvPicPr>
        <p:blipFill rotWithShape="1">
          <a:blip r:embed="rId2"/>
          <a:srcRect l="19237" t="37042" r="14014" b="14096"/>
          <a:stretch/>
        </p:blipFill>
        <p:spPr>
          <a:xfrm>
            <a:off x="1498599" y="1295400"/>
            <a:ext cx="7010401" cy="4148667"/>
          </a:xfrm>
        </p:spPr>
      </p:pic>
    </p:spTree>
    <p:extLst>
      <p:ext uri="{BB962C8B-B14F-4D97-AF65-F5344CB8AC3E}">
        <p14:creationId xmlns:p14="http://schemas.microsoft.com/office/powerpoint/2010/main" val="3823722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2245-9650-4999-BCCE-13C2B33BE4F6}"/>
              </a:ext>
            </a:extLst>
          </p:cNvPr>
          <p:cNvSpPr>
            <a:spLocks noGrp="1"/>
          </p:cNvSpPr>
          <p:nvPr>
            <p:ph type="title"/>
          </p:nvPr>
        </p:nvSpPr>
        <p:spPr/>
        <p:txBody>
          <a:bodyPr>
            <a:normAutofit/>
          </a:bodyPr>
          <a:lstStyle/>
          <a:p>
            <a:r>
              <a:rPr lang="en-IN" sz="4800" b="0" i="0" u="none" strike="noStrike" baseline="0" dirty="0">
                <a:solidFill>
                  <a:srgbClr val="0070C0"/>
                </a:solidFill>
                <a:latin typeface="HelveticaNeue-MediumExt"/>
              </a:rPr>
              <a:t>Tree-Structured Directories</a:t>
            </a:r>
            <a:endParaRPr lang="en-IN" sz="4800" dirty="0">
              <a:solidFill>
                <a:srgbClr val="0070C0"/>
              </a:solidFill>
            </a:endParaRPr>
          </a:p>
        </p:txBody>
      </p:sp>
      <p:sp>
        <p:nvSpPr>
          <p:cNvPr id="3" name="Content Placeholder 2">
            <a:extLst>
              <a:ext uri="{FF2B5EF4-FFF2-40B4-BE49-F238E27FC236}">
                <a16:creationId xmlns:a16="http://schemas.microsoft.com/office/drawing/2014/main" id="{D98E056D-542D-462C-BC2F-720EA7AEB1A5}"/>
              </a:ext>
            </a:extLst>
          </p:cNvPr>
          <p:cNvSpPr>
            <a:spLocks noGrp="1"/>
          </p:cNvSpPr>
          <p:nvPr>
            <p:ph idx="1"/>
          </p:nvPr>
        </p:nvSpPr>
        <p:spPr>
          <a:xfrm>
            <a:off x="254000" y="1549400"/>
            <a:ext cx="10583333" cy="5105400"/>
          </a:xfrm>
        </p:spPr>
        <p:txBody>
          <a:bodyPr>
            <a:noAutofit/>
          </a:bodyPr>
          <a:lstStyle/>
          <a:p>
            <a:pPr algn="l"/>
            <a:r>
              <a:rPr lang="en-US" sz="2000" b="0" i="0" u="none" strike="noStrike" baseline="0" dirty="0">
                <a:solidFill>
                  <a:srgbClr val="231F20"/>
                </a:solidFill>
                <a:latin typeface="Palatino-Roman"/>
              </a:rPr>
              <a:t>A tree is the most common directory structure. The tree has a root directory, and every file in the system has a unique path name.</a:t>
            </a:r>
          </a:p>
          <a:p>
            <a:pPr algn="l"/>
            <a:r>
              <a:rPr lang="en-US" sz="2000" b="0" i="0" u="none" strike="noStrike" baseline="0" dirty="0">
                <a:solidFill>
                  <a:srgbClr val="231F20"/>
                </a:solidFill>
                <a:latin typeface="Palatino-Roman"/>
              </a:rPr>
              <a:t>A directory (or subdirectory) contains a set of files or subdirectories. A directory is simply another file, but it is treated in a special way.</a:t>
            </a:r>
          </a:p>
          <a:p>
            <a:pPr algn="l"/>
            <a:r>
              <a:rPr lang="en-US" sz="2000" b="0" i="0" u="none" strike="noStrike" baseline="0" dirty="0">
                <a:solidFill>
                  <a:srgbClr val="231F20"/>
                </a:solidFill>
                <a:latin typeface="Palatino-Roman"/>
              </a:rPr>
              <a:t> All directories have the same internal format. One bit in each directory entry defines the entry as a file (0) or as a subdirectory (1). Special system calls are used to create and </a:t>
            </a:r>
            <a:r>
              <a:rPr lang="en-IN" sz="2000" b="0" i="0" u="none" strike="noStrike" baseline="0" dirty="0">
                <a:solidFill>
                  <a:srgbClr val="231F20"/>
                </a:solidFill>
                <a:latin typeface="Palatino-Roman"/>
              </a:rPr>
              <a:t>delete directories.</a:t>
            </a:r>
          </a:p>
          <a:p>
            <a:pPr algn="l"/>
            <a:r>
              <a:rPr lang="en-US" sz="2000" b="0" i="0" u="none" strike="noStrike" baseline="0" dirty="0">
                <a:solidFill>
                  <a:srgbClr val="231F20"/>
                </a:solidFill>
                <a:latin typeface="Palatino-Roman"/>
              </a:rPr>
              <a:t>Each process has a current directory. The </a:t>
            </a:r>
            <a:r>
              <a:rPr lang="en-US" sz="2000" b="1" i="0" u="none" strike="noStrike" baseline="0" dirty="0">
                <a:solidFill>
                  <a:srgbClr val="00AEF0"/>
                </a:solidFill>
                <a:latin typeface="Palatino-Bold"/>
              </a:rPr>
              <a:t>current directory </a:t>
            </a:r>
            <a:r>
              <a:rPr lang="en-US" sz="2000" b="0" i="0" u="none" strike="noStrike" baseline="0" dirty="0">
                <a:solidFill>
                  <a:srgbClr val="231F20"/>
                </a:solidFill>
                <a:latin typeface="Palatino-Roman"/>
              </a:rPr>
              <a:t>should contain most of the files that are of current interest to the process.</a:t>
            </a:r>
          </a:p>
          <a:p>
            <a:pPr algn="l"/>
            <a:r>
              <a:rPr lang="en-US" sz="2000" b="0" i="0" u="none" strike="noStrike" baseline="0" dirty="0">
                <a:solidFill>
                  <a:srgbClr val="231F20"/>
                </a:solidFill>
                <a:latin typeface="Palatino-Roman"/>
              </a:rPr>
              <a:t>When reference is made to a file, the current directory is searched. If a file is needed that is not in the current directory, then the user usually must either specify a path name or change the current directory to be the directory </a:t>
            </a:r>
            <a:r>
              <a:rPr lang="en-IN" sz="2000" b="0" i="0" u="none" strike="noStrike" baseline="0" dirty="0">
                <a:solidFill>
                  <a:srgbClr val="231F20"/>
                </a:solidFill>
                <a:latin typeface="Palatino-Roman"/>
              </a:rPr>
              <a:t>holding that file.</a:t>
            </a:r>
          </a:p>
          <a:p>
            <a:pPr algn="l"/>
            <a:r>
              <a:rPr lang="en-US" sz="2000" b="0" i="0" u="none" strike="noStrike" baseline="0" dirty="0">
                <a:solidFill>
                  <a:srgbClr val="231F20"/>
                </a:solidFill>
                <a:latin typeface="Palatino-Roman"/>
              </a:rPr>
              <a:t>Path names can be of two types: absolute and relative. An </a:t>
            </a:r>
            <a:r>
              <a:rPr lang="en-US" sz="2000" b="1" i="0" u="none" strike="noStrike" baseline="0" dirty="0">
                <a:solidFill>
                  <a:srgbClr val="00AEF0"/>
                </a:solidFill>
                <a:latin typeface="Palatino-Bold"/>
              </a:rPr>
              <a:t>absolute path name </a:t>
            </a:r>
            <a:r>
              <a:rPr lang="en-US" sz="2000" b="0" i="0" u="none" strike="noStrike" baseline="0" dirty="0">
                <a:solidFill>
                  <a:srgbClr val="231F20"/>
                </a:solidFill>
                <a:latin typeface="Palatino-Roman"/>
              </a:rPr>
              <a:t>begins at the root and follows a path down to the specified file, giving the directory names on the path. A </a:t>
            </a:r>
            <a:r>
              <a:rPr lang="en-US" sz="2000" b="1" i="0" u="none" strike="noStrike" baseline="0" dirty="0">
                <a:solidFill>
                  <a:srgbClr val="00AEF0"/>
                </a:solidFill>
                <a:latin typeface="Palatino-Bold"/>
              </a:rPr>
              <a:t>relative path name </a:t>
            </a:r>
            <a:r>
              <a:rPr lang="en-US" sz="2000" b="0" i="0" u="none" strike="noStrike" baseline="0" dirty="0">
                <a:solidFill>
                  <a:srgbClr val="231F20"/>
                </a:solidFill>
                <a:latin typeface="Palatino-Roman"/>
              </a:rPr>
              <a:t>defines a path from the </a:t>
            </a:r>
            <a:r>
              <a:rPr lang="en-IN" sz="2000" b="0" i="0" u="none" strike="noStrike" baseline="0" dirty="0">
                <a:solidFill>
                  <a:srgbClr val="231F20"/>
                </a:solidFill>
                <a:latin typeface="Palatino-Roman"/>
              </a:rPr>
              <a:t>current directory.</a:t>
            </a:r>
            <a:endParaRPr lang="en-IN" sz="2000" dirty="0"/>
          </a:p>
        </p:txBody>
      </p:sp>
    </p:spTree>
    <p:extLst>
      <p:ext uri="{BB962C8B-B14F-4D97-AF65-F5344CB8AC3E}">
        <p14:creationId xmlns:p14="http://schemas.microsoft.com/office/powerpoint/2010/main" val="409088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2026EF-05F2-4EDC-827F-3935A3F426DE}"/>
              </a:ext>
            </a:extLst>
          </p:cNvPr>
          <p:cNvPicPr>
            <a:picLocks noGrp="1" noChangeAspect="1"/>
          </p:cNvPicPr>
          <p:nvPr>
            <p:ph idx="1"/>
          </p:nvPr>
        </p:nvPicPr>
        <p:blipFill rotWithShape="1">
          <a:blip r:embed="rId2"/>
          <a:srcRect l="31015" t="30061" r="30334" b="14315"/>
          <a:stretch/>
        </p:blipFill>
        <p:spPr>
          <a:xfrm>
            <a:off x="1063458" y="677333"/>
            <a:ext cx="7547141" cy="5266267"/>
          </a:xfrm>
        </p:spPr>
      </p:pic>
    </p:spTree>
    <p:extLst>
      <p:ext uri="{BB962C8B-B14F-4D97-AF65-F5344CB8AC3E}">
        <p14:creationId xmlns:p14="http://schemas.microsoft.com/office/powerpoint/2010/main" val="111677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742A14-34A4-448E-95AE-25AADF60C043}"/>
              </a:ext>
            </a:extLst>
          </p:cNvPr>
          <p:cNvPicPr>
            <a:picLocks noGrp="1" noChangeAspect="1"/>
          </p:cNvPicPr>
          <p:nvPr>
            <p:ph idx="1"/>
          </p:nvPr>
        </p:nvPicPr>
        <p:blipFill rotWithShape="1">
          <a:blip r:embed="rId2"/>
          <a:srcRect l="23409" t="29625" r="23463" b="7771"/>
          <a:stretch/>
        </p:blipFill>
        <p:spPr>
          <a:xfrm>
            <a:off x="1921934" y="1083733"/>
            <a:ext cx="6231466" cy="4825999"/>
          </a:xfrm>
        </p:spPr>
      </p:pic>
    </p:spTree>
    <p:extLst>
      <p:ext uri="{BB962C8B-B14F-4D97-AF65-F5344CB8AC3E}">
        <p14:creationId xmlns:p14="http://schemas.microsoft.com/office/powerpoint/2010/main" val="408891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0634-E31F-4D01-AA78-C511965427C7}"/>
              </a:ext>
            </a:extLst>
          </p:cNvPr>
          <p:cNvSpPr>
            <a:spLocks noGrp="1"/>
          </p:cNvSpPr>
          <p:nvPr>
            <p:ph type="title"/>
          </p:nvPr>
        </p:nvSpPr>
        <p:spPr/>
        <p:txBody>
          <a:bodyPr>
            <a:normAutofit/>
          </a:bodyPr>
          <a:lstStyle/>
          <a:p>
            <a:r>
              <a:rPr lang="en-IN" sz="4400" b="0" i="0" u="none" strike="noStrike" baseline="0" dirty="0">
                <a:solidFill>
                  <a:srgbClr val="00AEF0"/>
                </a:solidFill>
                <a:latin typeface="HelveticaNeue-MediumExt"/>
              </a:rPr>
              <a:t>Directory and Disk Structure</a:t>
            </a:r>
            <a:endParaRPr lang="en-IN" sz="4400" dirty="0"/>
          </a:p>
        </p:txBody>
      </p:sp>
      <p:sp>
        <p:nvSpPr>
          <p:cNvPr id="3" name="Content Placeholder 2">
            <a:extLst>
              <a:ext uri="{FF2B5EF4-FFF2-40B4-BE49-F238E27FC236}">
                <a16:creationId xmlns:a16="http://schemas.microsoft.com/office/drawing/2014/main" id="{3C2F8702-C914-43D3-9644-DE9EAAFBAF6E}"/>
              </a:ext>
            </a:extLst>
          </p:cNvPr>
          <p:cNvSpPr>
            <a:spLocks noGrp="1"/>
          </p:cNvSpPr>
          <p:nvPr>
            <p:ph idx="1"/>
          </p:nvPr>
        </p:nvSpPr>
        <p:spPr>
          <a:xfrm>
            <a:off x="355599" y="1583267"/>
            <a:ext cx="9414933" cy="4771362"/>
          </a:xfrm>
        </p:spPr>
        <p:txBody>
          <a:bodyPr>
            <a:noAutofit/>
          </a:bodyPr>
          <a:lstStyle/>
          <a:p>
            <a:pPr algn="l"/>
            <a:r>
              <a:rPr lang="en-US" sz="2000" b="0" i="0" u="none" strike="noStrike" baseline="0" dirty="0">
                <a:solidFill>
                  <a:srgbClr val="231F20"/>
                </a:solidFill>
                <a:latin typeface="Palatino-Roman"/>
              </a:rPr>
              <a:t>Files are stored on random-access storage devices, including hard disks, optical disks, and solid-state (memory-based) disks. A storage device can be used in its entirety for a file system. It can also be </a:t>
            </a:r>
            <a:r>
              <a:rPr lang="en-IN" sz="2000" b="0" i="0" u="none" strike="noStrike" baseline="0" dirty="0">
                <a:solidFill>
                  <a:srgbClr val="231F20"/>
                </a:solidFill>
                <a:latin typeface="Palatino-Roman"/>
              </a:rPr>
              <a:t>subdivided for finer-grained control.</a:t>
            </a:r>
          </a:p>
          <a:p>
            <a:pPr algn="l"/>
            <a:r>
              <a:rPr lang="en-US" sz="2000" b="0" i="0" u="none" strike="noStrike" baseline="0" dirty="0">
                <a:solidFill>
                  <a:srgbClr val="231F20"/>
                </a:solidFill>
                <a:latin typeface="Palatino-Roman"/>
              </a:rPr>
              <a:t>Partitioning is useful for limiting the sizes of individual file systems, putting multiple file-system types on the same device, or leaving part of the device available for other uses, such as swap space or unformatted (raw) disk </a:t>
            </a:r>
            <a:r>
              <a:rPr lang="en-IN" sz="2000" b="0" i="0" u="none" strike="noStrike" baseline="0" dirty="0">
                <a:solidFill>
                  <a:srgbClr val="231F20"/>
                </a:solidFill>
                <a:latin typeface="Palatino-Roman"/>
              </a:rPr>
              <a:t>space.</a:t>
            </a:r>
          </a:p>
          <a:p>
            <a:pPr algn="l"/>
            <a:r>
              <a:rPr lang="en-IN" sz="2000" b="0" i="0" u="none" strike="noStrike" baseline="0" dirty="0">
                <a:solidFill>
                  <a:srgbClr val="231F20"/>
                </a:solidFill>
                <a:latin typeface="Palatino-Roman"/>
              </a:rPr>
              <a:t>Any entity </a:t>
            </a:r>
            <a:r>
              <a:rPr lang="en-US" sz="2000" b="0" i="0" u="none" strike="noStrike" baseline="0" dirty="0">
                <a:solidFill>
                  <a:srgbClr val="231F20"/>
                </a:solidFill>
                <a:latin typeface="Palatino-Roman"/>
              </a:rPr>
              <a:t>containing a file system is generally known as a </a:t>
            </a:r>
            <a:r>
              <a:rPr lang="en-US" sz="2000" b="1" i="0" u="none" strike="noStrike" baseline="0" dirty="0">
                <a:solidFill>
                  <a:srgbClr val="00AEF0"/>
                </a:solidFill>
                <a:latin typeface="Palatino-Bold"/>
              </a:rPr>
              <a:t>volume</a:t>
            </a:r>
            <a:r>
              <a:rPr lang="en-US" sz="2000" b="0" i="0" u="none" strike="noStrike" baseline="0" dirty="0">
                <a:solidFill>
                  <a:srgbClr val="231F20"/>
                </a:solidFill>
                <a:latin typeface="Palatino-Roman"/>
              </a:rPr>
              <a:t>. The volume may be a subset of a device, a whole device, or multiple devices linked together into a RAID set. Each volume can be thought of as a virtual disk.</a:t>
            </a:r>
          </a:p>
          <a:p>
            <a:pPr algn="l"/>
            <a:r>
              <a:rPr lang="en-US" sz="2000" b="0" i="0" u="none" strike="noStrike" baseline="0" dirty="0">
                <a:solidFill>
                  <a:srgbClr val="231F20"/>
                </a:solidFill>
                <a:latin typeface="Palatino-Roman"/>
              </a:rPr>
              <a:t>Each volume that contains a file system must also contain information about the files in the system. This information is kept in entries in a </a:t>
            </a:r>
            <a:r>
              <a:rPr lang="en-US" sz="2000" b="1" i="0" u="none" strike="noStrike" baseline="0" dirty="0">
                <a:solidFill>
                  <a:srgbClr val="00AEF0"/>
                </a:solidFill>
                <a:latin typeface="Palatino-Bold"/>
              </a:rPr>
              <a:t>device directory </a:t>
            </a:r>
            <a:r>
              <a:rPr lang="en-US" sz="2000" b="0" i="0" u="none" strike="noStrike" baseline="0" dirty="0">
                <a:solidFill>
                  <a:srgbClr val="231F20"/>
                </a:solidFill>
                <a:latin typeface="Palatino-Roman"/>
              </a:rPr>
              <a:t>or </a:t>
            </a:r>
            <a:r>
              <a:rPr lang="en-US" sz="2000" b="1" i="0" u="none" strike="noStrike" baseline="0" dirty="0">
                <a:solidFill>
                  <a:srgbClr val="00AEF0"/>
                </a:solidFill>
                <a:latin typeface="Palatino-Bold"/>
              </a:rPr>
              <a:t>volume table of contents</a:t>
            </a:r>
            <a:r>
              <a:rPr lang="en-US" sz="2000" b="0" i="0" u="none" strike="noStrike" baseline="0" dirty="0">
                <a:solidFill>
                  <a:srgbClr val="231F20"/>
                </a:solidFill>
                <a:latin typeface="Palatino-Roman"/>
              </a:rPr>
              <a:t>. The directory records information—such as name, location, size, and type—for all files on that volume.</a:t>
            </a:r>
            <a:endParaRPr lang="en-IN" sz="2000" dirty="0"/>
          </a:p>
        </p:txBody>
      </p:sp>
    </p:spTree>
    <p:extLst>
      <p:ext uri="{BB962C8B-B14F-4D97-AF65-F5344CB8AC3E}">
        <p14:creationId xmlns:p14="http://schemas.microsoft.com/office/powerpoint/2010/main" val="246798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BC68B1-40AF-4389-BCC7-3FF9BE7A9D3D}"/>
              </a:ext>
            </a:extLst>
          </p:cNvPr>
          <p:cNvPicPr>
            <a:picLocks noGrp="1" noChangeAspect="1"/>
          </p:cNvPicPr>
          <p:nvPr>
            <p:ph idx="1"/>
          </p:nvPr>
        </p:nvPicPr>
        <p:blipFill rotWithShape="1">
          <a:blip r:embed="rId2"/>
          <a:srcRect l="22427" t="26353" r="22358" b="11043"/>
          <a:stretch/>
        </p:blipFill>
        <p:spPr>
          <a:xfrm>
            <a:off x="1845731" y="1016000"/>
            <a:ext cx="6299202" cy="5054599"/>
          </a:xfrm>
        </p:spPr>
      </p:pic>
    </p:spTree>
    <p:extLst>
      <p:ext uri="{BB962C8B-B14F-4D97-AF65-F5344CB8AC3E}">
        <p14:creationId xmlns:p14="http://schemas.microsoft.com/office/powerpoint/2010/main" val="415297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3F35-3093-4F4D-BFED-5ED51266B034}"/>
              </a:ext>
            </a:extLst>
          </p:cNvPr>
          <p:cNvSpPr>
            <a:spLocks noGrp="1"/>
          </p:cNvSpPr>
          <p:nvPr>
            <p:ph type="title"/>
          </p:nvPr>
        </p:nvSpPr>
        <p:spPr/>
        <p:txBody>
          <a:bodyPr>
            <a:normAutofit/>
          </a:bodyPr>
          <a:lstStyle/>
          <a:p>
            <a:r>
              <a:rPr lang="en-IN" sz="6000" b="0" i="0" u="none" strike="noStrike" baseline="0" dirty="0">
                <a:solidFill>
                  <a:srgbClr val="0070C0"/>
                </a:solidFill>
                <a:latin typeface="HelveticaNeue-MediumExt"/>
              </a:rPr>
              <a:t>Storage Structure</a:t>
            </a:r>
            <a:endParaRPr lang="en-IN" sz="6000" dirty="0">
              <a:solidFill>
                <a:srgbClr val="0070C0"/>
              </a:solidFill>
            </a:endParaRPr>
          </a:p>
        </p:txBody>
      </p:sp>
      <p:sp>
        <p:nvSpPr>
          <p:cNvPr id="3" name="Content Placeholder 2">
            <a:extLst>
              <a:ext uri="{FF2B5EF4-FFF2-40B4-BE49-F238E27FC236}">
                <a16:creationId xmlns:a16="http://schemas.microsoft.com/office/drawing/2014/main" id="{67F408D7-1010-497E-8E79-04D0CD36D19A}"/>
              </a:ext>
            </a:extLst>
          </p:cNvPr>
          <p:cNvSpPr>
            <a:spLocks noGrp="1"/>
          </p:cNvSpPr>
          <p:nvPr>
            <p:ph idx="1"/>
          </p:nvPr>
        </p:nvSpPr>
        <p:spPr>
          <a:xfrm>
            <a:off x="880532" y="1617133"/>
            <a:ext cx="8393469" cy="4424229"/>
          </a:xfrm>
        </p:spPr>
        <p:txBody>
          <a:bodyPr>
            <a:noAutofit/>
          </a:bodyPr>
          <a:lstStyle/>
          <a:p>
            <a:pPr algn="l"/>
            <a:r>
              <a:rPr lang="en-IN" sz="2000" b="0" i="0" u="none" strike="noStrike" baseline="0" dirty="0">
                <a:solidFill>
                  <a:srgbClr val="231F20"/>
                </a:solidFill>
                <a:latin typeface="Palatino-Roman"/>
              </a:rPr>
              <a:t>The </a:t>
            </a:r>
            <a:r>
              <a:rPr lang="en-US" sz="2000" b="0" i="0" u="none" strike="noStrike" baseline="0" dirty="0">
                <a:solidFill>
                  <a:srgbClr val="231F20"/>
                </a:solidFill>
                <a:latin typeface="Palatino-Roman"/>
              </a:rPr>
              <a:t>types of file systems in the Solaris example mentioned above:</a:t>
            </a:r>
          </a:p>
          <a:p>
            <a:pPr marL="0" indent="0" algn="l">
              <a:buNone/>
            </a:pPr>
            <a:r>
              <a:rPr lang="en-US" sz="2000" b="0" i="0" u="none" strike="noStrike" baseline="0" dirty="0">
                <a:solidFill>
                  <a:srgbClr val="00AEF0"/>
                </a:solidFill>
                <a:latin typeface="Palatino-Roman"/>
              </a:rPr>
              <a:t>• </a:t>
            </a:r>
            <a:r>
              <a:rPr lang="en-US" sz="2000" b="1" i="0" u="none" strike="noStrike" baseline="0" dirty="0" err="1">
                <a:solidFill>
                  <a:srgbClr val="231F20"/>
                </a:solidFill>
                <a:latin typeface="Palatino-Bold"/>
              </a:rPr>
              <a:t>tmpfs</a:t>
            </a:r>
            <a:r>
              <a:rPr lang="en-US" sz="2000" b="0" i="0" u="none" strike="noStrike" baseline="0" dirty="0">
                <a:solidFill>
                  <a:srgbClr val="231F20"/>
                </a:solidFill>
                <a:latin typeface="Palatino-Roman"/>
              </a:rPr>
              <a:t>—a </a:t>
            </a:r>
            <a:r>
              <a:rPr lang="en-US" sz="2000" b="0" i="0" u="none" strike="noStrike" baseline="0" dirty="0">
                <a:solidFill>
                  <a:srgbClr val="231F20"/>
                </a:solidFill>
                <a:latin typeface="NimbusRomNo9L-Regu"/>
              </a:rPr>
              <a:t>“</a:t>
            </a:r>
            <a:r>
              <a:rPr lang="en-US" sz="2000" b="0" i="0" u="none" strike="noStrike" baseline="0" dirty="0">
                <a:solidFill>
                  <a:srgbClr val="231F20"/>
                </a:solidFill>
                <a:latin typeface="Palatino-Roman"/>
              </a:rPr>
              <a:t>temporary</a:t>
            </a:r>
            <a:r>
              <a:rPr lang="en-US" sz="2000" b="0" i="0" u="none" strike="noStrike" baseline="0" dirty="0">
                <a:solidFill>
                  <a:srgbClr val="231F20"/>
                </a:solidFill>
                <a:latin typeface="NimbusRomNo9L-Regu"/>
              </a:rPr>
              <a:t>” </a:t>
            </a:r>
            <a:r>
              <a:rPr lang="en-US" sz="2000" b="0" i="0" u="none" strike="noStrike" baseline="0" dirty="0">
                <a:solidFill>
                  <a:srgbClr val="231F20"/>
                </a:solidFill>
                <a:latin typeface="Palatino-Roman"/>
              </a:rPr>
              <a:t>file system that is created in volatile main memory and has its contents erased if the system reboots or crashes</a:t>
            </a:r>
          </a:p>
          <a:p>
            <a:pPr marL="0" indent="0" algn="l">
              <a:buNone/>
            </a:pPr>
            <a:r>
              <a:rPr lang="en-US" sz="2000" b="0" i="0" u="none" strike="noStrike" baseline="0" dirty="0">
                <a:solidFill>
                  <a:srgbClr val="00AEF0"/>
                </a:solidFill>
                <a:latin typeface="Palatino-Roman"/>
              </a:rPr>
              <a:t>• </a:t>
            </a:r>
            <a:r>
              <a:rPr lang="en-US" sz="2000" b="1" i="0" u="none" strike="noStrike" baseline="0" dirty="0" err="1">
                <a:solidFill>
                  <a:srgbClr val="231F20"/>
                </a:solidFill>
                <a:latin typeface="Palatino-Bold"/>
              </a:rPr>
              <a:t>objfs</a:t>
            </a:r>
            <a:r>
              <a:rPr lang="en-US" sz="2000" b="0" i="0" u="none" strike="noStrike" baseline="0" dirty="0">
                <a:solidFill>
                  <a:srgbClr val="231F20"/>
                </a:solidFill>
                <a:latin typeface="Palatino-Roman"/>
              </a:rPr>
              <a:t>—a </a:t>
            </a:r>
            <a:r>
              <a:rPr lang="en-US" sz="2000" b="0" i="0" u="none" strike="noStrike" baseline="0" dirty="0">
                <a:solidFill>
                  <a:srgbClr val="231F20"/>
                </a:solidFill>
                <a:latin typeface="NimbusRomNo9L-Regu"/>
              </a:rPr>
              <a:t>“</a:t>
            </a:r>
            <a:r>
              <a:rPr lang="en-US" sz="2000" b="0" i="0" u="none" strike="noStrike" baseline="0" dirty="0">
                <a:solidFill>
                  <a:srgbClr val="231F20"/>
                </a:solidFill>
                <a:latin typeface="Palatino-Roman"/>
              </a:rPr>
              <a:t>virtual</a:t>
            </a:r>
            <a:r>
              <a:rPr lang="en-US" sz="2000" b="0" i="0" u="none" strike="noStrike" baseline="0" dirty="0">
                <a:solidFill>
                  <a:srgbClr val="231F20"/>
                </a:solidFill>
                <a:latin typeface="NimbusRomNo9L-Regu"/>
              </a:rPr>
              <a:t>” </a:t>
            </a:r>
            <a:r>
              <a:rPr lang="en-US" sz="2000" b="0" i="0" u="none" strike="noStrike" baseline="0" dirty="0">
                <a:solidFill>
                  <a:srgbClr val="231F20"/>
                </a:solidFill>
                <a:latin typeface="Palatino-Roman"/>
              </a:rPr>
              <a:t>file system (essentially an interface to the kernel that looks like a file system) that gives debuggers access to kernel symbols</a:t>
            </a:r>
          </a:p>
          <a:p>
            <a:pPr marL="0" indent="0" algn="l">
              <a:buNone/>
            </a:pPr>
            <a:r>
              <a:rPr lang="en-US" sz="2000" b="0" i="0" u="none" strike="noStrike" baseline="0" dirty="0">
                <a:solidFill>
                  <a:srgbClr val="00AEF0"/>
                </a:solidFill>
                <a:latin typeface="Palatino-Roman"/>
              </a:rPr>
              <a:t>• </a:t>
            </a:r>
            <a:r>
              <a:rPr lang="en-US" sz="2000" b="1" i="0" u="none" strike="noStrike" baseline="0" dirty="0" err="1">
                <a:solidFill>
                  <a:srgbClr val="231F20"/>
                </a:solidFill>
                <a:latin typeface="Palatino-Bold"/>
              </a:rPr>
              <a:t>ctfs</a:t>
            </a:r>
            <a:r>
              <a:rPr lang="en-US" sz="2000" b="0" i="0" u="none" strike="noStrike" baseline="0" dirty="0">
                <a:solidFill>
                  <a:srgbClr val="231F20"/>
                </a:solidFill>
                <a:latin typeface="Palatino-Roman"/>
              </a:rPr>
              <a:t>—a virtual file system that maintains </a:t>
            </a:r>
            <a:r>
              <a:rPr lang="en-US" sz="2000" b="0" i="0" u="none" strike="noStrike" baseline="0" dirty="0">
                <a:solidFill>
                  <a:srgbClr val="231F20"/>
                </a:solidFill>
                <a:latin typeface="NimbusRomNo9L-Regu"/>
              </a:rPr>
              <a:t>“</a:t>
            </a:r>
            <a:r>
              <a:rPr lang="en-US" sz="2000" b="0" i="0" u="none" strike="noStrike" baseline="0" dirty="0">
                <a:solidFill>
                  <a:srgbClr val="231F20"/>
                </a:solidFill>
                <a:latin typeface="Palatino-Roman"/>
              </a:rPr>
              <a:t>contract</a:t>
            </a:r>
            <a:r>
              <a:rPr lang="en-US" sz="2000" b="0" i="0" u="none" strike="noStrike" baseline="0" dirty="0">
                <a:solidFill>
                  <a:srgbClr val="231F20"/>
                </a:solidFill>
                <a:latin typeface="NimbusRomNo9L-Regu"/>
              </a:rPr>
              <a:t>” </a:t>
            </a:r>
            <a:r>
              <a:rPr lang="en-US" sz="2000" b="0" i="0" u="none" strike="noStrike" baseline="0" dirty="0">
                <a:solidFill>
                  <a:srgbClr val="231F20"/>
                </a:solidFill>
                <a:latin typeface="Palatino-Roman"/>
              </a:rPr>
              <a:t>information to manage which processes start when the system boots and must continue to run </a:t>
            </a:r>
            <a:r>
              <a:rPr lang="en-IN" sz="2000" b="0" i="0" u="none" strike="noStrike" baseline="0" dirty="0">
                <a:solidFill>
                  <a:srgbClr val="231F20"/>
                </a:solidFill>
                <a:latin typeface="Palatino-Roman"/>
              </a:rPr>
              <a:t>during operation</a:t>
            </a:r>
          </a:p>
          <a:p>
            <a:pPr marL="0" indent="0" algn="l">
              <a:buNone/>
            </a:pPr>
            <a:r>
              <a:rPr lang="en-US" sz="2000" b="0" i="0" u="none" strike="noStrike" baseline="0" dirty="0">
                <a:solidFill>
                  <a:srgbClr val="00AEF0"/>
                </a:solidFill>
                <a:latin typeface="Palatino-Roman"/>
              </a:rPr>
              <a:t>• </a:t>
            </a:r>
            <a:r>
              <a:rPr lang="en-US" sz="2000" b="1" i="0" u="none" strike="noStrike" baseline="0" dirty="0" err="1">
                <a:solidFill>
                  <a:srgbClr val="231F20"/>
                </a:solidFill>
                <a:latin typeface="Palatino-Bold"/>
              </a:rPr>
              <a:t>lofs</a:t>
            </a:r>
            <a:r>
              <a:rPr lang="en-US" sz="2000" b="0" i="0" u="none" strike="noStrike" baseline="0" dirty="0">
                <a:solidFill>
                  <a:srgbClr val="231F20"/>
                </a:solidFill>
                <a:latin typeface="Palatino-Roman"/>
              </a:rPr>
              <a:t>—a </a:t>
            </a:r>
            <a:r>
              <a:rPr lang="en-US" sz="2000" b="0" i="0" u="none" strike="noStrike" baseline="0" dirty="0">
                <a:solidFill>
                  <a:srgbClr val="231F20"/>
                </a:solidFill>
                <a:latin typeface="NimbusRomNo9L-Regu"/>
              </a:rPr>
              <a:t>“</a:t>
            </a:r>
            <a:r>
              <a:rPr lang="en-US" sz="2000" b="0" i="0" u="none" strike="noStrike" baseline="0" dirty="0">
                <a:solidFill>
                  <a:srgbClr val="231F20"/>
                </a:solidFill>
                <a:latin typeface="Palatino-Roman"/>
              </a:rPr>
              <a:t>loop back</a:t>
            </a:r>
            <a:r>
              <a:rPr lang="en-US" sz="2000" b="0" i="0" u="none" strike="noStrike" baseline="0" dirty="0">
                <a:solidFill>
                  <a:srgbClr val="231F20"/>
                </a:solidFill>
                <a:latin typeface="NimbusRomNo9L-Regu"/>
              </a:rPr>
              <a:t>” </a:t>
            </a:r>
            <a:r>
              <a:rPr lang="en-US" sz="2000" b="0" i="0" u="none" strike="noStrike" baseline="0" dirty="0">
                <a:solidFill>
                  <a:srgbClr val="231F20"/>
                </a:solidFill>
                <a:latin typeface="Palatino-Roman"/>
              </a:rPr>
              <a:t>file system that allows one file system to be accessed in place of another one</a:t>
            </a:r>
          </a:p>
          <a:p>
            <a:pPr marL="0" indent="0" algn="l">
              <a:buNone/>
            </a:pPr>
            <a:r>
              <a:rPr lang="en-US" sz="2000" b="0" i="0" u="none" strike="noStrike" baseline="0" dirty="0">
                <a:solidFill>
                  <a:srgbClr val="00AEF0"/>
                </a:solidFill>
                <a:latin typeface="Palatino-Roman"/>
              </a:rPr>
              <a:t>• </a:t>
            </a:r>
            <a:r>
              <a:rPr lang="en-US" sz="2000" b="1" i="0" u="none" strike="noStrike" baseline="0" dirty="0" err="1">
                <a:solidFill>
                  <a:srgbClr val="231F20"/>
                </a:solidFill>
                <a:latin typeface="Palatino-Bold"/>
              </a:rPr>
              <a:t>procfs</a:t>
            </a:r>
            <a:r>
              <a:rPr lang="en-US" sz="2000" b="0" i="0" u="none" strike="noStrike" baseline="0" dirty="0">
                <a:solidFill>
                  <a:srgbClr val="231F20"/>
                </a:solidFill>
                <a:latin typeface="Palatino-Roman"/>
              </a:rPr>
              <a:t>—a virtual file system that presents information on all processes as </a:t>
            </a:r>
            <a:r>
              <a:rPr lang="en-IN" sz="2000" b="0" i="0" u="none" strike="noStrike" baseline="0" dirty="0">
                <a:solidFill>
                  <a:srgbClr val="231F20"/>
                </a:solidFill>
                <a:latin typeface="Palatino-Roman"/>
              </a:rPr>
              <a:t>a file system</a:t>
            </a:r>
          </a:p>
          <a:p>
            <a:pPr marL="0" indent="0" algn="l">
              <a:buNone/>
            </a:pPr>
            <a:r>
              <a:rPr lang="en-US" sz="2000" b="0" i="0" u="none" strike="noStrike" baseline="0" dirty="0">
                <a:solidFill>
                  <a:srgbClr val="00AEF0"/>
                </a:solidFill>
                <a:latin typeface="Palatino-Roman"/>
              </a:rPr>
              <a:t>• </a:t>
            </a:r>
            <a:r>
              <a:rPr lang="en-US" sz="2000" b="1" i="0" u="none" strike="noStrike" baseline="0" dirty="0" err="1">
                <a:solidFill>
                  <a:srgbClr val="231F20"/>
                </a:solidFill>
                <a:latin typeface="Palatino-Bold"/>
              </a:rPr>
              <a:t>ufs</a:t>
            </a:r>
            <a:r>
              <a:rPr lang="en-US" sz="2000" b="1" i="0" u="none" strike="noStrike" baseline="0" dirty="0">
                <a:solidFill>
                  <a:srgbClr val="231F20"/>
                </a:solidFill>
                <a:latin typeface="Palatino-Bold"/>
              </a:rPr>
              <a:t>, </a:t>
            </a:r>
            <a:r>
              <a:rPr lang="en-US" sz="2000" b="1" i="0" u="none" strike="noStrike" baseline="0" dirty="0" err="1">
                <a:solidFill>
                  <a:srgbClr val="231F20"/>
                </a:solidFill>
                <a:latin typeface="Palatino-Bold"/>
              </a:rPr>
              <a:t>zfs</a:t>
            </a:r>
            <a:r>
              <a:rPr lang="en-US" sz="2000" b="0" i="0" u="none" strike="noStrike" baseline="0" dirty="0">
                <a:solidFill>
                  <a:srgbClr val="231F20"/>
                </a:solidFill>
                <a:latin typeface="Palatino-Roman"/>
              </a:rPr>
              <a:t>—general-purpose file systems</a:t>
            </a:r>
            <a:endParaRPr lang="en-IN" sz="2000" dirty="0"/>
          </a:p>
        </p:txBody>
      </p:sp>
    </p:spTree>
    <p:extLst>
      <p:ext uri="{BB962C8B-B14F-4D97-AF65-F5344CB8AC3E}">
        <p14:creationId xmlns:p14="http://schemas.microsoft.com/office/powerpoint/2010/main" val="330508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C2FB-06BF-4188-82B6-C30AA4AC81E6}"/>
              </a:ext>
            </a:extLst>
          </p:cNvPr>
          <p:cNvSpPr>
            <a:spLocks noGrp="1"/>
          </p:cNvSpPr>
          <p:nvPr>
            <p:ph type="title"/>
          </p:nvPr>
        </p:nvSpPr>
        <p:spPr/>
        <p:txBody>
          <a:bodyPr>
            <a:normAutofit/>
          </a:bodyPr>
          <a:lstStyle/>
          <a:p>
            <a:r>
              <a:rPr lang="en-IN" sz="6000" b="0" i="0" u="none" strike="noStrike" baseline="0" dirty="0">
                <a:solidFill>
                  <a:srgbClr val="0070C0"/>
                </a:solidFill>
                <a:latin typeface="HelveticaNeue-MediumExt"/>
              </a:rPr>
              <a:t>Directory Overview</a:t>
            </a:r>
            <a:endParaRPr lang="en-IN" sz="6000" dirty="0">
              <a:solidFill>
                <a:srgbClr val="0070C0"/>
              </a:solidFill>
            </a:endParaRPr>
          </a:p>
        </p:txBody>
      </p:sp>
      <p:sp>
        <p:nvSpPr>
          <p:cNvPr id="3" name="Content Placeholder 2">
            <a:extLst>
              <a:ext uri="{FF2B5EF4-FFF2-40B4-BE49-F238E27FC236}">
                <a16:creationId xmlns:a16="http://schemas.microsoft.com/office/drawing/2014/main" id="{92CCC49E-F450-4A97-99CF-18F3D7F9E546}"/>
              </a:ext>
            </a:extLst>
          </p:cNvPr>
          <p:cNvSpPr>
            <a:spLocks noGrp="1"/>
          </p:cNvSpPr>
          <p:nvPr>
            <p:ph idx="1"/>
          </p:nvPr>
        </p:nvSpPr>
        <p:spPr>
          <a:xfrm>
            <a:off x="1016000" y="2345266"/>
            <a:ext cx="7724602" cy="1858829"/>
          </a:xfrm>
        </p:spPr>
        <p:txBody>
          <a:bodyPr>
            <a:normAutofit/>
          </a:bodyPr>
          <a:lstStyle/>
          <a:p>
            <a:pPr algn="l"/>
            <a:r>
              <a:rPr lang="en-US" sz="2000" b="0" i="0" u="none" strike="noStrike" baseline="0" dirty="0">
                <a:solidFill>
                  <a:srgbClr val="231F20"/>
                </a:solidFill>
                <a:latin typeface="Palatino-Roman"/>
              </a:rPr>
              <a:t>The directory can be viewed as a symbol table that translates file names into their directory entries. The organization must allow us to insert entries, to delete entries, to search for a named entry, and to list all the entries in the </a:t>
            </a:r>
            <a:r>
              <a:rPr lang="en-IN" sz="2000" b="0" i="0" u="none" strike="noStrike" baseline="0" dirty="0">
                <a:solidFill>
                  <a:srgbClr val="231F20"/>
                </a:solidFill>
                <a:latin typeface="Palatino-Roman"/>
              </a:rPr>
              <a:t>directory</a:t>
            </a:r>
            <a:endParaRPr lang="en-IN" sz="2000" dirty="0"/>
          </a:p>
        </p:txBody>
      </p:sp>
    </p:spTree>
    <p:extLst>
      <p:ext uri="{BB962C8B-B14F-4D97-AF65-F5344CB8AC3E}">
        <p14:creationId xmlns:p14="http://schemas.microsoft.com/office/powerpoint/2010/main" val="422138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F483-FBD6-4B6B-B658-82C3824FD7C8}"/>
              </a:ext>
            </a:extLst>
          </p:cNvPr>
          <p:cNvSpPr>
            <a:spLocks noGrp="1"/>
          </p:cNvSpPr>
          <p:nvPr>
            <p:ph type="title"/>
          </p:nvPr>
        </p:nvSpPr>
        <p:spPr/>
        <p:txBody>
          <a:bodyPr>
            <a:normAutofit/>
          </a:bodyPr>
          <a:lstStyle/>
          <a:p>
            <a:r>
              <a:rPr lang="en-US" sz="3200" b="0" i="0" u="none" strike="noStrike" baseline="0" dirty="0">
                <a:solidFill>
                  <a:srgbClr val="0070C0"/>
                </a:solidFill>
                <a:latin typeface="Palatino-Roman"/>
              </a:rPr>
              <a:t>The operations that are to be performed on a directory:</a:t>
            </a:r>
            <a:endParaRPr lang="en-IN" sz="3200" dirty="0">
              <a:solidFill>
                <a:srgbClr val="0070C0"/>
              </a:solidFill>
            </a:endParaRPr>
          </a:p>
        </p:txBody>
      </p:sp>
      <p:sp>
        <p:nvSpPr>
          <p:cNvPr id="3" name="Content Placeholder 2">
            <a:extLst>
              <a:ext uri="{FF2B5EF4-FFF2-40B4-BE49-F238E27FC236}">
                <a16:creationId xmlns:a16="http://schemas.microsoft.com/office/drawing/2014/main" id="{82D20339-292D-4D13-B390-F3503C21FC2C}"/>
              </a:ext>
            </a:extLst>
          </p:cNvPr>
          <p:cNvSpPr>
            <a:spLocks noGrp="1"/>
          </p:cNvSpPr>
          <p:nvPr>
            <p:ph idx="1"/>
          </p:nvPr>
        </p:nvSpPr>
        <p:spPr>
          <a:xfrm>
            <a:off x="677334" y="2160589"/>
            <a:ext cx="8596668" cy="5848878"/>
          </a:xfrm>
        </p:spPr>
        <p:txBody>
          <a:bodyPr>
            <a:normAutofit/>
          </a:bodyPr>
          <a:lstStyle/>
          <a:p>
            <a:pPr marL="0" indent="0" algn="l">
              <a:buNone/>
            </a:pPr>
            <a:r>
              <a:rPr lang="en-US" sz="2000" b="0" i="0" u="none" strike="noStrike" baseline="0" dirty="0">
                <a:solidFill>
                  <a:srgbClr val="00AEF0"/>
                </a:solidFill>
                <a:latin typeface="Palatino-Roman"/>
              </a:rPr>
              <a:t>• </a:t>
            </a:r>
            <a:r>
              <a:rPr lang="en-US" sz="2000" b="1" i="0" u="none" strike="noStrike" baseline="0" dirty="0">
                <a:solidFill>
                  <a:srgbClr val="231F20"/>
                </a:solidFill>
                <a:latin typeface="Palatino-Bold"/>
              </a:rPr>
              <a:t>Search for a file</a:t>
            </a:r>
            <a:r>
              <a:rPr lang="en-US" sz="2000" dirty="0">
                <a:solidFill>
                  <a:srgbClr val="231F20"/>
                </a:solidFill>
                <a:latin typeface="Palatino-Roman"/>
              </a:rPr>
              <a:t>:  </a:t>
            </a:r>
            <a:r>
              <a:rPr lang="en-US" sz="2000" b="0" i="0" u="none" strike="noStrike" baseline="0" dirty="0">
                <a:solidFill>
                  <a:srgbClr val="231F20"/>
                </a:solidFill>
                <a:latin typeface="Palatino-Roman"/>
              </a:rPr>
              <a:t>need to search a directory structure to find the entry for a particular file. </a:t>
            </a:r>
          </a:p>
          <a:p>
            <a:pPr marL="0" indent="0" algn="l">
              <a:buNone/>
            </a:pPr>
            <a:r>
              <a:rPr lang="en-US" sz="2000" b="0" i="0" u="none" strike="noStrike" baseline="0" dirty="0">
                <a:solidFill>
                  <a:srgbClr val="00AEF0"/>
                </a:solidFill>
                <a:latin typeface="Palatino-Roman"/>
              </a:rPr>
              <a:t>• </a:t>
            </a:r>
            <a:r>
              <a:rPr lang="en-US" sz="2000" b="1" i="0" u="none" strike="noStrike" baseline="0" dirty="0">
                <a:solidFill>
                  <a:srgbClr val="231F20"/>
                </a:solidFill>
                <a:latin typeface="Palatino-Bold"/>
              </a:rPr>
              <a:t>Create a file</a:t>
            </a:r>
            <a:r>
              <a:rPr lang="en-US" sz="2000" dirty="0">
                <a:solidFill>
                  <a:srgbClr val="231F20"/>
                </a:solidFill>
                <a:latin typeface="Palatino-Roman"/>
              </a:rPr>
              <a:t>: </a:t>
            </a:r>
            <a:r>
              <a:rPr lang="en-US" sz="2000" b="0" i="0" u="none" strike="noStrike" baseline="0" dirty="0">
                <a:solidFill>
                  <a:srgbClr val="231F20"/>
                </a:solidFill>
                <a:latin typeface="Palatino-Roman"/>
              </a:rPr>
              <a:t>New files need to be created and added to the directory.</a:t>
            </a:r>
          </a:p>
          <a:p>
            <a:pPr marL="0" indent="0" algn="l">
              <a:buNone/>
            </a:pPr>
            <a:r>
              <a:rPr lang="en-US" sz="2000" b="0" i="0" u="none" strike="noStrike" baseline="0" dirty="0">
                <a:solidFill>
                  <a:srgbClr val="00AEF0"/>
                </a:solidFill>
                <a:latin typeface="Palatino-Roman"/>
              </a:rPr>
              <a:t>• </a:t>
            </a:r>
            <a:r>
              <a:rPr lang="en-US" sz="2000" b="1" i="0" u="none" strike="noStrike" baseline="0" dirty="0">
                <a:solidFill>
                  <a:srgbClr val="231F20"/>
                </a:solidFill>
                <a:latin typeface="Palatino-Bold"/>
              </a:rPr>
              <a:t>Delete a file</a:t>
            </a:r>
            <a:r>
              <a:rPr lang="en-US" sz="2000" dirty="0">
                <a:solidFill>
                  <a:srgbClr val="231F20"/>
                </a:solidFill>
                <a:latin typeface="Palatino-Roman"/>
              </a:rPr>
              <a:t>: </a:t>
            </a:r>
            <a:r>
              <a:rPr lang="en-US" sz="2000" b="0" i="0" u="none" strike="noStrike" baseline="0" dirty="0">
                <a:solidFill>
                  <a:srgbClr val="231F20"/>
                </a:solidFill>
                <a:latin typeface="Palatino-Roman"/>
              </a:rPr>
              <a:t>When a file is no longer needed, it can remove </a:t>
            </a:r>
            <a:r>
              <a:rPr lang="en-IN" sz="2000" b="0" i="0" u="none" strike="noStrike" baseline="0" dirty="0">
                <a:solidFill>
                  <a:srgbClr val="231F20"/>
                </a:solidFill>
                <a:latin typeface="Palatino-Roman"/>
              </a:rPr>
              <a:t>it from the directory.</a:t>
            </a:r>
          </a:p>
          <a:p>
            <a:pPr marL="0" indent="0" algn="l">
              <a:buNone/>
            </a:pPr>
            <a:r>
              <a:rPr lang="en-US" sz="2000" b="0" i="0" u="none" strike="noStrike" baseline="0" dirty="0">
                <a:solidFill>
                  <a:srgbClr val="00AEF0"/>
                </a:solidFill>
                <a:latin typeface="Palatino-Roman"/>
              </a:rPr>
              <a:t>• </a:t>
            </a:r>
            <a:r>
              <a:rPr lang="en-US" sz="2000" b="1" i="0" u="none" strike="noStrike" baseline="0" dirty="0">
                <a:solidFill>
                  <a:srgbClr val="231F20"/>
                </a:solidFill>
                <a:latin typeface="Palatino-Bold"/>
              </a:rPr>
              <a:t>List a directory</a:t>
            </a:r>
            <a:r>
              <a:rPr lang="en-US" sz="2000" dirty="0">
                <a:solidFill>
                  <a:srgbClr val="231F20"/>
                </a:solidFill>
                <a:latin typeface="Palatino-Roman"/>
              </a:rPr>
              <a:t>: </a:t>
            </a:r>
            <a:r>
              <a:rPr lang="en-US" sz="2000" b="0" i="0" u="none" strike="noStrike" baseline="0" dirty="0">
                <a:solidFill>
                  <a:srgbClr val="231F20"/>
                </a:solidFill>
                <a:latin typeface="Palatino-Roman"/>
              </a:rPr>
              <a:t>list the files in a directory and the contents of the directory entry for each file in the list.</a:t>
            </a:r>
          </a:p>
          <a:p>
            <a:pPr marL="0" indent="0" algn="l">
              <a:buNone/>
            </a:pPr>
            <a:r>
              <a:rPr lang="en-US" sz="2000" b="0" i="0" u="none" strike="noStrike" baseline="0" dirty="0">
                <a:solidFill>
                  <a:srgbClr val="00AEF0"/>
                </a:solidFill>
                <a:latin typeface="Palatino-Roman"/>
              </a:rPr>
              <a:t>• </a:t>
            </a:r>
            <a:r>
              <a:rPr lang="en-US" sz="2000" b="1" i="0" u="none" strike="noStrike" baseline="0" dirty="0">
                <a:solidFill>
                  <a:srgbClr val="231F20"/>
                </a:solidFill>
                <a:latin typeface="Palatino-Bold"/>
              </a:rPr>
              <a:t>Rename a file</a:t>
            </a:r>
            <a:r>
              <a:rPr lang="en-US" sz="2000" dirty="0">
                <a:solidFill>
                  <a:srgbClr val="231F20"/>
                </a:solidFill>
                <a:latin typeface="Palatino-Roman"/>
              </a:rPr>
              <a:t>: </a:t>
            </a:r>
            <a:r>
              <a:rPr lang="en-US" sz="2000" b="0" i="0" u="none" strike="noStrike" baseline="0" dirty="0">
                <a:solidFill>
                  <a:srgbClr val="231F20"/>
                </a:solidFill>
                <a:latin typeface="Palatino-Roman"/>
              </a:rPr>
              <a:t>Because the name of a file represents its contents to its users, change the name when the contents or use of the file changes. Renaming a file may also allow its position within the directory </a:t>
            </a:r>
            <a:r>
              <a:rPr lang="en-IN" sz="2000" b="0" i="0" u="none" strike="noStrike" baseline="0" dirty="0">
                <a:solidFill>
                  <a:srgbClr val="231F20"/>
                </a:solidFill>
                <a:latin typeface="Palatino-Roman"/>
              </a:rPr>
              <a:t>structure to be changed.</a:t>
            </a:r>
          </a:p>
          <a:p>
            <a:pPr marL="0" indent="0" algn="l">
              <a:buNone/>
            </a:pPr>
            <a:r>
              <a:rPr lang="en-US" sz="2000" b="0" i="0" u="none" strike="noStrike" baseline="0" dirty="0">
                <a:solidFill>
                  <a:srgbClr val="00AEF0"/>
                </a:solidFill>
                <a:latin typeface="Palatino-Roman"/>
              </a:rPr>
              <a:t>• </a:t>
            </a:r>
            <a:r>
              <a:rPr lang="en-US" sz="2000" b="1" i="0" u="none" strike="noStrike" baseline="0" dirty="0">
                <a:solidFill>
                  <a:srgbClr val="231F20"/>
                </a:solidFill>
                <a:latin typeface="Palatino-Bold"/>
              </a:rPr>
              <a:t>Traverse the file system</a:t>
            </a:r>
            <a:r>
              <a:rPr lang="en-US" sz="2000" dirty="0">
                <a:solidFill>
                  <a:srgbClr val="231F20"/>
                </a:solidFill>
                <a:latin typeface="Palatino-Roman"/>
              </a:rPr>
              <a:t>: </a:t>
            </a:r>
            <a:r>
              <a:rPr lang="en-US" sz="2000" b="0" i="0" u="none" strike="noStrike" baseline="0" dirty="0">
                <a:solidFill>
                  <a:srgbClr val="231F20"/>
                </a:solidFill>
                <a:latin typeface="Palatino-Roman"/>
              </a:rPr>
              <a:t>access every directory and every file within a directory structure. </a:t>
            </a:r>
            <a:endParaRPr lang="en-IN" sz="2000" dirty="0"/>
          </a:p>
        </p:txBody>
      </p:sp>
    </p:spTree>
    <p:extLst>
      <p:ext uri="{BB962C8B-B14F-4D97-AF65-F5344CB8AC3E}">
        <p14:creationId xmlns:p14="http://schemas.microsoft.com/office/powerpoint/2010/main" val="22412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23E0-A794-48A0-867A-651F5C84BD89}"/>
              </a:ext>
            </a:extLst>
          </p:cNvPr>
          <p:cNvSpPr>
            <a:spLocks noGrp="1"/>
          </p:cNvSpPr>
          <p:nvPr>
            <p:ph type="title"/>
          </p:nvPr>
        </p:nvSpPr>
        <p:spPr/>
        <p:txBody>
          <a:bodyPr>
            <a:normAutofit/>
          </a:bodyPr>
          <a:lstStyle/>
          <a:p>
            <a:r>
              <a:rPr lang="en-IN" sz="4800" b="0" i="0" u="none" strike="noStrike" baseline="0" dirty="0">
                <a:solidFill>
                  <a:srgbClr val="0070C0"/>
                </a:solidFill>
                <a:latin typeface="HelveticaNeue-MediumExt"/>
              </a:rPr>
              <a:t>Single-Level Directory</a:t>
            </a:r>
            <a:endParaRPr lang="en-IN" sz="4800" dirty="0">
              <a:solidFill>
                <a:srgbClr val="0070C0"/>
              </a:solidFill>
            </a:endParaRPr>
          </a:p>
        </p:txBody>
      </p:sp>
      <p:sp>
        <p:nvSpPr>
          <p:cNvPr id="3" name="Content Placeholder 2">
            <a:extLst>
              <a:ext uri="{FF2B5EF4-FFF2-40B4-BE49-F238E27FC236}">
                <a16:creationId xmlns:a16="http://schemas.microsoft.com/office/drawing/2014/main" id="{C6B9B58F-852C-4E18-93C0-70AEBAFA5497}"/>
              </a:ext>
            </a:extLst>
          </p:cNvPr>
          <p:cNvSpPr>
            <a:spLocks noGrp="1"/>
          </p:cNvSpPr>
          <p:nvPr>
            <p:ph idx="1"/>
          </p:nvPr>
        </p:nvSpPr>
        <p:spPr/>
        <p:txBody>
          <a:bodyPr/>
          <a:lstStyle/>
          <a:p>
            <a:pPr algn="l"/>
            <a:r>
              <a:rPr lang="en-US" sz="1800" b="0" i="0" u="none" strike="noStrike" baseline="0" dirty="0">
                <a:solidFill>
                  <a:srgbClr val="231F20"/>
                </a:solidFill>
                <a:latin typeface="Palatino-Roman"/>
              </a:rPr>
              <a:t>The simplest directory structure is the single-level directory. All files are contained in the same directory, which is easy to support and understand</a:t>
            </a:r>
          </a:p>
          <a:p>
            <a:pPr algn="l"/>
            <a:r>
              <a:rPr lang="en-US" sz="1800" b="0" i="0" u="none" strike="noStrike" baseline="0" dirty="0">
                <a:solidFill>
                  <a:srgbClr val="231F20"/>
                </a:solidFill>
                <a:latin typeface="Palatino-Roman"/>
              </a:rPr>
              <a:t>A single-level directory has significant limitations, however, when the number of files increases or when the system has more than one user. Since all files are in the same directory, they must have unique names. </a:t>
            </a:r>
          </a:p>
          <a:p>
            <a:pPr algn="l"/>
            <a:r>
              <a:rPr lang="en-US" sz="1800" b="0" i="0" u="none" strike="noStrike" baseline="0" dirty="0">
                <a:solidFill>
                  <a:srgbClr val="231F20"/>
                </a:solidFill>
                <a:latin typeface="Palatino-Roman"/>
              </a:rPr>
              <a:t>Keeping track of so many files is a daunting task.</a:t>
            </a:r>
          </a:p>
        </p:txBody>
      </p:sp>
      <p:pic>
        <p:nvPicPr>
          <p:cNvPr id="5" name="Picture 4">
            <a:extLst>
              <a:ext uri="{FF2B5EF4-FFF2-40B4-BE49-F238E27FC236}">
                <a16:creationId xmlns:a16="http://schemas.microsoft.com/office/drawing/2014/main" id="{71EEC170-9333-4C3E-B4F9-614D2AFF8814}"/>
              </a:ext>
            </a:extLst>
          </p:cNvPr>
          <p:cNvPicPr>
            <a:picLocks noChangeAspect="1"/>
          </p:cNvPicPr>
          <p:nvPr/>
        </p:nvPicPr>
        <p:blipFill rotWithShape="1">
          <a:blip r:embed="rId2"/>
          <a:srcRect l="20556" t="35432" r="17084" b="34321"/>
          <a:stretch/>
        </p:blipFill>
        <p:spPr>
          <a:xfrm>
            <a:off x="677334" y="4368799"/>
            <a:ext cx="7603067" cy="2074335"/>
          </a:xfrm>
          <a:prstGeom prst="rect">
            <a:avLst/>
          </a:prstGeom>
        </p:spPr>
      </p:pic>
    </p:spTree>
    <p:extLst>
      <p:ext uri="{BB962C8B-B14F-4D97-AF65-F5344CB8AC3E}">
        <p14:creationId xmlns:p14="http://schemas.microsoft.com/office/powerpoint/2010/main" val="13947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C193-CAE8-44C6-9E70-4855EF67CE8D}"/>
              </a:ext>
            </a:extLst>
          </p:cNvPr>
          <p:cNvSpPr>
            <a:spLocks noGrp="1"/>
          </p:cNvSpPr>
          <p:nvPr>
            <p:ph type="title"/>
          </p:nvPr>
        </p:nvSpPr>
        <p:spPr/>
        <p:txBody>
          <a:bodyPr>
            <a:normAutofit/>
          </a:bodyPr>
          <a:lstStyle/>
          <a:p>
            <a:r>
              <a:rPr lang="en-IN" sz="5400" b="0" i="0" u="none" strike="noStrike" baseline="0" dirty="0">
                <a:solidFill>
                  <a:srgbClr val="0070C0"/>
                </a:solidFill>
                <a:latin typeface="HelveticaNeue-MediumExt"/>
              </a:rPr>
              <a:t>Two-Level Directory</a:t>
            </a:r>
            <a:endParaRPr lang="en-IN" sz="5400" dirty="0">
              <a:solidFill>
                <a:srgbClr val="0070C0"/>
              </a:solidFill>
            </a:endParaRPr>
          </a:p>
        </p:txBody>
      </p:sp>
      <p:sp>
        <p:nvSpPr>
          <p:cNvPr id="3" name="Content Placeholder 2">
            <a:extLst>
              <a:ext uri="{FF2B5EF4-FFF2-40B4-BE49-F238E27FC236}">
                <a16:creationId xmlns:a16="http://schemas.microsoft.com/office/drawing/2014/main" id="{C64BC075-C03A-4438-B100-D50327F538DC}"/>
              </a:ext>
            </a:extLst>
          </p:cNvPr>
          <p:cNvSpPr>
            <a:spLocks noGrp="1"/>
          </p:cNvSpPr>
          <p:nvPr>
            <p:ph idx="1"/>
          </p:nvPr>
        </p:nvSpPr>
        <p:spPr/>
        <p:txBody>
          <a:bodyPr>
            <a:normAutofit fontScale="92500" lnSpcReduction="20000"/>
          </a:bodyPr>
          <a:lstStyle/>
          <a:p>
            <a:pPr algn="l"/>
            <a:r>
              <a:rPr lang="en-US" sz="1800" b="0" i="0" u="none" strike="noStrike" baseline="0" dirty="0">
                <a:solidFill>
                  <a:srgbClr val="231F20"/>
                </a:solidFill>
                <a:latin typeface="Palatino-Roman"/>
              </a:rPr>
              <a:t>In the two-level directory structure, each user has his own </a:t>
            </a:r>
            <a:r>
              <a:rPr lang="en-US" sz="1800" b="1" i="0" u="none" strike="noStrike" baseline="0" dirty="0">
                <a:solidFill>
                  <a:srgbClr val="00AEF0"/>
                </a:solidFill>
                <a:latin typeface="Palatino-Bold"/>
              </a:rPr>
              <a:t>user file directory </a:t>
            </a:r>
            <a:r>
              <a:rPr lang="en-US" sz="1800" b="1" i="0" u="none" strike="noStrike" baseline="0" dirty="0">
                <a:solidFill>
                  <a:srgbClr val="231F20"/>
                </a:solidFill>
                <a:latin typeface="Palatino-Bold"/>
              </a:rPr>
              <a:t>(</a:t>
            </a:r>
            <a:r>
              <a:rPr lang="en-US" sz="1800" b="1" i="0" u="none" strike="noStrike" baseline="0" dirty="0">
                <a:solidFill>
                  <a:srgbClr val="00AEF0"/>
                </a:solidFill>
                <a:latin typeface="Palatino-Bold"/>
              </a:rPr>
              <a:t>UFD</a:t>
            </a:r>
            <a:r>
              <a:rPr lang="en-US" sz="1800" b="1" i="0" u="none" strike="noStrike" baseline="0" dirty="0">
                <a:solidFill>
                  <a:srgbClr val="231F20"/>
                </a:solidFill>
                <a:latin typeface="Palatino-Bold"/>
              </a:rPr>
              <a:t>)</a:t>
            </a:r>
            <a:r>
              <a:rPr lang="en-US" sz="1800" b="0" i="0" u="none" strike="noStrike" baseline="0" dirty="0">
                <a:solidFill>
                  <a:srgbClr val="231F20"/>
                </a:solidFill>
                <a:latin typeface="Palatino-Roman"/>
              </a:rPr>
              <a:t>. The UFDs have similar structures, but each lists only the files of a single user.</a:t>
            </a:r>
          </a:p>
          <a:p>
            <a:pPr algn="l"/>
            <a:r>
              <a:rPr lang="en-US" sz="1800" b="0" i="0" u="none" strike="noStrike" baseline="0" dirty="0">
                <a:solidFill>
                  <a:srgbClr val="231F20"/>
                </a:solidFill>
                <a:latin typeface="Palatino-Roman"/>
              </a:rPr>
              <a:t> When a user job starts or a user logs in, the system’s </a:t>
            </a:r>
            <a:r>
              <a:rPr lang="en-US" sz="1800" b="1" i="0" u="none" strike="noStrike" baseline="0" dirty="0">
                <a:solidFill>
                  <a:srgbClr val="00AEF0"/>
                </a:solidFill>
                <a:latin typeface="Palatino-Bold"/>
              </a:rPr>
              <a:t>master file directory </a:t>
            </a:r>
            <a:r>
              <a:rPr lang="en-US" sz="1800" b="1" i="0" u="none" strike="noStrike" baseline="0" dirty="0">
                <a:solidFill>
                  <a:srgbClr val="231F20"/>
                </a:solidFill>
                <a:latin typeface="Palatino-Bold"/>
              </a:rPr>
              <a:t>(</a:t>
            </a:r>
            <a:r>
              <a:rPr lang="en-US" sz="1800" b="1" i="0" u="none" strike="noStrike" baseline="0" dirty="0">
                <a:solidFill>
                  <a:srgbClr val="00AEF0"/>
                </a:solidFill>
                <a:latin typeface="Palatino-Bold"/>
              </a:rPr>
              <a:t>MFD</a:t>
            </a:r>
            <a:r>
              <a:rPr lang="en-US" sz="1800" b="1" i="0" u="none" strike="noStrike" baseline="0" dirty="0">
                <a:solidFill>
                  <a:srgbClr val="231F20"/>
                </a:solidFill>
                <a:latin typeface="Palatino-Bold"/>
              </a:rPr>
              <a:t>) </a:t>
            </a:r>
            <a:r>
              <a:rPr lang="en-US" sz="1800" b="0" i="0" u="none" strike="noStrike" baseline="0" dirty="0">
                <a:solidFill>
                  <a:srgbClr val="231F20"/>
                </a:solidFill>
                <a:latin typeface="Palatino-Roman"/>
              </a:rPr>
              <a:t>is searched. The MFD is indexed by user name or account number, and each entry points to the UFD for that user </a:t>
            </a:r>
          </a:p>
          <a:p>
            <a:pPr algn="l"/>
            <a:r>
              <a:rPr lang="en-US" sz="1800" b="0" i="0" u="none" strike="noStrike" baseline="0" dirty="0">
                <a:solidFill>
                  <a:srgbClr val="231F20"/>
                </a:solidFill>
                <a:latin typeface="Palatino-Roman"/>
              </a:rPr>
              <a:t>When a user refers to a particular file, only his own UFD is searched. Thus, different users may have files with the same name, as long as all the file names within each UFD are unique.</a:t>
            </a:r>
          </a:p>
          <a:p>
            <a:pPr algn="l"/>
            <a:r>
              <a:rPr lang="en-US" sz="1800" b="0" i="0" u="none" strike="noStrike" baseline="0" dirty="0">
                <a:solidFill>
                  <a:srgbClr val="231F20"/>
                </a:solidFill>
                <a:latin typeface="Palatino-Roman"/>
              </a:rPr>
              <a:t>To create a file for a user, the operating system searches only that user’s UFD to ascertain whether another file of that name exists. To delete a file, the operating system confines its search to the local UFD; thus, it cannot accidentally delete another user’s file that has the same name</a:t>
            </a:r>
          </a:p>
          <a:p>
            <a:pPr algn="l"/>
            <a:r>
              <a:rPr lang="en-US" sz="1800" b="0" i="0" u="none" strike="noStrike" baseline="0" dirty="0">
                <a:solidFill>
                  <a:srgbClr val="231F20"/>
                </a:solidFill>
                <a:latin typeface="Palatino-Roman"/>
              </a:rPr>
              <a:t>The sequence of directories searched when a file is named is called the </a:t>
            </a:r>
            <a:r>
              <a:rPr lang="en-US" sz="1800" b="1" i="0" u="none" strike="noStrike" baseline="0" dirty="0">
                <a:solidFill>
                  <a:srgbClr val="00AEF0"/>
                </a:solidFill>
                <a:latin typeface="Palatino-Bold"/>
              </a:rPr>
              <a:t>search path</a:t>
            </a:r>
            <a:r>
              <a:rPr lang="en-US" sz="1800" b="0" i="0" u="none" strike="noStrike" baseline="0" dirty="0">
                <a:solidFill>
                  <a:srgbClr val="231F20"/>
                </a:solidFill>
                <a:latin typeface="Palatino-Roman"/>
              </a:rPr>
              <a:t>. The search path can be extended to contain an unlimited list of directories to search when a command name is given.</a:t>
            </a:r>
            <a:endParaRPr lang="en-IN" dirty="0"/>
          </a:p>
        </p:txBody>
      </p:sp>
    </p:spTree>
    <p:extLst>
      <p:ext uri="{BB962C8B-B14F-4D97-AF65-F5344CB8AC3E}">
        <p14:creationId xmlns:p14="http://schemas.microsoft.com/office/powerpoint/2010/main" val="3294749544"/>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1076</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HelveticaNeue-MediumExt</vt:lpstr>
      <vt:lpstr>NimbusRomNo9L-Regu</vt:lpstr>
      <vt:lpstr>Palatino-Bold</vt:lpstr>
      <vt:lpstr>Palatino-Roman</vt:lpstr>
      <vt:lpstr>Trebuchet MS</vt:lpstr>
      <vt:lpstr>Wingdings 3</vt:lpstr>
      <vt:lpstr>Facet</vt:lpstr>
      <vt:lpstr>File management</vt:lpstr>
      <vt:lpstr>PowerPoint Presentation</vt:lpstr>
      <vt:lpstr>Directory and Disk Structure</vt:lpstr>
      <vt:lpstr>PowerPoint Presentation</vt:lpstr>
      <vt:lpstr>Storage Structure</vt:lpstr>
      <vt:lpstr>Directory Overview</vt:lpstr>
      <vt:lpstr>The operations that are to be performed on a directory:</vt:lpstr>
      <vt:lpstr>Single-Level Directory</vt:lpstr>
      <vt:lpstr>Two-Level Directory</vt:lpstr>
      <vt:lpstr>PowerPoint Presentation</vt:lpstr>
      <vt:lpstr>Tree-Structured Directories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mansi joshi</dc:creator>
  <cp:lastModifiedBy>mansi joshi</cp:lastModifiedBy>
  <cp:revision>8</cp:revision>
  <dcterms:created xsi:type="dcterms:W3CDTF">2020-12-11T11:24:32Z</dcterms:created>
  <dcterms:modified xsi:type="dcterms:W3CDTF">2020-12-11T13:28:52Z</dcterms:modified>
</cp:coreProperties>
</file>