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3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3D511C-1BF9-42EC-A698-C11E2B63418F}"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839276D6-725B-4EF0-BDEC-104830A8C429}" type="slidenum">
              <a:rPr lang="en-IN" smtClean="0"/>
              <a:t>‹#›</a:t>
            </a:fld>
            <a:endParaRPr lang="en-IN"/>
          </a:p>
        </p:txBody>
      </p:sp>
    </p:spTree>
    <p:extLst>
      <p:ext uri="{BB962C8B-B14F-4D97-AF65-F5344CB8AC3E}">
        <p14:creationId xmlns:p14="http://schemas.microsoft.com/office/powerpoint/2010/main" val="3664502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3D511C-1BF9-42EC-A698-C11E2B63418F}"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9276D6-725B-4EF0-BDEC-104830A8C429}" type="slidenum">
              <a:rPr lang="en-IN" smtClean="0"/>
              <a:t>‹#›</a:t>
            </a:fld>
            <a:endParaRPr lang="en-IN"/>
          </a:p>
        </p:txBody>
      </p:sp>
    </p:spTree>
    <p:extLst>
      <p:ext uri="{BB962C8B-B14F-4D97-AF65-F5344CB8AC3E}">
        <p14:creationId xmlns:p14="http://schemas.microsoft.com/office/powerpoint/2010/main" val="4088132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3D511C-1BF9-42EC-A698-C11E2B63418F}"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9276D6-725B-4EF0-BDEC-104830A8C429}" type="slidenum">
              <a:rPr lang="en-IN" smtClean="0"/>
              <a:t>‹#›</a:t>
            </a:fld>
            <a:endParaRPr lang="en-IN"/>
          </a:p>
        </p:txBody>
      </p:sp>
    </p:spTree>
    <p:extLst>
      <p:ext uri="{BB962C8B-B14F-4D97-AF65-F5344CB8AC3E}">
        <p14:creationId xmlns:p14="http://schemas.microsoft.com/office/powerpoint/2010/main" val="3105132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3D511C-1BF9-42EC-A698-C11E2B63418F}"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9276D6-725B-4EF0-BDEC-104830A8C429}" type="slidenum">
              <a:rPr lang="en-IN" smtClean="0"/>
              <a:t>‹#›</a:t>
            </a:fld>
            <a:endParaRPr lang="en-IN"/>
          </a:p>
        </p:txBody>
      </p:sp>
    </p:spTree>
    <p:extLst>
      <p:ext uri="{BB962C8B-B14F-4D97-AF65-F5344CB8AC3E}">
        <p14:creationId xmlns:p14="http://schemas.microsoft.com/office/powerpoint/2010/main" val="2364580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C83D511C-1BF9-42EC-A698-C11E2B63418F}" type="datetimeFigureOut">
              <a:rPr lang="en-IN" smtClean="0"/>
              <a:t>11-12-2020</a:t>
            </a:fld>
            <a:endParaRPr lang="en-IN"/>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39276D6-725B-4EF0-BDEC-104830A8C429}" type="slidenum">
              <a:rPr lang="en-IN" smtClean="0"/>
              <a:t>‹#›</a:t>
            </a:fld>
            <a:endParaRPr lang="en-IN"/>
          </a:p>
        </p:txBody>
      </p:sp>
    </p:spTree>
    <p:extLst>
      <p:ext uri="{BB962C8B-B14F-4D97-AF65-F5344CB8AC3E}">
        <p14:creationId xmlns:p14="http://schemas.microsoft.com/office/powerpoint/2010/main" val="3948094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3D511C-1BF9-42EC-A698-C11E2B63418F}" type="datetimeFigureOut">
              <a:rPr lang="en-IN" smtClean="0"/>
              <a:t>11-12-2020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9276D6-725B-4EF0-BDEC-104830A8C429}" type="slidenum">
              <a:rPr lang="en-IN" smtClean="0"/>
              <a:t>‹#›</a:t>
            </a:fld>
            <a:endParaRPr lang="en-IN"/>
          </a:p>
        </p:txBody>
      </p:sp>
    </p:spTree>
    <p:extLst>
      <p:ext uri="{BB962C8B-B14F-4D97-AF65-F5344CB8AC3E}">
        <p14:creationId xmlns:p14="http://schemas.microsoft.com/office/powerpoint/2010/main" val="2314345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3D511C-1BF9-42EC-A698-C11E2B63418F}" type="datetimeFigureOut">
              <a:rPr lang="en-IN" smtClean="0"/>
              <a:t>11-12-2020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9276D6-725B-4EF0-BDEC-104830A8C429}" type="slidenum">
              <a:rPr lang="en-IN" smtClean="0"/>
              <a:t>‹#›</a:t>
            </a:fld>
            <a:endParaRPr lang="en-IN"/>
          </a:p>
        </p:txBody>
      </p:sp>
    </p:spTree>
    <p:extLst>
      <p:ext uri="{BB962C8B-B14F-4D97-AF65-F5344CB8AC3E}">
        <p14:creationId xmlns:p14="http://schemas.microsoft.com/office/powerpoint/2010/main" val="1068268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3D511C-1BF9-42EC-A698-C11E2B63418F}" type="datetimeFigureOut">
              <a:rPr lang="en-IN" smtClean="0"/>
              <a:t>11-12-2020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9276D6-725B-4EF0-BDEC-104830A8C429}" type="slidenum">
              <a:rPr lang="en-IN" smtClean="0"/>
              <a:t>‹#›</a:t>
            </a:fld>
            <a:endParaRPr lang="en-IN"/>
          </a:p>
        </p:txBody>
      </p:sp>
    </p:spTree>
    <p:extLst>
      <p:ext uri="{BB962C8B-B14F-4D97-AF65-F5344CB8AC3E}">
        <p14:creationId xmlns:p14="http://schemas.microsoft.com/office/powerpoint/2010/main" val="296971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3D511C-1BF9-42EC-A698-C11E2B63418F}" type="datetimeFigureOut">
              <a:rPr lang="en-IN" smtClean="0"/>
              <a:t>11-12-2020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9276D6-725B-4EF0-BDEC-104830A8C429}" type="slidenum">
              <a:rPr lang="en-IN" smtClean="0"/>
              <a:t>‹#›</a:t>
            </a:fld>
            <a:endParaRPr lang="en-IN"/>
          </a:p>
        </p:txBody>
      </p:sp>
    </p:spTree>
    <p:extLst>
      <p:ext uri="{BB962C8B-B14F-4D97-AF65-F5344CB8AC3E}">
        <p14:creationId xmlns:p14="http://schemas.microsoft.com/office/powerpoint/2010/main" val="4107243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3D511C-1BF9-42EC-A698-C11E2B63418F}" type="datetimeFigureOut">
              <a:rPr lang="en-IN" smtClean="0"/>
              <a:t>11-12-2020</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39276D6-725B-4EF0-BDEC-104830A8C429}" type="slidenum">
              <a:rPr lang="en-IN" smtClean="0"/>
              <a:t>‹#›</a:t>
            </a:fld>
            <a:endParaRPr lang="en-IN"/>
          </a:p>
        </p:txBody>
      </p:sp>
    </p:spTree>
    <p:extLst>
      <p:ext uri="{BB962C8B-B14F-4D97-AF65-F5344CB8AC3E}">
        <p14:creationId xmlns:p14="http://schemas.microsoft.com/office/powerpoint/2010/main" val="2493182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C83D511C-1BF9-42EC-A698-C11E2B63418F}" type="datetimeFigureOut">
              <a:rPr lang="en-IN" smtClean="0"/>
              <a:t>11-12-2020</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39276D6-725B-4EF0-BDEC-104830A8C429}" type="slidenum">
              <a:rPr lang="en-IN" smtClean="0"/>
              <a:t>‹#›</a:t>
            </a:fld>
            <a:endParaRPr lang="en-IN"/>
          </a:p>
        </p:txBody>
      </p:sp>
    </p:spTree>
    <p:extLst>
      <p:ext uri="{BB962C8B-B14F-4D97-AF65-F5344CB8AC3E}">
        <p14:creationId xmlns:p14="http://schemas.microsoft.com/office/powerpoint/2010/main" val="664663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C83D511C-1BF9-42EC-A698-C11E2B63418F}" type="datetimeFigureOut">
              <a:rPr lang="en-IN" smtClean="0"/>
              <a:t>11-12-2020</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39276D6-725B-4EF0-BDEC-104830A8C429}" type="slidenum">
              <a:rPr lang="en-IN" smtClean="0"/>
              <a:t>‹#›</a:t>
            </a:fld>
            <a:endParaRPr lang="en-IN"/>
          </a:p>
        </p:txBody>
      </p:sp>
    </p:spTree>
    <p:extLst>
      <p:ext uri="{BB962C8B-B14F-4D97-AF65-F5344CB8AC3E}">
        <p14:creationId xmlns:p14="http://schemas.microsoft.com/office/powerpoint/2010/main" val="28149213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DD187-4EB3-4DFF-8DB0-3470AF26ECD0}"/>
              </a:ext>
            </a:extLst>
          </p:cNvPr>
          <p:cNvSpPr>
            <a:spLocks noGrp="1"/>
          </p:cNvSpPr>
          <p:nvPr>
            <p:ph type="ctrTitle"/>
          </p:nvPr>
        </p:nvSpPr>
        <p:spPr/>
        <p:txBody>
          <a:bodyPr/>
          <a:lstStyle/>
          <a:p>
            <a:r>
              <a:rPr lang="en-US" dirty="0"/>
              <a:t>Mass storage structure</a:t>
            </a:r>
            <a:endParaRPr lang="en-IN" dirty="0"/>
          </a:p>
        </p:txBody>
      </p:sp>
    </p:spTree>
    <p:extLst>
      <p:ext uri="{BB962C8B-B14F-4D97-AF65-F5344CB8AC3E}">
        <p14:creationId xmlns:p14="http://schemas.microsoft.com/office/powerpoint/2010/main" val="3849894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3D7B9-44CA-475B-A47F-88C42B19156F}"/>
              </a:ext>
            </a:extLst>
          </p:cNvPr>
          <p:cNvSpPr>
            <a:spLocks noGrp="1"/>
          </p:cNvSpPr>
          <p:nvPr>
            <p:ph type="title"/>
          </p:nvPr>
        </p:nvSpPr>
        <p:spPr/>
        <p:txBody>
          <a:bodyPr/>
          <a:lstStyle/>
          <a:p>
            <a:r>
              <a:rPr lang="en-US" dirty="0"/>
              <a:t>Magnetic disks</a:t>
            </a:r>
            <a:endParaRPr lang="en-IN" dirty="0"/>
          </a:p>
        </p:txBody>
      </p:sp>
      <p:sp>
        <p:nvSpPr>
          <p:cNvPr id="3" name="Content Placeholder 2">
            <a:extLst>
              <a:ext uri="{FF2B5EF4-FFF2-40B4-BE49-F238E27FC236}">
                <a16:creationId xmlns:a16="http://schemas.microsoft.com/office/drawing/2014/main" id="{27494FB1-1337-49B5-91A7-9898E0FBB9B8}"/>
              </a:ext>
            </a:extLst>
          </p:cNvPr>
          <p:cNvSpPr>
            <a:spLocks noGrp="1"/>
          </p:cNvSpPr>
          <p:nvPr>
            <p:ph idx="1"/>
          </p:nvPr>
        </p:nvSpPr>
        <p:spPr>
          <a:xfrm>
            <a:off x="880533" y="1735667"/>
            <a:ext cx="10247715" cy="4715933"/>
          </a:xfrm>
        </p:spPr>
        <p:txBody>
          <a:bodyPr>
            <a:noAutofit/>
          </a:bodyPr>
          <a:lstStyle/>
          <a:p>
            <a:pPr algn="l"/>
            <a:r>
              <a:rPr lang="en-US" b="1" i="0" u="none" strike="noStrike" baseline="0" dirty="0">
                <a:solidFill>
                  <a:srgbClr val="00AEF0"/>
                </a:solidFill>
                <a:latin typeface="Palatino-Bold"/>
              </a:rPr>
              <a:t>Magnetic disks </a:t>
            </a:r>
            <a:r>
              <a:rPr lang="en-US" b="0" i="0" u="none" strike="noStrike" baseline="0" dirty="0">
                <a:solidFill>
                  <a:srgbClr val="231F20"/>
                </a:solidFill>
                <a:latin typeface="Palatino-Roman"/>
              </a:rPr>
              <a:t>provide the bulk of secondary storage for modern computer systems.  Each disk </a:t>
            </a:r>
            <a:r>
              <a:rPr lang="en-US" b="1" i="0" u="none" strike="noStrike" baseline="0" dirty="0">
                <a:solidFill>
                  <a:srgbClr val="00AEF0"/>
                </a:solidFill>
                <a:latin typeface="Palatino-Bold"/>
              </a:rPr>
              <a:t>platter </a:t>
            </a:r>
            <a:r>
              <a:rPr lang="en-US" b="0" i="0" u="none" strike="noStrike" baseline="0" dirty="0">
                <a:solidFill>
                  <a:srgbClr val="231F20"/>
                </a:solidFill>
                <a:latin typeface="Palatino-Roman"/>
              </a:rPr>
              <a:t>has a flat circular shape, like a CD. Common platter diameters range from 1.8 to 3.5 inches. The two surfaces of a platter are covered with a magnetic material. store information by recording it magnetically on the platters.</a:t>
            </a:r>
          </a:p>
          <a:p>
            <a:pPr algn="l"/>
            <a:r>
              <a:rPr lang="en-US" b="0" i="0" u="none" strike="noStrike" baseline="0" dirty="0">
                <a:solidFill>
                  <a:srgbClr val="231F20"/>
                </a:solidFill>
                <a:latin typeface="Palatino-Roman"/>
              </a:rPr>
              <a:t>A read–write head </a:t>
            </a:r>
            <a:r>
              <a:rPr lang="en-US" b="0" i="0" u="none" strike="noStrike" baseline="0" dirty="0">
                <a:solidFill>
                  <a:srgbClr val="231F20"/>
                </a:solidFill>
                <a:latin typeface="NimbusRomNo9L-Regu"/>
              </a:rPr>
              <a:t>“</a:t>
            </a:r>
            <a:r>
              <a:rPr lang="en-US" b="0" i="0" u="none" strike="noStrike" baseline="0" dirty="0">
                <a:solidFill>
                  <a:srgbClr val="231F20"/>
                </a:solidFill>
                <a:latin typeface="Palatino-Roman"/>
              </a:rPr>
              <a:t>flies</a:t>
            </a:r>
            <a:r>
              <a:rPr lang="en-US" b="0" i="0" u="none" strike="noStrike" baseline="0" dirty="0">
                <a:solidFill>
                  <a:srgbClr val="231F20"/>
                </a:solidFill>
                <a:latin typeface="NimbusRomNo9L-Regu"/>
              </a:rPr>
              <a:t>” </a:t>
            </a:r>
            <a:r>
              <a:rPr lang="en-US" b="0" i="0" u="none" strike="noStrike" baseline="0" dirty="0">
                <a:solidFill>
                  <a:srgbClr val="231F20"/>
                </a:solidFill>
                <a:latin typeface="Palatino-Roman"/>
              </a:rPr>
              <a:t>just above each surface of every platter. The heads are attached to a </a:t>
            </a:r>
            <a:r>
              <a:rPr lang="en-US" b="1" i="0" u="none" strike="noStrike" baseline="0" dirty="0">
                <a:solidFill>
                  <a:srgbClr val="00AEF0"/>
                </a:solidFill>
                <a:latin typeface="Palatino-Bold"/>
              </a:rPr>
              <a:t>disk arm </a:t>
            </a:r>
            <a:r>
              <a:rPr lang="en-US" b="0" i="0" u="none" strike="noStrike" baseline="0" dirty="0">
                <a:solidFill>
                  <a:srgbClr val="231F20"/>
                </a:solidFill>
                <a:latin typeface="Palatino-Roman"/>
              </a:rPr>
              <a:t>that moves all the heads as a unit. The surface of a platter is logically divided into circular </a:t>
            </a:r>
            <a:r>
              <a:rPr lang="en-US" b="1" i="0" u="none" strike="noStrike" baseline="0" dirty="0">
                <a:solidFill>
                  <a:srgbClr val="00AEF0"/>
                </a:solidFill>
                <a:latin typeface="Palatino-Bold"/>
              </a:rPr>
              <a:t>tracks</a:t>
            </a:r>
            <a:r>
              <a:rPr lang="en-US" b="0" i="0" u="none" strike="noStrike" baseline="0" dirty="0">
                <a:solidFill>
                  <a:srgbClr val="231F20"/>
                </a:solidFill>
                <a:latin typeface="Palatino-Roman"/>
              </a:rPr>
              <a:t>, which are subdivided into </a:t>
            </a:r>
            <a:r>
              <a:rPr lang="en-US" b="1" i="0" u="none" strike="noStrike" baseline="0" dirty="0">
                <a:solidFill>
                  <a:srgbClr val="00AEF0"/>
                </a:solidFill>
                <a:latin typeface="Palatino-Bold"/>
              </a:rPr>
              <a:t>sectors</a:t>
            </a:r>
            <a:r>
              <a:rPr lang="en-US" b="0" i="0" u="none" strike="noStrike" baseline="0" dirty="0">
                <a:solidFill>
                  <a:srgbClr val="231F20"/>
                </a:solidFill>
                <a:latin typeface="Palatino-Roman"/>
              </a:rPr>
              <a:t>. </a:t>
            </a:r>
          </a:p>
          <a:p>
            <a:pPr algn="l"/>
            <a:r>
              <a:rPr lang="en-US" b="0" i="0" u="none" strike="noStrike" baseline="0" dirty="0">
                <a:solidFill>
                  <a:srgbClr val="231F20"/>
                </a:solidFill>
                <a:latin typeface="Palatino-Roman"/>
              </a:rPr>
              <a:t>The set of tracks that are at one arm position makes up a </a:t>
            </a:r>
            <a:r>
              <a:rPr lang="en-US" b="1" i="0" u="none" strike="noStrike" baseline="0" dirty="0">
                <a:solidFill>
                  <a:srgbClr val="00AEF0"/>
                </a:solidFill>
                <a:latin typeface="Palatino-Bold"/>
              </a:rPr>
              <a:t>cylinder</a:t>
            </a:r>
            <a:r>
              <a:rPr lang="en-US" b="0" i="0" u="none" strike="noStrike" baseline="0" dirty="0">
                <a:solidFill>
                  <a:srgbClr val="231F20"/>
                </a:solidFill>
                <a:latin typeface="Palatino-Roman"/>
              </a:rPr>
              <a:t>. There may be thousands of concentric cylinders in a disk drive, and each track may contain hundreds of sectors. The storage capacity of common disk drives </a:t>
            </a:r>
            <a:r>
              <a:rPr lang="en-IN" b="0" i="0" u="none" strike="noStrike" baseline="0" dirty="0">
                <a:solidFill>
                  <a:srgbClr val="231F20"/>
                </a:solidFill>
                <a:latin typeface="Palatino-Roman"/>
              </a:rPr>
              <a:t>is measured in gigabytes</a:t>
            </a:r>
          </a:p>
          <a:p>
            <a:pPr algn="l"/>
            <a:r>
              <a:rPr lang="en-IN" b="0" i="0" u="none" strike="noStrike" baseline="0" dirty="0">
                <a:solidFill>
                  <a:srgbClr val="231F20"/>
                </a:solidFill>
                <a:latin typeface="Palatino-Roman"/>
              </a:rPr>
              <a:t>Disk speed </a:t>
            </a:r>
            <a:r>
              <a:rPr lang="en-US" b="0" i="0" u="none" strike="noStrike" baseline="0" dirty="0">
                <a:solidFill>
                  <a:srgbClr val="231F20"/>
                </a:solidFill>
                <a:latin typeface="Palatino-Roman"/>
              </a:rPr>
              <a:t>has two parts. The </a:t>
            </a:r>
            <a:r>
              <a:rPr lang="en-US" b="1" i="0" u="none" strike="noStrike" baseline="0" dirty="0">
                <a:solidFill>
                  <a:srgbClr val="00AEF0"/>
                </a:solidFill>
                <a:latin typeface="Palatino-Bold"/>
              </a:rPr>
              <a:t>transfer rate </a:t>
            </a:r>
            <a:r>
              <a:rPr lang="en-US" b="0" i="0" u="none" strike="noStrike" baseline="0" dirty="0">
                <a:solidFill>
                  <a:srgbClr val="231F20"/>
                </a:solidFill>
                <a:latin typeface="Palatino-Roman"/>
              </a:rPr>
              <a:t>is the rate at which data flow between the drive and the computer. </a:t>
            </a:r>
          </a:p>
          <a:p>
            <a:pPr algn="l"/>
            <a:r>
              <a:rPr lang="en-US" b="0" i="0" u="none" strike="noStrike" baseline="0" dirty="0">
                <a:solidFill>
                  <a:srgbClr val="231F20"/>
                </a:solidFill>
                <a:latin typeface="Palatino-Roman"/>
              </a:rPr>
              <a:t>The </a:t>
            </a:r>
            <a:r>
              <a:rPr lang="en-US" b="1" i="0" u="none" strike="noStrike" baseline="0" dirty="0">
                <a:solidFill>
                  <a:srgbClr val="00AEF0"/>
                </a:solidFill>
                <a:latin typeface="Palatino-Bold"/>
              </a:rPr>
              <a:t>positioning time</a:t>
            </a:r>
            <a:r>
              <a:rPr lang="en-US" b="0" i="0" u="none" strike="noStrike" baseline="0" dirty="0">
                <a:solidFill>
                  <a:srgbClr val="231F20"/>
                </a:solidFill>
                <a:latin typeface="Palatino-Roman"/>
              </a:rPr>
              <a:t>, or </a:t>
            </a:r>
            <a:r>
              <a:rPr lang="en-US" b="1" i="0" u="none" strike="noStrike" baseline="0" dirty="0">
                <a:solidFill>
                  <a:srgbClr val="00AEF0"/>
                </a:solidFill>
                <a:latin typeface="Palatino-Bold"/>
              </a:rPr>
              <a:t>random-access time</a:t>
            </a:r>
            <a:r>
              <a:rPr lang="en-US" b="0" i="0" u="none" strike="noStrike" baseline="0" dirty="0">
                <a:solidFill>
                  <a:srgbClr val="231F20"/>
                </a:solidFill>
                <a:latin typeface="Palatino-Roman"/>
              </a:rPr>
              <a:t>, consists of two parts: the time necessary to move the disk arm to the desired cylinder, called the </a:t>
            </a:r>
            <a:r>
              <a:rPr lang="en-US" b="1" i="0" u="none" strike="noStrike" baseline="0" dirty="0">
                <a:solidFill>
                  <a:srgbClr val="00AEF0"/>
                </a:solidFill>
                <a:latin typeface="Palatino-Bold"/>
              </a:rPr>
              <a:t>seek time</a:t>
            </a:r>
            <a:r>
              <a:rPr lang="en-US" b="0" i="0" u="none" strike="noStrike" baseline="0" dirty="0">
                <a:solidFill>
                  <a:srgbClr val="231F20"/>
                </a:solidFill>
                <a:latin typeface="Palatino-Roman"/>
              </a:rPr>
              <a:t>, and the time necessary for the desired sector to rotate to the disk head, called the </a:t>
            </a:r>
            <a:r>
              <a:rPr lang="en-US" b="1" i="0" u="none" strike="noStrike" baseline="0" dirty="0">
                <a:solidFill>
                  <a:srgbClr val="00AEF0"/>
                </a:solidFill>
                <a:latin typeface="Palatino-Bold"/>
              </a:rPr>
              <a:t>rotational latency</a:t>
            </a:r>
            <a:r>
              <a:rPr lang="en-US" b="0" i="0" u="none" strike="noStrike" baseline="0" dirty="0">
                <a:solidFill>
                  <a:srgbClr val="231F20"/>
                </a:solidFill>
                <a:latin typeface="Palatino-Roman"/>
              </a:rPr>
              <a:t>.</a:t>
            </a:r>
          </a:p>
        </p:txBody>
      </p:sp>
    </p:spTree>
    <p:extLst>
      <p:ext uri="{BB962C8B-B14F-4D97-AF65-F5344CB8AC3E}">
        <p14:creationId xmlns:p14="http://schemas.microsoft.com/office/powerpoint/2010/main" val="2520142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CF6586-EB6A-4886-9ED7-D876C6B18D6A}"/>
              </a:ext>
            </a:extLst>
          </p:cNvPr>
          <p:cNvSpPr>
            <a:spLocks noGrp="1"/>
          </p:cNvSpPr>
          <p:nvPr>
            <p:ph idx="1"/>
          </p:nvPr>
        </p:nvSpPr>
        <p:spPr>
          <a:xfrm>
            <a:off x="431801" y="592667"/>
            <a:ext cx="11269132" cy="5579533"/>
          </a:xfrm>
        </p:spPr>
        <p:txBody>
          <a:bodyPr>
            <a:normAutofit/>
          </a:bodyPr>
          <a:lstStyle/>
          <a:p>
            <a:pPr algn="l"/>
            <a:r>
              <a:rPr lang="en-US" b="0" i="0" u="none" strike="noStrike" baseline="0" dirty="0">
                <a:solidFill>
                  <a:srgbClr val="231F20"/>
                </a:solidFill>
                <a:latin typeface="Palatino-Roman"/>
              </a:rPr>
              <a:t>Although the disk platters are coated with a thin protective layer, the head will sometimes damage the magnetic surface. This accident is called a </a:t>
            </a:r>
            <a:r>
              <a:rPr lang="en-US" b="1" i="0" u="none" strike="noStrike" baseline="0" dirty="0">
                <a:solidFill>
                  <a:srgbClr val="00AEF0"/>
                </a:solidFill>
                <a:latin typeface="Palatino-Bold"/>
              </a:rPr>
              <a:t>head crash</a:t>
            </a:r>
            <a:r>
              <a:rPr lang="en-US" b="0" i="0" u="none" strike="noStrike" baseline="0" dirty="0">
                <a:solidFill>
                  <a:srgbClr val="231F20"/>
                </a:solidFill>
                <a:latin typeface="Palatino-Roman"/>
              </a:rPr>
              <a:t>. A head crash normally cannot be repaired; the entire disk must be </a:t>
            </a:r>
            <a:r>
              <a:rPr lang="en-IN" b="0" i="0" u="none" strike="noStrike" baseline="0" dirty="0">
                <a:solidFill>
                  <a:srgbClr val="231F20"/>
                </a:solidFill>
                <a:latin typeface="Palatino-Roman"/>
              </a:rPr>
              <a:t>replaced.</a:t>
            </a:r>
          </a:p>
          <a:p>
            <a:pPr algn="l"/>
            <a:r>
              <a:rPr lang="en-US" b="0" i="0" u="none" strike="noStrike" baseline="0" dirty="0">
                <a:solidFill>
                  <a:srgbClr val="231F20"/>
                </a:solidFill>
                <a:latin typeface="Palatino-Roman"/>
              </a:rPr>
              <a:t>A disk can be </a:t>
            </a:r>
            <a:r>
              <a:rPr lang="en-US" b="1" i="0" u="none" strike="noStrike" baseline="0" dirty="0">
                <a:solidFill>
                  <a:srgbClr val="00AEF0"/>
                </a:solidFill>
                <a:latin typeface="Palatino-Bold"/>
              </a:rPr>
              <a:t>removable</a:t>
            </a:r>
            <a:r>
              <a:rPr lang="en-US" b="0" i="0" u="none" strike="noStrike" baseline="0" dirty="0">
                <a:solidFill>
                  <a:srgbClr val="231F20"/>
                </a:solidFill>
                <a:latin typeface="Palatino-Roman"/>
              </a:rPr>
              <a:t>, allowing different disks to be mounted as needed. Removable magnetic disks generally consist of one platter, held in a plastic case to prevent damage while not in the disk drive. Other forms of removable disks include CDs, DVDs, and Blu-ray discs as well as removable flash-memory devices known as </a:t>
            </a:r>
            <a:r>
              <a:rPr lang="en-US" b="1" i="0" u="none" strike="noStrike" baseline="0" dirty="0">
                <a:solidFill>
                  <a:srgbClr val="00AEF0"/>
                </a:solidFill>
                <a:latin typeface="Palatino-Bold"/>
              </a:rPr>
              <a:t>flash drives</a:t>
            </a:r>
          </a:p>
          <a:p>
            <a:pPr algn="l"/>
            <a:r>
              <a:rPr lang="en-US" b="0" i="0" u="none" strike="noStrike" baseline="0" dirty="0">
                <a:solidFill>
                  <a:srgbClr val="231F20"/>
                </a:solidFill>
                <a:latin typeface="Palatino-Roman"/>
              </a:rPr>
              <a:t>A disk drive is attached to a computer by a set of wires called an </a:t>
            </a:r>
            <a:r>
              <a:rPr lang="en-US" b="1" i="0" u="none" strike="noStrike" baseline="0" dirty="0">
                <a:solidFill>
                  <a:srgbClr val="00AEF0"/>
                </a:solidFill>
                <a:latin typeface="Palatino-Bold"/>
              </a:rPr>
              <a:t>I/O bus</a:t>
            </a:r>
            <a:r>
              <a:rPr lang="en-US" b="0" i="0" u="none" strike="noStrike" baseline="0" dirty="0">
                <a:solidFill>
                  <a:srgbClr val="231F20"/>
                </a:solidFill>
                <a:latin typeface="Palatino-Roman"/>
              </a:rPr>
              <a:t>. Several kinds of buses are available, including </a:t>
            </a:r>
            <a:r>
              <a:rPr lang="en-US" b="1" i="0" u="none" strike="noStrike" baseline="0" dirty="0">
                <a:solidFill>
                  <a:srgbClr val="00AEF0"/>
                </a:solidFill>
                <a:latin typeface="Palatino-Bold"/>
              </a:rPr>
              <a:t>advanced technology </a:t>
            </a:r>
            <a:r>
              <a:rPr lang="en-IN" b="1" i="0" u="none" strike="noStrike" baseline="0" dirty="0">
                <a:solidFill>
                  <a:srgbClr val="00AEF0"/>
                </a:solidFill>
                <a:latin typeface="Palatino-Bold"/>
              </a:rPr>
              <a:t>attachment </a:t>
            </a:r>
            <a:r>
              <a:rPr lang="en-IN" b="1" i="0" u="none" strike="noStrike" baseline="0" dirty="0">
                <a:solidFill>
                  <a:srgbClr val="231F20"/>
                </a:solidFill>
                <a:latin typeface="Palatino-Bold"/>
              </a:rPr>
              <a:t>(</a:t>
            </a:r>
            <a:r>
              <a:rPr lang="en-IN" b="1" i="0" u="none" strike="noStrike" baseline="0" dirty="0">
                <a:solidFill>
                  <a:srgbClr val="00AEF0"/>
                </a:solidFill>
                <a:latin typeface="Palatino-Bold"/>
              </a:rPr>
              <a:t>ATA</a:t>
            </a:r>
            <a:r>
              <a:rPr lang="en-IN" b="1" i="0" u="none" strike="noStrike" baseline="0" dirty="0">
                <a:solidFill>
                  <a:srgbClr val="231F20"/>
                </a:solidFill>
                <a:latin typeface="Palatino-Bold"/>
              </a:rPr>
              <a:t>)</a:t>
            </a:r>
            <a:r>
              <a:rPr lang="en-IN" b="0" i="0" u="none" strike="noStrike" baseline="0" dirty="0">
                <a:solidFill>
                  <a:srgbClr val="231F20"/>
                </a:solidFill>
                <a:latin typeface="Palatino-Roman"/>
              </a:rPr>
              <a:t>, </a:t>
            </a:r>
            <a:r>
              <a:rPr lang="en-IN" b="1" i="0" u="none" strike="noStrike" baseline="0" dirty="0">
                <a:solidFill>
                  <a:srgbClr val="00AEF0"/>
                </a:solidFill>
                <a:latin typeface="Palatino-Bold"/>
              </a:rPr>
              <a:t>serial ATA </a:t>
            </a:r>
            <a:r>
              <a:rPr lang="en-IN" b="1" i="0" u="none" strike="noStrike" baseline="0" dirty="0">
                <a:solidFill>
                  <a:srgbClr val="231F20"/>
                </a:solidFill>
                <a:latin typeface="Palatino-Bold"/>
              </a:rPr>
              <a:t>(</a:t>
            </a:r>
            <a:r>
              <a:rPr lang="en-IN" b="1" i="0" u="none" strike="noStrike" baseline="0" dirty="0">
                <a:solidFill>
                  <a:srgbClr val="00AEF0"/>
                </a:solidFill>
                <a:latin typeface="Palatino-Bold"/>
              </a:rPr>
              <a:t>SATA</a:t>
            </a:r>
            <a:r>
              <a:rPr lang="en-IN" b="1" i="0" u="none" strike="noStrike" baseline="0" dirty="0">
                <a:solidFill>
                  <a:srgbClr val="231F20"/>
                </a:solidFill>
                <a:latin typeface="Palatino-Bold"/>
              </a:rPr>
              <a:t>)</a:t>
            </a:r>
            <a:r>
              <a:rPr lang="en-IN" b="0" i="0" u="none" strike="noStrike" baseline="0" dirty="0">
                <a:solidFill>
                  <a:srgbClr val="231F20"/>
                </a:solidFill>
                <a:latin typeface="Palatino-Roman"/>
              </a:rPr>
              <a:t>, </a:t>
            </a:r>
            <a:r>
              <a:rPr lang="en-IN" b="1" i="0" u="none" strike="noStrike" baseline="0" dirty="0" err="1">
                <a:solidFill>
                  <a:srgbClr val="00AEF0"/>
                </a:solidFill>
                <a:latin typeface="Palatino-Bold"/>
              </a:rPr>
              <a:t>eSATA</a:t>
            </a:r>
            <a:r>
              <a:rPr lang="en-IN" b="0" i="0" u="none" strike="noStrike" baseline="0" dirty="0">
                <a:solidFill>
                  <a:srgbClr val="231F20"/>
                </a:solidFill>
                <a:latin typeface="Palatino-Roman"/>
              </a:rPr>
              <a:t>, </a:t>
            </a:r>
            <a:r>
              <a:rPr lang="en-IN" b="1" i="0" u="none" strike="noStrike" baseline="0" dirty="0">
                <a:solidFill>
                  <a:srgbClr val="00AEF0"/>
                </a:solidFill>
                <a:latin typeface="Palatino-Bold"/>
              </a:rPr>
              <a:t>universal serial bus </a:t>
            </a:r>
            <a:r>
              <a:rPr lang="en-IN" b="1" i="0" u="none" strike="noStrike" baseline="0" dirty="0">
                <a:solidFill>
                  <a:srgbClr val="231F20"/>
                </a:solidFill>
                <a:latin typeface="Palatino-Bold"/>
              </a:rPr>
              <a:t>(</a:t>
            </a:r>
            <a:r>
              <a:rPr lang="en-IN" b="1" i="0" u="none" strike="noStrike" baseline="0" dirty="0">
                <a:solidFill>
                  <a:srgbClr val="00AEF0"/>
                </a:solidFill>
                <a:latin typeface="Palatino-Bold"/>
              </a:rPr>
              <a:t>USB</a:t>
            </a:r>
            <a:r>
              <a:rPr lang="en-IN" b="1" i="0" u="none" strike="noStrike" baseline="0" dirty="0">
                <a:solidFill>
                  <a:srgbClr val="231F20"/>
                </a:solidFill>
                <a:latin typeface="Palatino-Bold"/>
              </a:rPr>
              <a:t>)</a:t>
            </a:r>
            <a:r>
              <a:rPr lang="en-IN" b="0" i="0" u="none" strike="noStrike" baseline="0" dirty="0">
                <a:solidFill>
                  <a:srgbClr val="231F20"/>
                </a:solidFill>
                <a:latin typeface="Palatino-Roman"/>
              </a:rPr>
              <a:t>, and </a:t>
            </a:r>
            <a:r>
              <a:rPr lang="en-US" b="1" i="0" u="none" strike="noStrike" baseline="0" dirty="0" err="1">
                <a:solidFill>
                  <a:srgbClr val="00AEF0"/>
                </a:solidFill>
                <a:latin typeface="Palatino-Bold"/>
              </a:rPr>
              <a:t>fibre</a:t>
            </a:r>
            <a:r>
              <a:rPr lang="en-US" b="1" i="0" u="none" strike="noStrike" baseline="0" dirty="0">
                <a:solidFill>
                  <a:srgbClr val="00AEF0"/>
                </a:solidFill>
                <a:latin typeface="Palatino-Bold"/>
              </a:rPr>
              <a:t> channel </a:t>
            </a:r>
            <a:r>
              <a:rPr lang="en-US" b="1" i="0" u="none" strike="noStrike" baseline="0" dirty="0">
                <a:solidFill>
                  <a:srgbClr val="231F20"/>
                </a:solidFill>
                <a:latin typeface="Palatino-Bold"/>
              </a:rPr>
              <a:t>(</a:t>
            </a:r>
            <a:r>
              <a:rPr lang="en-US" b="1" i="0" u="none" strike="noStrike" baseline="0" dirty="0">
                <a:solidFill>
                  <a:srgbClr val="00AEF0"/>
                </a:solidFill>
                <a:latin typeface="Palatino-Bold"/>
              </a:rPr>
              <a:t>FC</a:t>
            </a:r>
            <a:r>
              <a:rPr lang="en-US" b="1" i="0" u="none" strike="noStrike" baseline="0" dirty="0">
                <a:solidFill>
                  <a:srgbClr val="231F20"/>
                </a:solidFill>
                <a:latin typeface="Palatino-Bold"/>
              </a:rPr>
              <a:t>)</a:t>
            </a:r>
            <a:r>
              <a:rPr lang="en-US" b="0" i="0" u="none" strike="noStrike" baseline="0" dirty="0">
                <a:solidFill>
                  <a:srgbClr val="231F20"/>
                </a:solidFill>
                <a:latin typeface="Palatino-Roman"/>
              </a:rPr>
              <a:t>. The data transfers on a bus are carried out by special electronic processors called </a:t>
            </a:r>
            <a:r>
              <a:rPr lang="en-US" b="1" i="0" u="none" strike="noStrike" baseline="0" dirty="0">
                <a:solidFill>
                  <a:srgbClr val="00AEF0"/>
                </a:solidFill>
                <a:latin typeface="Palatino-Bold"/>
              </a:rPr>
              <a:t>controllers</a:t>
            </a:r>
            <a:r>
              <a:rPr lang="en-US" b="0" i="0" u="none" strike="noStrike" baseline="0" dirty="0">
                <a:solidFill>
                  <a:srgbClr val="231F20"/>
                </a:solidFill>
                <a:latin typeface="Palatino-Roman"/>
              </a:rPr>
              <a:t>. </a:t>
            </a:r>
          </a:p>
          <a:p>
            <a:pPr algn="l"/>
            <a:r>
              <a:rPr lang="en-US" b="0" i="0" u="none" strike="noStrike" baseline="0" dirty="0">
                <a:solidFill>
                  <a:srgbClr val="231F20"/>
                </a:solidFill>
                <a:latin typeface="Palatino-Roman"/>
              </a:rPr>
              <a:t>The </a:t>
            </a:r>
            <a:r>
              <a:rPr lang="en-US" b="1" i="0" u="none" strike="noStrike" baseline="0" dirty="0">
                <a:solidFill>
                  <a:srgbClr val="00AEF0"/>
                </a:solidFill>
                <a:latin typeface="Palatino-Bold"/>
              </a:rPr>
              <a:t>host controller </a:t>
            </a:r>
            <a:r>
              <a:rPr lang="en-US" b="0" i="0" u="none" strike="noStrike" baseline="0" dirty="0">
                <a:solidFill>
                  <a:srgbClr val="231F20"/>
                </a:solidFill>
                <a:latin typeface="Palatino-Roman"/>
              </a:rPr>
              <a:t>is the controller at the computer end of the bus. A </a:t>
            </a:r>
            <a:r>
              <a:rPr lang="en-US" b="1" i="0" u="none" strike="noStrike" baseline="0" dirty="0">
                <a:solidFill>
                  <a:srgbClr val="00AEF0"/>
                </a:solidFill>
                <a:latin typeface="Palatino-Bold"/>
              </a:rPr>
              <a:t>disk controller </a:t>
            </a:r>
            <a:r>
              <a:rPr lang="en-US" b="0" i="0" u="none" strike="noStrike" baseline="0" dirty="0">
                <a:solidFill>
                  <a:srgbClr val="231F20"/>
                </a:solidFill>
                <a:latin typeface="Palatino-Roman"/>
              </a:rPr>
              <a:t>is built into each disk drive. To perform a disk I/O operation, the computer places a command into the host controller, typically using memory-mapped I/O ports . </a:t>
            </a:r>
          </a:p>
          <a:p>
            <a:pPr algn="l"/>
            <a:r>
              <a:rPr lang="en-US" b="0" i="0" u="none" strike="noStrike" baseline="0" dirty="0">
                <a:solidFill>
                  <a:srgbClr val="231F20"/>
                </a:solidFill>
                <a:latin typeface="Palatino-Roman"/>
              </a:rPr>
              <a:t>The host controller then sends the command via messages to the disk controller, and the disk controller operates the disk-drive hardware to carry out the command. Disk controllers usually have a built-in cache.</a:t>
            </a:r>
            <a:endParaRPr lang="en-IN" dirty="0"/>
          </a:p>
          <a:p>
            <a:endParaRPr lang="en-IN" dirty="0"/>
          </a:p>
        </p:txBody>
      </p:sp>
    </p:spTree>
    <p:extLst>
      <p:ext uri="{BB962C8B-B14F-4D97-AF65-F5344CB8AC3E}">
        <p14:creationId xmlns:p14="http://schemas.microsoft.com/office/powerpoint/2010/main" val="3345589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B665E7A-BBEB-4BC0-9EC3-5B23ADCEFEFF}"/>
              </a:ext>
            </a:extLst>
          </p:cNvPr>
          <p:cNvPicPr>
            <a:picLocks noGrp="1" noChangeAspect="1"/>
          </p:cNvPicPr>
          <p:nvPr>
            <p:ph idx="1"/>
          </p:nvPr>
        </p:nvPicPr>
        <p:blipFill rotWithShape="1">
          <a:blip r:embed="rId2"/>
          <a:srcRect l="26915" t="28108" r="28297" b="7523"/>
          <a:stretch/>
        </p:blipFill>
        <p:spPr>
          <a:xfrm>
            <a:off x="2396066" y="787401"/>
            <a:ext cx="7687734" cy="4953001"/>
          </a:xfrm>
        </p:spPr>
      </p:pic>
    </p:spTree>
    <p:extLst>
      <p:ext uri="{BB962C8B-B14F-4D97-AF65-F5344CB8AC3E}">
        <p14:creationId xmlns:p14="http://schemas.microsoft.com/office/powerpoint/2010/main" val="2993359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74D32-673C-4CA4-A3DB-74993060822B}"/>
              </a:ext>
            </a:extLst>
          </p:cNvPr>
          <p:cNvSpPr>
            <a:spLocks noGrp="1"/>
          </p:cNvSpPr>
          <p:nvPr>
            <p:ph type="title"/>
          </p:nvPr>
        </p:nvSpPr>
        <p:spPr/>
        <p:txBody>
          <a:bodyPr/>
          <a:lstStyle/>
          <a:p>
            <a:r>
              <a:rPr lang="en-US" dirty="0"/>
              <a:t>Solid state disks</a:t>
            </a:r>
            <a:endParaRPr lang="en-IN" dirty="0"/>
          </a:p>
        </p:txBody>
      </p:sp>
      <p:sp>
        <p:nvSpPr>
          <p:cNvPr id="3" name="Content Placeholder 2">
            <a:extLst>
              <a:ext uri="{FF2B5EF4-FFF2-40B4-BE49-F238E27FC236}">
                <a16:creationId xmlns:a16="http://schemas.microsoft.com/office/drawing/2014/main" id="{550343DB-E745-42E4-9BE3-81A2A3D380C9}"/>
              </a:ext>
            </a:extLst>
          </p:cNvPr>
          <p:cNvSpPr>
            <a:spLocks noGrp="1"/>
          </p:cNvSpPr>
          <p:nvPr>
            <p:ph idx="1"/>
          </p:nvPr>
        </p:nvSpPr>
        <p:spPr>
          <a:xfrm>
            <a:off x="618067" y="1972733"/>
            <a:ext cx="10930466" cy="3886200"/>
          </a:xfrm>
        </p:spPr>
        <p:txBody>
          <a:bodyPr>
            <a:noAutofit/>
          </a:bodyPr>
          <a:lstStyle/>
          <a:p>
            <a:pPr algn="l"/>
            <a:r>
              <a:rPr lang="en-US" b="0" i="0" u="none" strike="noStrike" baseline="0" dirty="0">
                <a:solidFill>
                  <a:srgbClr val="231F20"/>
                </a:solidFill>
                <a:latin typeface="Palatino-Roman"/>
              </a:rPr>
              <a:t> SSD is </a:t>
            </a:r>
            <a:r>
              <a:rPr lang="en-US" b="0" i="0" u="none" strike="noStrike" baseline="0" dirty="0">
                <a:solidFill>
                  <a:srgbClr val="FF0000"/>
                </a:solidFill>
                <a:latin typeface="Palatino-Roman"/>
              </a:rPr>
              <a:t>non volatile memory</a:t>
            </a:r>
            <a:r>
              <a:rPr lang="en-US" b="0" i="0" u="none" strike="noStrike" baseline="0" dirty="0">
                <a:solidFill>
                  <a:srgbClr val="231F20"/>
                </a:solidFill>
                <a:latin typeface="Palatino-Roman"/>
              </a:rPr>
              <a:t> that is used like a hard drive. There are many variations of this technology, from DRAM with a battery to allow it to maintain its state in a power failure through flash-memory technologies like single-level cell (SLC) and multilevel cell (MLC) chips.</a:t>
            </a:r>
          </a:p>
          <a:p>
            <a:pPr algn="l"/>
            <a:r>
              <a:rPr lang="en-US" b="0" i="0" u="none" strike="noStrike" baseline="0" dirty="0">
                <a:solidFill>
                  <a:srgbClr val="231F20"/>
                </a:solidFill>
                <a:latin typeface="Palatino-Roman"/>
              </a:rPr>
              <a:t>SSDs have the same characteristics as traditional hard disks but can be more reliable because they have no moving parts and faster because they have no seek time or latency. In addition, they consume less power.</a:t>
            </a:r>
          </a:p>
          <a:p>
            <a:pPr algn="l"/>
            <a:r>
              <a:rPr lang="en-US" b="0" i="0" u="none" strike="noStrike" baseline="0" dirty="0">
                <a:solidFill>
                  <a:srgbClr val="231F20"/>
                </a:solidFill>
                <a:latin typeface="Palatino-Roman"/>
              </a:rPr>
              <a:t>they are more expensive per megabyte than traditional hard disks, have less capacity than the larger hard disks, and may have shorter life spans than hard disks.</a:t>
            </a:r>
          </a:p>
          <a:p>
            <a:pPr algn="l"/>
            <a:r>
              <a:rPr lang="en-US" b="0" i="0" u="none" strike="noStrike" baseline="0" dirty="0">
                <a:solidFill>
                  <a:srgbClr val="231F20"/>
                </a:solidFill>
                <a:latin typeface="Palatino-Roman"/>
              </a:rPr>
              <a:t> One use for SSDs is in storage arrays, where they hold file-system metadata that require high performance. SSDs are also used in some laptop computers to make them smaller, faster, and more </a:t>
            </a:r>
            <a:r>
              <a:rPr lang="en-IN" b="0" i="0" u="none" strike="noStrike" baseline="0" dirty="0">
                <a:solidFill>
                  <a:srgbClr val="231F20"/>
                </a:solidFill>
                <a:latin typeface="Palatino-Roman"/>
              </a:rPr>
              <a:t>energy-efficient.</a:t>
            </a:r>
          </a:p>
          <a:p>
            <a:pPr algn="l"/>
            <a:r>
              <a:rPr lang="en-US" b="0" i="0" u="none" strike="noStrike" baseline="0" dirty="0">
                <a:solidFill>
                  <a:srgbClr val="231F20"/>
                </a:solidFill>
                <a:latin typeface="Palatino-Roman"/>
              </a:rPr>
              <a:t>Because SSDs can be much faster than magnetic disk drives, standard bus interfaces can cause a major limit on throughput. SSDs have no disk head, disk-scheduling algorithms largely do not apply</a:t>
            </a:r>
            <a:endParaRPr lang="en-IN" dirty="0"/>
          </a:p>
        </p:txBody>
      </p:sp>
    </p:spTree>
    <p:extLst>
      <p:ext uri="{BB962C8B-B14F-4D97-AF65-F5344CB8AC3E}">
        <p14:creationId xmlns:p14="http://schemas.microsoft.com/office/powerpoint/2010/main" val="3538065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6B5D1-4A2D-413A-A833-88259EA33CDA}"/>
              </a:ext>
            </a:extLst>
          </p:cNvPr>
          <p:cNvSpPr>
            <a:spLocks noGrp="1"/>
          </p:cNvSpPr>
          <p:nvPr>
            <p:ph type="title"/>
          </p:nvPr>
        </p:nvSpPr>
        <p:spPr/>
        <p:txBody>
          <a:bodyPr/>
          <a:lstStyle/>
          <a:p>
            <a:r>
              <a:rPr lang="en-US" dirty="0"/>
              <a:t>Magnetic tapes</a:t>
            </a:r>
            <a:endParaRPr lang="en-IN" dirty="0"/>
          </a:p>
        </p:txBody>
      </p:sp>
      <p:sp>
        <p:nvSpPr>
          <p:cNvPr id="3" name="Content Placeholder 2">
            <a:extLst>
              <a:ext uri="{FF2B5EF4-FFF2-40B4-BE49-F238E27FC236}">
                <a16:creationId xmlns:a16="http://schemas.microsoft.com/office/drawing/2014/main" id="{C49B281A-1A79-46D3-B7E1-CB619790EDBA}"/>
              </a:ext>
            </a:extLst>
          </p:cNvPr>
          <p:cNvSpPr>
            <a:spLocks noGrp="1"/>
          </p:cNvSpPr>
          <p:nvPr>
            <p:ph idx="1"/>
          </p:nvPr>
        </p:nvSpPr>
        <p:spPr/>
        <p:txBody>
          <a:bodyPr>
            <a:normAutofit/>
          </a:bodyPr>
          <a:lstStyle/>
          <a:p>
            <a:pPr algn="l"/>
            <a:r>
              <a:rPr lang="en-US" b="1" i="0" u="none" strike="noStrike" baseline="0" dirty="0">
                <a:solidFill>
                  <a:srgbClr val="00AEF0"/>
                </a:solidFill>
                <a:latin typeface="Palatino-Bold"/>
              </a:rPr>
              <a:t>Magnetic tape </a:t>
            </a:r>
            <a:r>
              <a:rPr lang="en-US" b="0" i="0" u="none" strike="noStrike" baseline="0" dirty="0">
                <a:solidFill>
                  <a:srgbClr val="231F20"/>
                </a:solidFill>
                <a:latin typeface="Palatino-Roman"/>
              </a:rPr>
              <a:t>was used as an early secondary-storage medium. Although it is relatively permanent and can hold large quantities of data, its access time is slow compared with that of main memory and magnetic disk</a:t>
            </a:r>
          </a:p>
          <a:p>
            <a:pPr algn="l"/>
            <a:r>
              <a:rPr lang="en-US" b="0" i="0" u="none" strike="noStrike" baseline="0" dirty="0">
                <a:solidFill>
                  <a:srgbClr val="231F20"/>
                </a:solidFill>
                <a:latin typeface="Palatino-Roman"/>
              </a:rPr>
              <a:t>random access to magnetic tape is about a thousand times slower than random access to magnetic disk, so tapes are not very useful for secondary storage</a:t>
            </a:r>
          </a:p>
          <a:p>
            <a:pPr algn="l"/>
            <a:r>
              <a:rPr lang="en-US" b="0" i="0" u="none" strike="noStrike" baseline="0" dirty="0">
                <a:solidFill>
                  <a:srgbClr val="231F20"/>
                </a:solidFill>
                <a:latin typeface="Palatino-Roman"/>
              </a:rPr>
              <a:t>Tapes are used mainly for backup, for storage of infrequently used information, and as a medium for transferring information from one system to another.</a:t>
            </a:r>
          </a:p>
          <a:p>
            <a:pPr algn="l"/>
            <a:r>
              <a:rPr lang="en-US" b="0" i="0" u="none" strike="noStrike" baseline="0" dirty="0">
                <a:solidFill>
                  <a:srgbClr val="231F20"/>
                </a:solidFill>
                <a:latin typeface="Palatino-Roman"/>
              </a:rPr>
              <a:t>A tape is kept in a spool and is wound or rewound past a read–write head. Moving to the correct spot on a tape can take minutes, but once positioned, tape drives can write data at speeds comparable to disk drives. </a:t>
            </a:r>
          </a:p>
          <a:p>
            <a:pPr algn="l"/>
            <a:r>
              <a:rPr lang="en-US" b="0" i="0" u="none" strike="noStrike" baseline="0" dirty="0">
                <a:solidFill>
                  <a:srgbClr val="231F20"/>
                </a:solidFill>
                <a:latin typeface="Palatino-Roman"/>
              </a:rPr>
              <a:t>Tapes and their drivers are usually categorized by width, including 4, 8, and 19 millimeters and 1/4 and 1/2 inch. Example: LTO-5 and SDLT.</a:t>
            </a:r>
            <a:endParaRPr lang="en-IN" dirty="0"/>
          </a:p>
        </p:txBody>
      </p:sp>
    </p:spTree>
    <p:extLst>
      <p:ext uri="{BB962C8B-B14F-4D97-AF65-F5344CB8AC3E}">
        <p14:creationId xmlns:p14="http://schemas.microsoft.com/office/powerpoint/2010/main" val="3478397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96B75-6760-40BC-A628-2DA51E359F4D}"/>
              </a:ext>
            </a:extLst>
          </p:cNvPr>
          <p:cNvSpPr>
            <a:spLocks noGrp="1"/>
          </p:cNvSpPr>
          <p:nvPr>
            <p:ph type="title"/>
          </p:nvPr>
        </p:nvSpPr>
        <p:spPr/>
        <p:txBody>
          <a:bodyPr/>
          <a:lstStyle/>
          <a:p>
            <a:r>
              <a:rPr lang="en-US" dirty="0"/>
              <a:t>Disk structure </a:t>
            </a:r>
            <a:endParaRPr lang="en-IN" dirty="0"/>
          </a:p>
        </p:txBody>
      </p:sp>
      <p:sp>
        <p:nvSpPr>
          <p:cNvPr id="3" name="Content Placeholder 2">
            <a:extLst>
              <a:ext uri="{FF2B5EF4-FFF2-40B4-BE49-F238E27FC236}">
                <a16:creationId xmlns:a16="http://schemas.microsoft.com/office/drawing/2014/main" id="{2C559027-CEA3-4973-8068-0501234D6567}"/>
              </a:ext>
            </a:extLst>
          </p:cNvPr>
          <p:cNvSpPr>
            <a:spLocks noGrp="1"/>
          </p:cNvSpPr>
          <p:nvPr>
            <p:ph idx="1"/>
          </p:nvPr>
        </p:nvSpPr>
        <p:spPr/>
        <p:txBody>
          <a:bodyPr/>
          <a:lstStyle/>
          <a:p>
            <a:pPr algn="l"/>
            <a:r>
              <a:rPr lang="en-US" b="0" i="0" u="none" strike="noStrike" baseline="0" dirty="0">
                <a:solidFill>
                  <a:srgbClr val="231F20"/>
                </a:solidFill>
                <a:latin typeface="Arial" panose="020B0604020202020204" pitchFamily="34" charset="0"/>
                <a:cs typeface="Arial" panose="020B0604020202020204" pitchFamily="34" charset="0"/>
              </a:rPr>
              <a:t>Modern magnetic disk drives are addressed as large one-dimensional arrays of </a:t>
            </a:r>
            <a:r>
              <a:rPr lang="en-US" b="1" i="0" u="none" strike="noStrike" baseline="0" dirty="0">
                <a:solidFill>
                  <a:srgbClr val="00AEF0"/>
                </a:solidFill>
                <a:latin typeface="Arial" panose="020B0604020202020204" pitchFamily="34" charset="0"/>
                <a:cs typeface="Arial" panose="020B0604020202020204" pitchFamily="34" charset="0"/>
              </a:rPr>
              <a:t>logical blocks</a:t>
            </a:r>
            <a:r>
              <a:rPr lang="en-US" b="0" i="0" u="none" strike="noStrike" baseline="0" dirty="0">
                <a:solidFill>
                  <a:srgbClr val="231F20"/>
                </a:solidFill>
                <a:latin typeface="Arial" panose="020B0604020202020204" pitchFamily="34" charset="0"/>
                <a:cs typeface="Arial" panose="020B0604020202020204" pitchFamily="34" charset="0"/>
              </a:rPr>
              <a:t>, where the logical block is the smallest unit of transfer.</a:t>
            </a:r>
          </a:p>
          <a:p>
            <a:pPr algn="l"/>
            <a:r>
              <a:rPr lang="en-US" b="0" i="0" u="none" strike="noStrike" baseline="0" dirty="0">
                <a:solidFill>
                  <a:srgbClr val="231F20"/>
                </a:solidFill>
                <a:latin typeface="Arial" panose="020B0604020202020204" pitchFamily="34" charset="0"/>
                <a:cs typeface="Arial" panose="020B0604020202020204" pitchFamily="34" charset="0"/>
              </a:rPr>
              <a:t>The one-dimensional array of logical blocks is mapped onto the sectors of the disk sequentially. Sector 0 is the first sector of the first track on the outermost cylinder. The mapping proceeds in order through that track, then through the rest of the tracks in that cylinder, and then through the rest of the cylinders from outermost to innermost.</a:t>
            </a:r>
          </a:p>
          <a:p>
            <a:pPr algn="l"/>
            <a:r>
              <a:rPr lang="en-US" b="0" i="0" u="none" dirty="0">
                <a:solidFill>
                  <a:schemeClr val="dk1"/>
                </a:solidFill>
                <a:latin typeface="Arial" panose="020B0604020202020204" pitchFamily="34" charset="0"/>
                <a:ea typeface="Helvetica Neue"/>
                <a:cs typeface="Arial" panose="020B0604020202020204" pitchFamily="34" charset="0"/>
                <a:sym typeface="Helvetica Neue"/>
              </a:rPr>
              <a:t>Logical to physical address should be easy</a:t>
            </a:r>
            <a:endParaRPr lang="en-US" dirty="0">
              <a:latin typeface="Arial" panose="020B0604020202020204" pitchFamily="34" charset="0"/>
              <a:cs typeface="Arial" panose="020B0604020202020204" pitchFamily="34" charset="0"/>
            </a:endParaRPr>
          </a:p>
          <a:p>
            <a:pPr marL="857250" lvl="2" indent="0" algn="l" rtl="0">
              <a:lnSpc>
                <a:spcPct val="100000"/>
              </a:lnSpc>
              <a:spcBef>
                <a:spcPts val="630"/>
              </a:spcBef>
              <a:spcAft>
                <a:spcPts val="0"/>
              </a:spcAft>
              <a:buClr>
                <a:srgbClr val="009900"/>
              </a:buClr>
              <a:buSzPts val="1350"/>
              <a:buNone/>
            </a:pPr>
            <a:r>
              <a:rPr lang="en-US" sz="2000" b="0" i="0" u="none" dirty="0" err="1">
                <a:solidFill>
                  <a:schemeClr val="dk1"/>
                </a:solidFill>
                <a:latin typeface="Arial" panose="020B0604020202020204" pitchFamily="34" charset="0"/>
                <a:ea typeface="Helvetica Neue"/>
                <a:cs typeface="Arial" panose="020B0604020202020204" pitchFamily="34" charset="0"/>
                <a:sym typeface="Helvetica Neue"/>
              </a:rPr>
              <a:t>i</a:t>
            </a:r>
            <a:r>
              <a:rPr lang="en-US" sz="2000" b="0" i="0" u="none" dirty="0">
                <a:solidFill>
                  <a:schemeClr val="dk1"/>
                </a:solidFill>
                <a:latin typeface="Arial" panose="020B0604020202020204" pitchFamily="34" charset="0"/>
                <a:ea typeface="Helvetica Neue"/>
                <a:cs typeface="Arial" panose="020B0604020202020204" pitchFamily="34" charset="0"/>
                <a:sym typeface="Helvetica Neue"/>
              </a:rPr>
              <a:t>) Except for bad sectors</a:t>
            </a:r>
            <a:endParaRPr lang="en-US" sz="2000" dirty="0">
              <a:latin typeface="Arial" panose="020B0604020202020204" pitchFamily="34" charset="0"/>
              <a:cs typeface="Arial" panose="020B0604020202020204" pitchFamily="34" charset="0"/>
            </a:endParaRPr>
          </a:p>
          <a:p>
            <a:pPr marL="857250" lvl="2" indent="0" algn="l" rtl="0">
              <a:lnSpc>
                <a:spcPct val="100000"/>
              </a:lnSpc>
              <a:spcBef>
                <a:spcPts val="630"/>
              </a:spcBef>
              <a:spcAft>
                <a:spcPts val="0"/>
              </a:spcAft>
              <a:buClr>
                <a:srgbClr val="009900"/>
              </a:buClr>
              <a:buSzPts val="1350"/>
              <a:buNone/>
            </a:pPr>
            <a:r>
              <a:rPr lang="en-US" sz="2000" b="0" i="0" u="none" dirty="0">
                <a:solidFill>
                  <a:schemeClr val="dk1"/>
                </a:solidFill>
                <a:latin typeface="Arial" panose="020B0604020202020204" pitchFamily="34" charset="0"/>
                <a:ea typeface="Helvetica Neue"/>
                <a:cs typeface="Arial" panose="020B0604020202020204" pitchFamily="34" charset="0"/>
                <a:sym typeface="Helvetica Neue"/>
              </a:rPr>
              <a:t>ii) Non-constant # of sectors per track via constant angular velocity</a:t>
            </a:r>
            <a:endParaRPr lang="en-US" sz="2000" dirty="0">
              <a:latin typeface="Arial" panose="020B0604020202020204" pitchFamily="34" charset="0"/>
              <a:cs typeface="Arial" panose="020B0604020202020204" pitchFamily="34" charset="0"/>
            </a:endParaRPr>
          </a:p>
          <a:p>
            <a:pPr algn="l"/>
            <a:endParaRPr lang="en-IN" dirty="0"/>
          </a:p>
        </p:txBody>
      </p:sp>
    </p:spTree>
    <p:extLst>
      <p:ext uri="{BB962C8B-B14F-4D97-AF65-F5344CB8AC3E}">
        <p14:creationId xmlns:p14="http://schemas.microsoft.com/office/powerpoint/2010/main" val="19429381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docProps/app.xml><?xml version="1.0" encoding="utf-8"?>
<Properties xmlns="http://schemas.openxmlformats.org/officeDocument/2006/extended-properties" xmlns:vt="http://schemas.openxmlformats.org/officeDocument/2006/docPropsVTypes">
  <Template>Wood Type</Template>
  <TotalTime>47</TotalTime>
  <Words>984</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Bookman Old Style</vt:lpstr>
      <vt:lpstr>Century Gothic</vt:lpstr>
      <vt:lpstr>NimbusRomNo9L-Regu</vt:lpstr>
      <vt:lpstr>Palatino-Bold</vt:lpstr>
      <vt:lpstr>Palatino-Roman</vt:lpstr>
      <vt:lpstr>Wingdings</vt:lpstr>
      <vt:lpstr>Wood Type</vt:lpstr>
      <vt:lpstr>Mass storage structure</vt:lpstr>
      <vt:lpstr>Magnetic disks</vt:lpstr>
      <vt:lpstr>PowerPoint Presentation</vt:lpstr>
      <vt:lpstr>PowerPoint Presentation</vt:lpstr>
      <vt:lpstr>Solid state disks</vt:lpstr>
      <vt:lpstr>Magnetic tapes</vt:lpstr>
      <vt:lpstr>Disk structure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Mass storage structure</dc:title>
  <dc:creator>mansi joshi</dc:creator>
  <cp:lastModifiedBy>mansi joshi</cp:lastModifiedBy>
  <cp:revision>6</cp:revision>
  <dcterms:created xsi:type="dcterms:W3CDTF">2020-12-11T10:34:12Z</dcterms:created>
  <dcterms:modified xsi:type="dcterms:W3CDTF">2020-12-11T11:21:44Z</dcterms:modified>
</cp:coreProperties>
</file>