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3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3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03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2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24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2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48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3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1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64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5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7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0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91BB-5740-40C9-B19C-F7C969A9C6E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DAC1335-6B2D-4C91-8A8B-E62528FA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C94A-21B7-4055-B086-F2510911D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i="0" u="none" strike="noStrike" baseline="0" dirty="0">
                <a:solidFill>
                  <a:srgbClr val="00AEF0"/>
                </a:solidFill>
                <a:latin typeface="HelveticaNeue-MediumExt"/>
              </a:rPr>
              <a:t>Demand Paging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70456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C39D-A6A3-47D5-9FB7-C639EA09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Palatino-Roman"/>
              </a:rPr>
              <a:t>The hardware to support demand paging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25FA-7AB6-4CF6-995A-6546A3B9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2148219"/>
            <a:ext cx="7560733" cy="3475962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AEF0"/>
                </a:solidFill>
                <a:latin typeface="Palatino-Roman"/>
              </a:rPr>
              <a:t>• </a:t>
            </a:r>
            <a:r>
              <a:rPr lang="en-US" sz="2000" b="1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table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table has the ability to mark an entry invalid through a valid–invalid bit or a special value of protection bits.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0AE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0A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b="1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memory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memory holds those pages that are not present in main memory. The secondary memory is usually a high-speed disk. It is known as the swap device, and the section of disk used for this purpose is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as </a:t>
            </a:r>
            <a:r>
              <a:rPr lang="en-IN" sz="2000" b="1" i="0" u="none" strike="noStrike" baseline="0" dirty="0">
                <a:solidFill>
                  <a:srgbClr val="00A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 space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1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3D8-6346-4F40-9ACB-3AB72C7B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Palatino-Bold"/>
              </a:rPr>
              <a:t>Effective Access Time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5E89-23FA-4D8A-8F56-2C75FF90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the probability of a page fault (0 ≤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1) and the memory-access time  denoted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ma,</a:t>
            </a:r>
            <a:endParaRPr lang="en-US" sz="1800" b="0" i="0" u="none" strike="noStrike" baseline="0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close to zero—that is expect to have only a few page faults. </a:t>
            </a:r>
          </a:p>
          <a:p>
            <a:pPr marL="0" indent="0" algn="ctr">
              <a:buNone/>
            </a:pPr>
            <a:endParaRPr lang="en-US" sz="2400" b="1" i="0" u="none" strike="noStrike" baseline="0" dirty="0">
              <a:solidFill>
                <a:srgbClr val="231F20"/>
              </a:solidFill>
              <a:latin typeface="Palatino-Roman"/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231F20"/>
              </a:solidFill>
              <a:latin typeface="Palatino-Roman"/>
            </a:endParaRPr>
          </a:p>
          <a:p>
            <a:pPr marL="0" indent="0" algn="ctr">
              <a:buNone/>
            </a:pPr>
            <a:r>
              <a:rPr lang="en-US" sz="2400" b="1" i="0" u="none" strike="noStrike" baseline="0" dirty="0">
                <a:solidFill>
                  <a:srgbClr val="231F20"/>
                </a:solidFill>
                <a:latin typeface="Palatino-Roman"/>
              </a:rPr>
              <a:t>effective access time = (1 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MTSY"/>
              </a:rPr>
              <a:t>−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Palatino-Italic"/>
              </a:rPr>
              <a:t>p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Palatino-Roman"/>
              </a:rPr>
              <a:t>) 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MTSY"/>
              </a:rPr>
              <a:t>×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Palatino-Italic"/>
              </a:rPr>
              <a:t>ma 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Palatino-Roman"/>
              </a:rPr>
              <a:t>+ </a:t>
            </a:r>
            <a:r>
              <a:rPr lang="en-US" sz="2400" b="1" i="1" u="none" strike="noStrike" baseline="0" dirty="0">
                <a:solidFill>
                  <a:srgbClr val="231F20"/>
                </a:solidFill>
                <a:latin typeface="Palatino-Italic"/>
              </a:rPr>
              <a:t>p 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MTSY"/>
              </a:rPr>
              <a:t>× 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Palatino-Roman"/>
              </a:rPr>
              <a:t>page fault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06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560D-8ABF-485F-AD36-1C040F3D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demand paging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8E4E-F2CD-4A7D-9E59-257A83BB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AEF0"/>
                </a:solidFill>
                <a:latin typeface="Palatino-Bold"/>
              </a:rPr>
              <a:t>1.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Trap to the operating system.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2.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Save the user registers and process state.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3.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Determine that the interrupt was a page fault.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4.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Check that the page reference was legal and determine the location of the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page on the disk.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5.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Issue a read from the disk to a free frame: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     a. Wait in a queue for this device until the read request is serviced.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231F20"/>
                </a:solidFill>
                <a:latin typeface="Palatino-Roman"/>
              </a:rPr>
              <a:t>    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b. Wait for the device seek and/or latency time.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231F20"/>
                </a:solidFill>
                <a:latin typeface="Palatino-Roman"/>
              </a:rPr>
              <a:t>    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c. Begin the transfer of the page to a free frame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78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10BE-356C-49EC-8C10-59DA5C0B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7668"/>
            <a:ext cx="8596668" cy="4038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6.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While waiting, allocate the CPU to some other user (scheduling)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7.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Receive an interrupt from the disk I/O subsystem (I/O completed).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8.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Save the registers and process state for the other user .</a:t>
            </a:r>
            <a:endParaRPr lang="en-US" sz="2000" dirty="0">
              <a:solidFill>
                <a:srgbClr val="231F20"/>
              </a:solidFill>
              <a:latin typeface="Palatino-Roman"/>
            </a:endParaRP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9.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Determine that the interrupt was from the disk.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10.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Correct the page table and other tables to show that the desired page is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now in memory.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11.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Wait for the CPU to be allocated to this process again.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12.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Restore the user registers, process state, and new page table, and then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resume the interrupted instruction.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51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5BD8-A811-48E0-9316-DCA0F719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9128-E242-4509-82F5-C9796197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686799" cy="3918478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With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Palatino-Roman"/>
              </a:rPr>
              <a:t>demand-paged virtual memory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 pages are loaded only when they are demanded during program execution. Pages that are never accessed are thus never loaded into physical memory.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 demand-paging system is similar to a paging system with swapping  where processes reside in secondary memory (usually a disk).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When we want to execute a process, we swap it into memory. Rather than swapping the entire process into memory, though, we use a </a:t>
            </a: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lazy swapper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A lazy swapper never swaps a page into memory unless that page will be needed. A swapper manipulates entire processes, whereas a </a:t>
            </a: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pager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is concerned with the individual pages of a process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444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9D8F7-5984-47EB-AF4D-E61E4ABD0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21" t="18282" r="28125" b="5808"/>
          <a:stretch/>
        </p:blipFill>
        <p:spPr>
          <a:xfrm>
            <a:off x="1667933" y="1193799"/>
            <a:ext cx="6798734" cy="4605868"/>
          </a:xfrm>
        </p:spPr>
      </p:pic>
    </p:spTree>
    <p:extLst>
      <p:ext uri="{BB962C8B-B14F-4D97-AF65-F5344CB8AC3E}">
        <p14:creationId xmlns:p14="http://schemas.microsoft.com/office/powerpoint/2010/main" val="12874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ED85-424A-43AB-986E-84BF021F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15DA-E1CF-455D-A689-3B7F2FCA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594"/>
            <a:ext cx="8596668" cy="3960811"/>
          </a:xfrm>
        </p:spPr>
        <p:txBody>
          <a:bodyPr>
            <a:no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When a process is to be swapped in, the pager guesses which pages will be used before the process is swapped out again. Instead of swapping in a whole process, the pager brings only those pages into memory. Thus, it avoids reading into memory pages that will not be used anyway,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Palatino-Roman"/>
              </a:rPr>
              <a:t>decreasing the swap time and the amount of physical memory needed.</a:t>
            </a:r>
          </a:p>
          <a:p>
            <a:pPr algn="l"/>
            <a:r>
              <a:rPr lang="en-US" sz="2000" b="0" i="0" u="none" strike="noStrike" baseline="0" dirty="0">
                <a:solidFill>
                  <a:srgbClr val="FF0000"/>
                </a:solidFill>
                <a:latin typeface="Palatino-Roman"/>
              </a:rPr>
              <a:t>valid–invalid bit scheme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 used for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hardware support to distinguish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between the pages that are in memory and the pages that are on the disk. 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when this bit is set to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NimbusRomNo9L-Regu"/>
              </a:rPr>
              <a:t>“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Palatino-Roman"/>
              </a:rPr>
              <a:t>valid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NimbusRomNo9L-Regu"/>
              </a:rPr>
              <a:t>”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the </a:t>
            </a:r>
            <a:r>
              <a:rPr lang="en-US" sz="20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Palatino-Roman"/>
              </a:rPr>
              <a:t>associated page is both legal and in memory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. If the bit is set to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NimbusRomNo9L-Regu"/>
              </a:rPr>
              <a:t>“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Palatino-Roman"/>
              </a:rPr>
              <a:t>invalid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NimbusRomNo9L-Regu"/>
              </a:rPr>
              <a:t>”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the page either is not valid (that is, not in the logical address space of the process) or is valid but is currently on the disk.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marking a page invalid will have no effect if the process never attempts to access that page. While the process executes and accesses pages that are </a:t>
            </a: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memory resident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 execution proceeds normally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405AF-0B44-4E76-8430-B5A0AB5F4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66" t="23735" r="32297" b="6026"/>
          <a:stretch/>
        </p:blipFill>
        <p:spPr>
          <a:xfrm>
            <a:off x="2167467" y="745066"/>
            <a:ext cx="6197600" cy="4995333"/>
          </a:xfrm>
        </p:spPr>
      </p:pic>
    </p:spTree>
    <p:extLst>
      <p:ext uri="{BB962C8B-B14F-4D97-AF65-F5344CB8AC3E}">
        <p14:creationId xmlns:p14="http://schemas.microsoft.com/office/powerpoint/2010/main" val="9722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0CF9-8567-4E25-AE69-37F73F4E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page fault</a:t>
            </a:r>
            <a:endParaRPr lang="en-IN" sz="60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DE19-E4AA-41FD-ABA1-3EDE333DC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if the process tries to access a page that was not brought into memory. Access to a page marked invalid causes a </a:t>
            </a: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page fault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. 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The paging hardware, in translating the address through the page table the invalid bit is set causing a trap to the operating system. 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This trap is the result of the operating system’s failure to bring the desired page into memory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114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D9E7-CD16-41A3-8F96-F64314D8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page fault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54E9-A6FA-41A0-ABE2-8AF65292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00"/>
            <a:ext cx="8596668" cy="475826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AEF0"/>
                </a:solidFill>
                <a:latin typeface="Palatino-Bold"/>
              </a:rPr>
              <a:t>1.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check an internal table (usually kept with the process control block) for this process to determine whether the reference was a valid or an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invalid memory access.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AEF0"/>
                </a:solidFill>
                <a:latin typeface="Palatino-Bold"/>
              </a:rPr>
              <a:t>2.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If the reference was invalid,  terminate the process. If it was valid but  have not yet brought in that page, then page it in.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AEF0"/>
                </a:solidFill>
                <a:latin typeface="Palatino-Bold"/>
              </a:rPr>
              <a:t>3.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 find a free frame.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AEF0"/>
                </a:solidFill>
                <a:latin typeface="Palatino-Bold"/>
              </a:rPr>
              <a:t>4.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schedule a disk operation to read the desired page into the newly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allocated frame.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AEF0"/>
                </a:solidFill>
                <a:latin typeface="Palatino-Bold"/>
              </a:rPr>
              <a:t>5.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When the disk read is complete,  modify the internal table kept with the process and the page table to indicate that the page is now in memory.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AEF0"/>
                </a:solidFill>
                <a:latin typeface="Palatino-Bold"/>
              </a:rPr>
              <a:t>6.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-Roman"/>
              </a:rPr>
              <a:t> restart the instruction that was interrupted by the trap. The process can now access the page as though it had always been in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52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BF86B-9184-463C-AADB-0DB81D513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21" t="22208" r="30333" b="14315"/>
          <a:stretch/>
        </p:blipFill>
        <p:spPr>
          <a:xfrm>
            <a:off x="2336800" y="728133"/>
            <a:ext cx="5765800" cy="5477933"/>
          </a:xfrm>
        </p:spPr>
      </p:pic>
    </p:spTree>
    <p:extLst>
      <p:ext uri="{BB962C8B-B14F-4D97-AF65-F5344CB8AC3E}">
        <p14:creationId xmlns:p14="http://schemas.microsoft.com/office/powerpoint/2010/main" val="168776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CBF4-C6BE-4744-945D-D9771AC7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b="1" i="1" u="none" strike="noStrike" baseline="0" dirty="0">
                <a:solidFill>
                  <a:srgbClr val="00AEF0"/>
                </a:solidFill>
                <a:latin typeface="Palatino-Bold"/>
              </a:rPr>
              <a:t>Pure Demand </a:t>
            </a:r>
            <a:r>
              <a:rPr lang="en-IN" sz="6000" b="1" i="1" dirty="0">
                <a:solidFill>
                  <a:srgbClr val="00AEF0"/>
                </a:solidFill>
                <a:latin typeface="Palatino-Bold"/>
              </a:rPr>
              <a:t>P</a:t>
            </a:r>
            <a:r>
              <a:rPr lang="en-IN" sz="6000" b="1" i="1" u="none" strike="noStrike" baseline="0" dirty="0">
                <a:solidFill>
                  <a:srgbClr val="00AEF0"/>
                </a:solidFill>
                <a:latin typeface="Palatino-Bold"/>
              </a:rPr>
              <a:t>aging</a:t>
            </a:r>
            <a:endParaRPr lang="en-IN" sz="6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4252-8CC9-4005-A96B-63766EDF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22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a process with </a:t>
            </a:r>
            <a:r>
              <a:rPr lang="en-US" sz="2200" b="1" i="1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pages in memory. When the operating system sets the instruction pointer to the first instruction of the process, which is on a non-memory-resident page, the process immediately faults for the page. </a:t>
            </a:r>
          </a:p>
          <a:p>
            <a:pPr algn="l"/>
            <a:r>
              <a:rPr lang="en-US" sz="22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this page is brought into memory, the process continues to execute, faulting as necessary until every page that it needs is in memory. </a:t>
            </a:r>
          </a:p>
          <a:p>
            <a:pPr algn="l"/>
            <a:r>
              <a:rPr lang="en-US" sz="22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that point, it can execute with no more faults. This scheme is </a:t>
            </a:r>
            <a:r>
              <a:rPr lang="en-US" sz="2200" b="1" i="0" u="none" strike="noStrike" baseline="0" dirty="0">
                <a:solidFill>
                  <a:srgbClr val="00AE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demand paging</a:t>
            </a:r>
            <a:r>
              <a:rPr lang="en-US" sz="22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 bring a page into memory until it is </a:t>
            </a:r>
            <a:r>
              <a:rPr lang="en-IN" sz="22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required.</a:t>
            </a:r>
          </a:p>
          <a:p>
            <a:pPr algn="l"/>
            <a:r>
              <a:rPr lang="en-US" sz="2200" b="0" i="0" u="none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 given instruction could access multiple pages which results into multiple page faults and this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Pain decreased because of </a:t>
            </a:r>
            <a:r>
              <a:rPr lang="en-US" sz="2200" b="1" i="0" u="none" strike="noStrike" cap="none" dirty="0">
                <a:solidFill>
                  <a:srgbClr val="3366FF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locality of reference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20921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1017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Arial</vt:lpstr>
      <vt:lpstr>HelveticaNeue-MediumExt</vt:lpstr>
      <vt:lpstr>MTSY</vt:lpstr>
      <vt:lpstr>NimbusRomNo9L-Regu</vt:lpstr>
      <vt:lpstr>Palatino-Bold</vt:lpstr>
      <vt:lpstr>Palatino-Italic</vt:lpstr>
      <vt:lpstr>Palatino-Roman</vt:lpstr>
      <vt:lpstr>Trebuchet MS</vt:lpstr>
      <vt:lpstr>Wingdings 3</vt:lpstr>
      <vt:lpstr>Facet</vt:lpstr>
      <vt:lpstr>Demand Paging</vt:lpstr>
      <vt:lpstr>Brief </vt:lpstr>
      <vt:lpstr>PowerPoint Presentation</vt:lpstr>
      <vt:lpstr>Basic concepts</vt:lpstr>
      <vt:lpstr>PowerPoint Presentation</vt:lpstr>
      <vt:lpstr>page fault</vt:lpstr>
      <vt:lpstr>Handling page fault :</vt:lpstr>
      <vt:lpstr>PowerPoint Presentation</vt:lpstr>
      <vt:lpstr>Pure Demand Paging</vt:lpstr>
      <vt:lpstr>The hardware to support demand paging</vt:lpstr>
      <vt:lpstr>Effective Access Time</vt:lpstr>
      <vt:lpstr>Stages of demand paging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Paging</dc:title>
  <dc:creator>mansi joshi</dc:creator>
  <cp:lastModifiedBy>mansi joshi</cp:lastModifiedBy>
  <cp:revision>6</cp:revision>
  <dcterms:created xsi:type="dcterms:W3CDTF">2020-12-10T16:17:15Z</dcterms:created>
  <dcterms:modified xsi:type="dcterms:W3CDTF">2020-12-10T17:13:17Z</dcterms:modified>
</cp:coreProperties>
</file>