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7" r:id="rId5"/>
    <p:sldId id="974" r:id="rId6"/>
    <p:sldId id="983" r:id="rId7"/>
    <p:sldId id="593" r:id="rId8"/>
    <p:sldId id="975" r:id="rId9"/>
    <p:sldId id="592" r:id="rId10"/>
    <p:sldId id="978" r:id="rId11"/>
    <p:sldId id="977" r:id="rId12"/>
    <p:sldId id="976" r:id="rId13"/>
    <p:sldId id="979" r:id="rId14"/>
    <p:sldId id="980" r:id="rId15"/>
    <p:sldId id="982" r:id="rId16"/>
    <p:sldId id="984" r:id="rId17"/>
    <p:sldId id="985" r:id="rId18"/>
    <p:sldId id="986" r:id="rId19"/>
    <p:sldId id="988" r:id="rId20"/>
    <p:sldId id="987" r:id="rId21"/>
    <p:sldId id="989" r:id="rId22"/>
    <p:sldId id="990" r:id="rId23"/>
    <p:sldId id="992" r:id="rId24"/>
    <p:sldId id="994" r:id="rId25"/>
    <p:sldId id="993" r:id="rId26"/>
    <p:sldId id="995" r:id="rId27"/>
    <p:sldId id="991" r:id="rId28"/>
    <p:sldId id="996" r:id="rId29"/>
    <p:sldId id="997" r:id="rId30"/>
    <p:sldId id="1001" r:id="rId31"/>
    <p:sldId id="1004" r:id="rId32"/>
    <p:sldId id="1005" r:id="rId33"/>
    <p:sldId id="998" r:id="rId34"/>
    <p:sldId id="999" r:id="rId35"/>
    <p:sldId id="1000" r:id="rId36"/>
    <p:sldId id="1002" r:id="rId37"/>
    <p:sldId id="1003" r:id="rId38"/>
    <p:sldId id="1007" r:id="rId39"/>
    <p:sldId id="1006" r:id="rId40"/>
    <p:sldId id="1008" r:id="rId41"/>
    <p:sldId id="1014" r:id="rId42"/>
    <p:sldId id="1012" r:id="rId43"/>
    <p:sldId id="2147308243" r:id="rId44"/>
    <p:sldId id="2147308244" r:id="rId45"/>
    <p:sldId id="1009" r:id="rId46"/>
    <p:sldId id="1013" r:id="rId47"/>
    <p:sldId id="1011" r:id="rId48"/>
    <p:sldId id="2147308238" r:id="rId49"/>
    <p:sldId id="2147308246" r:id="rId50"/>
    <p:sldId id="1010" r:id="rId51"/>
    <p:sldId id="2147308245" r:id="rId52"/>
    <p:sldId id="2147308247" r:id="rId53"/>
    <p:sldId id="2147308248" r:id="rId54"/>
    <p:sldId id="2147308249" r:id="rId55"/>
    <p:sldId id="2147308250" r:id="rId56"/>
    <p:sldId id="2147308260" r:id="rId57"/>
    <p:sldId id="2147308253" r:id="rId58"/>
    <p:sldId id="2147308251" r:id="rId59"/>
    <p:sldId id="2147308255" r:id="rId60"/>
    <p:sldId id="2147308252" r:id="rId61"/>
    <p:sldId id="2147308262" r:id="rId62"/>
    <p:sldId id="2147308261" r:id="rId63"/>
    <p:sldId id="2147308263" r:id="rId64"/>
    <p:sldId id="2147308264" r:id="rId65"/>
    <p:sldId id="2147308256" r:id="rId66"/>
    <p:sldId id="2147308257" r:id="rId67"/>
    <p:sldId id="2147308258" r:id="rId68"/>
    <p:sldId id="2147308273" r:id="rId69"/>
    <p:sldId id="2147308271" r:id="rId70"/>
    <p:sldId id="2147308265" r:id="rId71"/>
    <p:sldId id="2147308277" r:id="rId72"/>
    <p:sldId id="2147308272" r:id="rId73"/>
    <p:sldId id="2147308276" r:id="rId74"/>
    <p:sldId id="2147308274" r:id="rId75"/>
    <p:sldId id="2147308280" r:id="rId76"/>
    <p:sldId id="2147308281" r:id="rId77"/>
    <p:sldId id="2147308278" r:id="rId78"/>
    <p:sldId id="2147308267" r:id="rId79"/>
    <p:sldId id="2147308266" r:id="rId80"/>
    <p:sldId id="2147308270" r:id="rId81"/>
    <p:sldId id="2147308269" r:id="rId82"/>
    <p:sldId id="2147308268" r:id="rId83"/>
    <p:sldId id="2147308279" r:id="rId84"/>
    <p:sldId id="2147308275" r:id="rId85"/>
    <p:sldId id="2147308282" r:id="rId86"/>
    <p:sldId id="2147308285" r:id="rId87"/>
    <p:sldId id="2147308283" r:id="rId88"/>
    <p:sldId id="2147308284" r:id="rId89"/>
    <p:sldId id="2147308286" r:id="rId90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DD7B6-2C36-4060-93F4-F6C79C1EDE38}">
          <p14:sldIdLst>
            <p14:sldId id="257"/>
            <p14:sldId id="974"/>
            <p14:sldId id="983"/>
            <p14:sldId id="593"/>
            <p14:sldId id="975"/>
            <p14:sldId id="592"/>
            <p14:sldId id="978"/>
            <p14:sldId id="977"/>
            <p14:sldId id="976"/>
            <p14:sldId id="979"/>
            <p14:sldId id="980"/>
            <p14:sldId id="982"/>
            <p14:sldId id="984"/>
            <p14:sldId id="985"/>
            <p14:sldId id="986"/>
            <p14:sldId id="988"/>
            <p14:sldId id="987"/>
            <p14:sldId id="989"/>
            <p14:sldId id="990"/>
            <p14:sldId id="992"/>
            <p14:sldId id="994"/>
            <p14:sldId id="993"/>
            <p14:sldId id="995"/>
            <p14:sldId id="991"/>
            <p14:sldId id="996"/>
            <p14:sldId id="997"/>
            <p14:sldId id="1001"/>
            <p14:sldId id="1004"/>
            <p14:sldId id="1005"/>
            <p14:sldId id="998"/>
            <p14:sldId id="999"/>
            <p14:sldId id="1000"/>
            <p14:sldId id="1002"/>
            <p14:sldId id="1003"/>
            <p14:sldId id="1007"/>
            <p14:sldId id="1006"/>
            <p14:sldId id="1008"/>
            <p14:sldId id="1014"/>
            <p14:sldId id="1012"/>
            <p14:sldId id="2147308243"/>
            <p14:sldId id="2147308244"/>
            <p14:sldId id="1009"/>
            <p14:sldId id="1013"/>
            <p14:sldId id="1011"/>
            <p14:sldId id="2147308238"/>
            <p14:sldId id="2147308246"/>
            <p14:sldId id="1010"/>
            <p14:sldId id="2147308245"/>
            <p14:sldId id="2147308247"/>
            <p14:sldId id="2147308248"/>
            <p14:sldId id="2147308249"/>
            <p14:sldId id="2147308250"/>
            <p14:sldId id="2147308260"/>
            <p14:sldId id="2147308253"/>
            <p14:sldId id="2147308251"/>
            <p14:sldId id="2147308255"/>
            <p14:sldId id="2147308252"/>
            <p14:sldId id="2147308262"/>
            <p14:sldId id="2147308261"/>
            <p14:sldId id="2147308263"/>
            <p14:sldId id="2147308264"/>
            <p14:sldId id="2147308256"/>
            <p14:sldId id="2147308257"/>
            <p14:sldId id="2147308258"/>
            <p14:sldId id="2147308273"/>
            <p14:sldId id="2147308271"/>
            <p14:sldId id="2147308265"/>
            <p14:sldId id="2147308277"/>
            <p14:sldId id="2147308272"/>
            <p14:sldId id="2147308276"/>
            <p14:sldId id="2147308274"/>
            <p14:sldId id="2147308280"/>
            <p14:sldId id="2147308281"/>
            <p14:sldId id="2147308278"/>
            <p14:sldId id="2147308267"/>
            <p14:sldId id="2147308266"/>
            <p14:sldId id="2147308270"/>
            <p14:sldId id="2147308269"/>
            <p14:sldId id="2147308268"/>
            <p14:sldId id="2147308279"/>
            <p14:sldId id="2147308275"/>
            <p14:sldId id="2147308282"/>
            <p14:sldId id="2147308285"/>
            <p14:sldId id="2147308283"/>
            <p14:sldId id="2147308284"/>
            <p14:sldId id="2147308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lomo Raikin" initials="SR" lastIdx="6" clrIdx="0">
    <p:extLst>
      <p:ext uri="{19B8F6BF-5375-455C-9EA6-DF929625EA0E}">
        <p15:presenceInfo xmlns:p15="http://schemas.microsoft.com/office/powerpoint/2012/main" userId="Shlomo Raik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1F8"/>
    <a:srgbClr val="FC70E1"/>
    <a:srgbClr val="D9D9D9"/>
    <a:srgbClr val="003C71"/>
    <a:srgbClr val="0270C1"/>
    <a:srgbClr val="5C5C5C"/>
    <a:srgbClr val="7DB417"/>
    <a:srgbClr val="2BBB6C"/>
    <a:srgbClr val="17C0B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F75F6-946D-4F27-ACC9-5F09DD4ED50A}" v="226" dt="2024-01-24T08:39:21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49" autoAdjust="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commentAuthors" Target="commentAuthors.xml"/><Relationship Id="rId9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adiano\Documents\Design%20Documents\SFG\sf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 Light" panose="020F0302020204030204" pitchFamily="34" charset="0"/>
              <a:buNone/>
              <a:defRPr lang="en-US" sz="2800" b="0" i="0" u="none" strike="noStrike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Calibri Light" panose="020F0302020204030204" pitchFamily="34" charset="0"/>
            <a:buNone/>
            <a:defRPr lang="en-US" sz="2800" b="0" i="0" u="none" strike="noStrike" kern="1200" spc="0" baseline="0" dirty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5-40EC-971A-DDA90C747A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5-40EC-971A-DDA90C747A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C5-40EC-971A-DDA90C747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531279"/>
        <c:axId val="213645135"/>
      </c:barChart>
      <c:catAx>
        <c:axId val="30653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45135"/>
        <c:crosses val="autoZero"/>
        <c:auto val="1"/>
        <c:lblAlgn val="ctr"/>
        <c:lblOffset val="100"/>
        <c:noMultiLvlLbl val="0"/>
      </c:catAx>
      <c:valAx>
        <c:axId val="21364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53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PipelineSFG!$M$9</c:f>
              <c:strCache>
                <c:ptCount val="1"/>
                <c:pt idx="0">
                  <c:v>benefit[ms]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PipelineSFG!$F$10:$F$22</c:f>
              <c:numCache>
                <c:formatCode>General</c:formatCode>
                <c:ptCount val="13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  <c:pt idx="11">
                  <c:v>44</c:v>
                </c:pt>
                <c:pt idx="12">
                  <c:v>48</c:v>
                </c:pt>
              </c:numCache>
            </c:numRef>
          </c:xVal>
          <c:yVal>
            <c:numRef>
              <c:f>PipelineSFG!$M$10:$M$22</c:f>
              <c:numCache>
                <c:formatCode>General</c:formatCode>
                <c:ptCount val="13"/>
                <c:pt idx="0">
                  <c:v>0</c:v>
                </c:pt>
                <c:pt idx="1">
                  <c:v>12.582912</c:v>
                </c:pt>
                <c:pt idx="2">
                  <c:v>14.680064</c:v>
                </c:pt>
                <c:pt idx="3">
                  <c:v>15.379114666666664</c:v>
                </c:pt>
                <c:pt idx="4">
                  <c:v>15.728639999999999</c:v>
                </c:pt>
                <c:pt idx="5">
                  <c:v>15.938355200000002</c:v>
                </c:pt>
                <c:pt idx="6">
                  <c:v>16.078165333333331</c:v>
                </c:pt>
                <c:pt idx="7">
                  <c:v>16.178029714285721</c:v>
                </c:pt>
                <c:pt idx="8">
                  <c:v>16.252928000000004</c:v>
                </c:pt>
                <c:pt idx="9">
                  <c:v>16.311182222222222</c:v>
                </c:pt>
                <c:pt idx="10">
                  <c:v>16.3577856</c:v>
                </c:pt>
                <c:pt idx="11">
                  <c:v>16.39591563636364</c:v>
                </c:pt>
                <c:pt idx="12">
                  <c:v>16.427690666666663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31-4F4B-B44A-15788202A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176992"/>
        <c:axId val="1646658016"/>
      </c:scatterChart>
      <c:valAx>
        <c:axId val="49317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658016"/>
        <c:crosses val="autoZero"/>
        <c:crossBetween val="midCat"/>
      </c:valAx>
      <c:valAx>
        <c:axId val="164665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176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DA616F-2712-4DB2-9065-F06C1FE381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128" cy="467433"/>
          </a:xfrm>
          <a:prstGeom prst="rect">
            <a:avLst/>
          </a:prstGeom>
        </p:spPr>
        <p:txBody>
          <a:bodyPr vert="horz" lIns="92409" tIns="46205" rIns="92409" bIns="462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D9F93-46EA-4555-90DB-70C3FC04B8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237" y="0"/>
            <a:ext cx="2972128" cy="467433"/>
          </a:xfrm>
          <a:prstGeom prst="rect">
            <a:avLst/>
          </a:prstGeom>
        </p:spPr>
        <p:txBody>
          <a:bodyPr vert="horz" lIns="92409" tIns="46205" rIns="92409" bIns="46205" rtlCol="0"/>
          <a:lstStyle>
            <a:lvl1pPr algn="r">
              <a:defRPr sz="1200"/>
            </a:lvl1pPr>
          </a:lstStyle>
          <a:p>
            <a:fld id="{1F5AE087-5752-442E-8092-31EB8D68B92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A0CD7-1AC7-42CA-B479-84B457FEEB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8846430"/>
            <a:ext cx="2972128" cy="467433"/>
          </a:xfrm>
          <a:prstGeom prst="rect">
            <a:avLst/>
          </a:prstGeom>
        </p:spPr>
        <p:txBody>
          <a:bodyPr vert="horz" lIns="92409" tIns="46205" rIns="92409" bIns="462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302B8-6CBF-4770-A1C7-2144F8FF5C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237" y="8846430"/>
            <a:ext cx="2972128" cy="467433"/>
          </a:xfrm>
          <a:prstGeom prst="rect">
            <a:avLst/>
          </a:prstGeom>
        </p:spPr>
        <p:txBody>
          <a:bodyPr vert="horz" lIns="92409" tIns="46205" rIns="92409" bIns="46205" rtlCol="0" anchor="b"/>
          <a:lstStyle>
            <a:lvl1pPr algn="r">
              <a:defRPr sz="1200"/>
            </a:lvl1pPr>
          </a:lstStyle>
          <a:p>
            <a:fld id="{9476EC88-B52F-4CC8-924E-9403C9A8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5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67310"/>
          </a:xfrm>
          <a:prstGeom prst="rect">
            <a:avLst/>
          </a:prstGeom>
        </p:spPr>
        <p:txBody>
          <a:bodyPr vert="horz" lIns="92409" tIns="46205" rIns="92409" bIns="462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67310"/>
          </a:xfrm>
          <a:prstGeom prst="rect">
            <a:avLst/>
          </a:prstGeom>
        </p:spPr>
        <p:txBody>
          <a:bodyPr vert="horz" lIns="92409" tIns="46205" rIns="92409" bIns="46205" rtlCol="0"/>
          <a:lstStyle>
            <a:lvl1pPr algn="r">
              <a:defRPr sz="1200"/>
            </a:lvl1pPr>
          </a:lstStyle>
          <a:p>
            <a:fld id="{27F0B84D-1C1E-4908-939B-E4B479E5D6A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9" tIns="46205" rIns="92409" bIns="462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2409" tIns="46205" rIns="92409" bIns="462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6555"/>
            <a:ext cx="2971800" cy="467309"/>
          </a:xfrm>
          <a:prstGeom prst="rect">
            <a:avLst/>
          </a:prstGeom>
        </p:spPr>
        <p:txBody>
          <a:bodyPr vert="horz" lIns="92409" tIns="46205" rIns="92409" bIns="462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8846555"/>
            <a:ext cx="2971800" cy="467309"/>
          </a:xfrm>
          <a:prstGeom prst="rect">
            <a:avLst/>
          </a:prstGeom>
        </p:spPr>
        <p:txBody>
          <a:bodyPr vert="horz" lIns="92409" tIns="46205" rIns="92409" bIns="46205" rtlCol="0" anchor="b"/>
          <a:lstStyle>
            <a:lvl1pPr algn="r">
              <a:defRPr sz="1200"/>
            </a:lvl1pPr>
          </a:lstStyle>
          <a:p>
            <a:fld id="{C02DA733-BFEE-4289-B9A3-29AD380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https://gerrit.habana-labs.com/#/c/371332/5/optimum/habana/transformers/models/llama/modeling_llama.py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Inspect real geometries from llamav2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/llama/device/1.14.0-389_base/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/llama/device/1.14.0-389_Scoped_revert/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Inspect real geometries from llamav2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/llama/device/1.14.0-389_base/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/llama/device/1.14.0-389_Scoped_revert/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Inspect real geometries from llamav2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/llama/device/1.14.0-389_base/</a:t>
            </a:r>
          </a:p>
          <a:p>
            <a:pPr lvl="0"/>
            <a:r>
              <a:rPr lang="en-US" dirty="0"/>
              <a:t>/software/users/</a:t>
            </a:r>
            <a:r>
              <a:rPr lang="en-US" dirty="0" err="1"/>
              <a:t>kkumar</a:t>
            </a:r>
            <a:r>
              <a:rPr lang="en-US" dirty="0"/>
              <a:t>/llama/device/1.14.0-389_Scoped_revert/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DA733-BFEE-4289-B9A3-29AD38048BEA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/>
              <a:t>THIS IS THE MASTER TEMPLATE. PLEASE DO NOT EDIT IT.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29B9B7-8277-4B3B-B36C-EF75A6CCFF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EA4C6C-6DF6-4274-BB2E-4AD7D83DCB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7902" y="798022"/>
            <a:ext cx="11230495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TO MAKE YOUR OWN PPT, PLEASE DOWNLOAD THIS FILE, RENAME AND THEN FILE IN YOUR PERSONAL FILES. </a:t>
            </a:r>
          </a:p>
          <a:p>
            <a:pPr lvl="0"/>
            <a:endParaRPr lang="en-US"/>
          </a:p>
          <a:p>
            <a:pPr lvl="0"/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757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649D56-5D3C-4881-8AD0-0E2EF891543F}"/>
              </a:ext>
            </a:extLst>
          </p:cNvPr>
          <p:cNvSpPr/>
          <p:nvPr userDrawn="1"/>
        </p:nvSpPr>
        <p:spPr>
          <a:xfrm>
            <a:off x="1548418" y="4614735"/>
            <a:ext cx="812800" cy="814515"/>
          </a:xfrm>
          <a:prstGeom prst="rect">
            <a:avLst/>
          </a:prstGeom>
          <a:solidFill>
            <a:srgbClr val="1A1A1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1C352-5E8E-4ABC-A511-A8F6FC344BE7}"/>
              </a:ext>
            </a:extLst>
          </p:cNvPr>
          <p:cNvSpPr/>
          <p:nvPr userDrawn="1"/>
        </p:nvSpPr>
        <p:spPr>
          <a:xfrm>
            <a:off x="2489052" y="4614735"/>
            <a:ext cx="812800" cy="814515"/>
          </a:xfrm>
          <a:prstGeom prst="rect">
            <a:avLst/>
          </a:prstGeom>
          <a:solidFill>
            <a:srgbClr val="5C5C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8F828-9495-4ADD-B7D9-532101FFA3CA}"/>
              </a:ext>
            </a:extLst>
          </p:cNvPr>
          <p:cNvSpPr/>
          <p:nvPr userDrawn="1"/>
        </p:nvSpPr>
        <p:spPr>
          <a:xfrm>
            <a:off x="3406785" y="4614735"/>
            <a:ext cx="812800" cy="814515"/>
          </a:xfrm>
          <a:prstGeom prst="rect">
            <a:avLst/>
          </a:prstGeom>
          <a:solidFill>
            <a:srgbClr val="0270C1">
              <a:alpha val="98039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C6509-7184-4D8E-9758-954A825BD8AE}"/>
              </a:ext>
            </a:extLst>
          </p:cNvPr>
          <p:cNvSpPr/>
          <p:nvPr userDrawn="1"/>
        </p:nvSpPr>
        <p:spPr>
          <a:xfrm>
            <a:off x="5250103" y="4606117"/>
            <a:ext cx="812800" cy="812800"/>
          </a:xfrm>
          <a:prstGeom prst="rect">
            <a:avLst/>
          </a:prstGeom>
          <a:solidFill>
            <a:srgbClr val="17C0B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63DEF-E8BA-49D6-AC4F-9DC87F29B7C9}"/>
              </a:ext>
            </a:extLst>
          </p:cNvPr>
          <p:cNvSpPr/>
          <p:nvPr userDrawn="1"/>
        </p:nvSpPr>
        <p:spPr>
          <a:xfrm>
            <a:off x="6191825" y="4606117"/>
            <a:ext cx="812800" cy="812800"/>
          </a:xfrm>
          <a:prstGeom prst="rect">
            <a:avLst/>
          </a:prstGeom>
          <a:solidFill>
            <a:srgbClr val="2BBB6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54974F-2457-4C72-AF45-3834221AE963}"/>
              </a:ext>
            </a:extLst>
          </p:cNvPr>
          <p:cNvSpPr/>
          <p:nvPr userDrawn="1"/>
        </p:nvSpPr>
        <p:spPr>
          <a:xfrm>
            <a:off x="7122449" y="4616450"/>
            <a:ext cx="812800" cy="812800"/>
          </a:xfrm>
          <a:prstGeom prst="rect">
            <a:avLst/>
          </a:prstGeom>
          <a:solidFill>
            <a:srgbClr val="7DB41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63428-4433-413A-889C-E3712EA8FB83}"/>
              </a:ext>
            </a:extLst>
          </p:cNvPr>
          <p:cNvSpPr/>
          <p:nvPr userDrawn="1"/>
        </p:nvSpPr>
        <p:spPr>
          <a:xfrm>
            <a:off x="618996" y="4624260"/>
            <a:ext cx="812800" cy="814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647D1-2C19-4135-A2F9-17D2F192C0EB}"/>
              </a:ext>
            </a:extLst>
          </p:cNvPr>
          <p:cNvSpPr/>
          <p:nvPr userDrawn="1"/>
        </p:nvSpPr>
        <p:spPr>
          <a:xfrm>
            <a:off x="4331415" y="4606117"/>
            <a:ext cx="812800" cy="812800"/>
          </a:xfrm>
          <a:prstGeom prst="rect">
            <a:avLst/>
          </a:prstGeom>
          <a:solidFill>
            <a:srgbClr val="2FA1F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74C8A-5C65-48FD-A1CA-5427E7ED2B96}"/>
              </a:ext>
            </a:extLst>
          </p:cNvPr>
          <p:cNvSpPr/>
          <p:nvPr userDrawn="1"/>
        </p:nvSpPr>
        <p:spPr>
          <a:xfrm>
            <a:off x="8069960" y="4614735"/>
            <a:ext cx="816839" cy="804181"/>
          </a:xfrm>
          <a:prstGeom prst="rect">
            <a:avLst/>
          </a:prstGeom>
          <a:solidFill>
            <a:srgbClr val="7CA1BE">
              <a:alpha val="64706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B4DAC5-B7B6-4AC3-84BB-C7F158CF4CDC}"/>
              </a:ext>
            </a:extLst>
          </p:cNvPr>
          <p:cNvSpPr/>
          <p:nvPr userDrawn="1"/>
        </p:nvSpPr>
        <p:spPr>
          <a:xfrm>
            <a:off x="9968201" y="4615543"/>
            <a:ext cx="816839" cy="804181"/>
          </a:xfrm>
          <a:prstGeom prst="rect">
            <a:avLst/>
          </a:prstGeom>
          <a:solidFill>
            <a:srgbClr val="ACA1B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642D-5C31-4E48-B619-F69E9150FDDA}"/>
              </a:ext>
            </a:extLst>
          </p:cNvPr>
          <p:cNvSpPr txBox="1"/>
          <p:nvPr userDrawn="1"/>
        </p:nvSpPr>
        <p:spPr>
          <a:xfrm>
            <a:off x="3587760" y="4114800"/>
            <a:ext cx="518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Logo </a:t>
            </a:r>
          </a:p>
          <a:p>
            <a:r>
              <a:rPr lang="en-US" sz="1200"/>
              <a:t>Color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70C130-3CF4-4422-BBB4-C5CCD93982B8}"/>
              </a:ext>
            </a:extLst>
          </p:cNvPr>
          <p:cNvSpPr/>
          <p:nvPr userDrawn="1"/>
        </p:nvSpPr>
        <p:spPr>
          <a:xfrm>
            <a:off x="5256780" y="4115485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2</a:t>
            </a:r>
            <a:r>
              <a:rPr lang="en-US" sz="1200" baseline="30000"/>
              <a:t>nd</a:t>
            </a:r>
            <a:r>
              <a:rPr lang="en-US" sz="1200"/>
              <a:t>  color </a:t>
            </a:r>
            <a:br>
              <a:rPr lang="en-US" sz="1200"/>
            </a:br>
            <a:r>
              <a:rPr lang="en-US" sz="1200"/>
              <a:t>for graphs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D99C-35B2-4873-B26C-EF7E82D1A0ED}"/>
              </a:ext>
            </a:extLst>
          </p:cNvPr>
          <p:cNvSpPr txBox="1"/>
          <p:nvPr userDrawn="1"/>
        </p:nvSpPr>
        <p:spPr>
          <a:xfrm>
            <a:off x="4343412" y="4124325"/>
            <a:ext cx="8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1st  color </a:t>
            </a:r>
            <a:br>
              <a:rPr lang="en-US" sz="1200"/>
            </a:br>
            <a:r>
              <a:rPr lang="en-US" sz="1200"/>
              <a:t>for graphs</a:t>
            </a:r>
          </a:p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E7F3D-4D20-4E54-82B4-8A9F99F2BE50}"/>
              </a:ext>
            </a:extLst>
          </p:cNvPr>
          <p:cNvSpPr txBox="1"/>
          <p:nvPr userDrawn="1"/>
        </p:nvSpPr>
        <p:spPr>
          <a:xfrm>
            <a:off x="1640044" y="4095750"/>
            <a:ext cx="66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Habana</a:t>
            </a:r>
          </a:p>
          <a:p>
            <a:pPr algn="ctr"/>
            <a:r>
              <a:rPr lang="en-US" sz="1200"/>
              <a:t>Black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3F4F11-9EC3-471D-9924-7958AF6669E9}"/>
              </a:ext>
            </a:extLst>
          </p:cNvPr>
          <p:cNvSpPr txBox="1"/>
          <p:nvPr userDrawn="1"/>
        </p:nvSpPr>
        <p:spPr>
          <a:xfrm>
            <a:off x="2571763" y="3961592"/>
            <a:ext cx="72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Gray for </a:t>
            </a:r>
          </a:p>
          <a:p>
            <a:pPr algn="ctr"/>
            <a:r>
              <a:rPr lang="en-US" sz="1200"/>
              <a:t>Primary </a:t>
            </a:r>
          </a:p>
          <a:p>
            <a:pPr algn="ctr"/>
            <a:r>
              <a:rPr lang="en-US" sz="1200"/>
              <a:t>Palette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AA138-B269-43E7-A2B8-0C67D2B471CD}"/>
              </a:ext>
            </a:extLst>
          </p:cNvPr>
          <p:cNvSpPr/>
          <p:nvPr userDrawn="1"/>
        </p:nvSpPr>
        <p:spPr>
          <a:xfrm>
            <a:off x="587086" y="1843109"/>
            <a:ext cx="812800" cy="81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D11E23-29DD-4164-8A38-B21586699770}"/>
              </a:ext>
            </a:extLst>
          </p:cNvPr>
          <p:cNvSpPr/>
          <p:nvPr userDrawn="1"/>
        </p:nvSpPr>
        <p:spPr>
          <a:xfrm>
            <a:off x="1632620" y="1843109"/>
            <a:ext cx="812800" cy="812800"/>
          </a:xfrm>
          <a:prstGeom prst="rect">
            <a:avLst/>
          </a:prstGeom>
          <a:solidFill>
            <a:srgbClr val="1A1A1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7AC94F-17C9-477F-BF78-8497F4259561}"/>
              </a:ext>
            </a:extLst>
          </p:cNvPr>
          <p:cNvSpPr/>
          <p:nvPr userDrawn="1"/>
        </p:nvSpPr>
        <p:spPr>
          <a:xfrm>
            <a:off x="2645824" y="1858984"/>
            <a:ext cx="812800" cy="812800"/>
          </a:xfrm>
          <a:prstGeom prst="rect">
            <a:avLst/>
          </a:prstGeom>
          <a:solidFill>
            <a:srgbClr val="5C5C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966D4D-BDEA-43E1-9460-9E6E8983B084}"/>
              </a:ext>
            </a:extLst>
          </p:cNvPr>
          <p:cNvSpPr/>
          <p:nvPr userDrawn="1"/>
        </p:nvSpPr>
        <p:spPr>
          <a:xfrm>
            <a:off x="3713578" y="1858984"/>
            <a:ext cx="812800" cy="812800"/>
          </a:xfrm>
          <a:prstGeom prst="rect">
            <a:avLst/>
          </a:prstGeom>
          <a:solidFill>
            <a:srgbClr val="0270C1">
              <a:alpha val="97647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0DDB8-7B85-41DE-AFAF-C258D5CFA7EC}"/>
              </a:ext>
            </a:extLst>
          </p:cNvPr>
          <p:cNvSpPr/>
          <p:nvPr userDrawn="1"/>
        </p:nvSpPr>
        <p:spPr>
          <a:xfrm>
            <a:off x="4719804" y="1858984"/>
            <a:ext cx="812800" cy="812800"/>
          </a:xfrm>
          <a:prstGeom prst="rect">
            <a:avLst/>
          </a:prstGeom>
          <a:solidFill>
            <a:srgbClr val="ABAB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B6C0B-4B9E-4A89-BF9A-562F647B3DB6}"/>
              </a:ext>
            </a:extLst>
          </p:cNvPr>
          <p:cNvSpPr txBox="1"/>
          <p:nvPr userDrawn="1"/>
        </p:nvSpPr>
        <p:spPr>
          <a:xfrm>
            <a:off x="475116" y="1200588"/>
            <a:ext cx="218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Primary Palette: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97F25-5573-4D24-A3D3-C85A789C75FB}"/>
              </a:ext>
            </a:extLst>
          </p:cNvPr>
          <p:cNvSpPr txBox="1"/>
          <p:nvPr userDrawn="1"/>
        </p:nvSpPr>
        <p:spPr>
          <a:xfrm>
            <a:off x="503012" y="3578275"/>
            <a:ext cx="655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Extended Palette for Charts, Diagrams, PPT images: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D4776-FA23-4286-B508-F3320A988520}"/>
              </a:ext>
            </a:extLst>
          </p:cNvPr>
          <p:cNvSpPr/>
          <p:nvPr userDrawn="1"/>
        </p:nvSpPr>
        <p:spPr>
          <a:xfrm>
            <a:off x="10939036" y="4614735"/>
            <a:ext cx="816839" cy="804181"/>
          </a:xfrm>
          <a:prstGeom prst="rect">
            <a:avLst/>
          </a:prstGeom>
          <a:solidFill>
            <a:srgbClr val="BBB8A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21690-58AE-44CC-BE5C-B7A90B996E97}"/>
              </a:ext>
            </a:extLst>
          </p:cNvPr>
          <p:cNvSpPr txBox="1"/>
          <p:nvPr userDrawn="1"/>
        </p:nvSpPr>
        <p:spPr>
          <a:xfrm>
            <a:off x="1798377" y="2611120"/>
            <a:ext cx="51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26</a:t>
            </a:r>
          </a:p>
          <a:p>
            <a:r>
              <a:rPr lang="en-US" sz="1200"/>
              <a:t>G: 26</a:t>
            </a:r>
          </a:p>
          <a:p>
            <a:r>
              <a:rPr lang="en-US" sz="1200"/>
              <a:t>B: 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7871B6-2C66-47CC-9A27-C60DCB8CE218}"/>
              </a:ext>
            </a:extLst>
          </p:cNvPr>
          <p:cNvSpPr txBox="1"/>
          <p:nvPr userDrawn="1"/>
        </p:nvSpPr>
        <p:spPr>
          <a:xfrm>
            <a:off x="2794057" y="2672080"/>
            <a:ext cx="51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92</a:t>
            </a:r>
          </a:p>
          <a:p>
            <a:r>
              <a:rPr lang="en-US" sz="1200"/>
              <a:t>G: 92</a:t>
            </a:r>
          </a:p>
          <a:p>
            <a:r>
              <a:rPr lang="en-US" sz="1200"/>
              <a:t>B: 92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26A8D0-5E19-40DB-8CA6-5FD6D1DD5CBB}"/>
              </a:ext>
            </a:extLst>
          </p:cNvPr>
          <p:cNvSpPr txBox="1"/>
          <p:nvPr userDrawn="1"/>
        </p:nvSpPr>
        <p:spPr>
          <a:xfrm>
            <a:off x="4876857" y="267208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171</a:t>
            </a:r>
          </a:p>
          <a:p>
            <a:r>
              <a:rPr lang="en-US" sz="1200"/>
              <a:t>G: 171</a:t>
            </a:r>
          </a:p>
          <a:p>
            <a:r>
              <a:rPr lang="en-US" sz="1200"/>
              <a:t>B: 171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D36D3-0D55-4BC8-9D28-51C6F03CC2DD}"/>
              </a:ext>
            </a:extLst>
          </p:cNvPr>
          <p:cNvSpPr txBox="1"/>
          <p:nvPr userDrawn="1"/>
        </p:nvSpPr>
        <p:spPr>
          <a:xfrm>
            <a:off x="3551714" y="542544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2</a:t>
            </a:r>
          </a:p>
          <a:p>
            <a:r>
              <a:rPr lang="en-US" sz="1200"/>
              <a:t>G: 112</a:t>
            </a:r>
          </a:p>
          <a:p>
            <a:r>
              <a:rPr lang="en-US" sz="1200"/>
              <a:t>B: 193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CA219A-E42C-420F-AB9F-0DA1C267B49E}"/>
              </a:ext>
            </a:extLst>
          </p:cNvPr>
          <p:cNvSpPr txBox="1"/>
          <p:nvPr userDrawn="1"/>
        </p:nvSpPr>
        <p:spPr>
          <a:xfrm>
            <a:off x="4486436" y="542544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47</a:t>
            </a:r>
          </a:p>
          <a:p>
            <a:r>
              <a:rPr lang="en-US" sz="1200"/>
              <a:t>G: 161</a:t>
            </a:r>
          </a:p>
          <a:p>
            <a:r>
              <a:rPr lang="en-US" sz="1200"/>
              <a:t>B: 248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ECE0F-8EC6-4BB8-AD4F-AF234818234B}"/>
              </a:ext>
            </a:extLst>
          </p:cNvPr>
          <p:cNvSpPr txBox="1"/>
          <p:nvPr userDrawn="1"/>
        </p:nvSpPr>
        <p:spPr>
          <a:xfrm>
            <a:off x="5415352" y="541528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23</a:t>
            </a:r>
          </a:p>
          <a:p>
            <a:r>
              <a:rPr lang="en-US" sz="1200"/>
              <a:t>G: 192</a:t>
            </a:r>
          </a:p>
          <a:p>
            <a:r>
              <a:rPr lang="en-US" sz="1200"/>
              <a:t>B: 178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786A37-3240-4469-BA66-F8FCB3EE7189}"/>
              </a:ext>
            </a:extLst>
          </p:cNvPr>
          <p:cNvSpPr txBox="1"/>
          <p:nvPr userDrawn="1"/>
        </p:nvSpPr>
        <p:spPr>
          <a:xfrm>
            <a:off x="6357330" y="542544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43</a:t>
            </a:r>
          </a:p>
          <a:p>
            <a:r>
              <a:rPr lang="en-US" sz="1200"/>
              <a:t>G: 187</a:t>
            </a:r>
          </a:p>
          <a:p>
            <a:r>
              <a:rPr lang="en-US" sz="1200"/>
              <a:t>B: 108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18E011-1387-479D-8388-9C1456D09F37}"/>
              </a:ext>
            </a:extLst>
          </p:cNvPr>
          <p:cNvSpPr txBox="1"/>
          <p:nvPr userDrawn="1"/>
        </p:nvSpPr>
        <p:spPr>
          <a:xfrm>
            <a:off x="8181182" y="5468942"/>
            <a:ext cx="59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124</a:t>
            </a:r>
          </a:p>
          <a:p>
            <a:r>
              <a:rPr lang="en-US" sz="1200"/>
              <a:t>G: 161</a:t>
            </a:r>
          </a:p>
          <a:p>
            <a:r>
              <a:rPr lang="en-US" sz="1200"/>
              <a:t>B: 190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0DECF9-568A-43F5-B986-8B961B5B751A}"/>
              </a:ext>
            </a:extLst>
          </p:cNvPr>
          <p:cNvSpPr txBox="1"/>
          <p:nvPr userDrawn="1"/>
        </p:nvSpPr>
        <p:spPr>
          <a:xfrm>
            <a:off x="9121346" y="5479102"/>
            <a:ext cx="59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171</a:t>
            </a:r>
          </a:p>
          <a:p>
            <a:r>
              <a:rPr lang="en-US" sz="1200"/>
              <a:t>G: 171</a:t>
            </a:r>
          </a:p>
          <a:p>
            <a:r>
              <a:rPr lang="en-US" sz="1200"/>
              <a:t>B: 171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45D36-7259-45BA-BD9B-48DAC7C0BB75}"/>
              </a:ext>
            </a:extLst>
          </p:cNvPr>
          <p:cNvSpPr txBox="1"/>
          <p:nvPr userDrawn="1"/>
        </p:nvSpPr>
        <p:spPr>
          <a:xfrm>
            <a:off x="7268648" y="543560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125</a:t>
            </a:r>
          </a:p>
          <a:p>
            <a:r>
              <a:rPr lang="en-US" sz="1200"/>
              <a:t>G: 180</a:t>
            </a:r>
          </a:p>
          <a:p>
            <a:r>
              <a:rPr lang="en-US" sz="1200"/>
              <a:t>B: 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BADF37-E546-4974-A353-AD29AAE8D24D}"/>
              </a:ext>
            </a:extLst>
          </p:cNvPr>
          <p:cNvSpPr txBox="1"/>
          <p:nvPr userDrawn="1"/>
        </p:nvSpPr>
        <p:spPr>
          <a:xfrm>
            <a:off x="10089448" y="5468942"/>
            <a:ext cx="59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172</a:t>
            </a:r>
          </a:p>
          <a:p>
            <a:r>
              <a:rPr lang="en-US" sz="1200"/>
              <a:t>G: 161</a:t>
            </a:r>
          </a:p>
          <a:p>
            <a:r>
              <a:rPr lang="en-US" sz="1200"/>
              <a:t>B: 183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6A35A2-34BC-42F4-9E3D-41799106F60C}"/>
              </a:ext>
            </a:extLst>
          </p:cNvPr>
          <p:cNvSpPr txBox="1"/>
          <p:nvPr userDrawn="1"/>
        </p:nvSpPr>
        <p:spPr>
          <a:xfrm>
            <a:off x="3871017" y="2672080"/>
            <a:ext cx="59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2</a:t>
            </a:r>
          </a:p>
          <a:p>
            <a:r>
              <a:rPr lang="en-US" sz="1200"/>
              <a:t>G: 112</a:t>
            </a:r>
          </a:p>
          <a:p>
            <a:r>
              <a:rPr lang="en-US" sz="1200"/>
              <a:t>B: 193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4216DD-0FBD-4E17-A205-3755B3E67516}"/>
              </a:ext>
            </a:extLst>
          </p:cNvPr>
          <p:cNvSpPr txBox="1"/>
          <p:nvPr userDrawn="1"/>
        </p:nvSpPr>
        <p:spPr>
          <a:xfrm>
            <a:off x="1708396" y="5435600"/>
            <a:ext cx="51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26</a:t>
            </a:r>
          </a:p>
          <a:p>
            <a:r>
              <a:rPr lang="en-US" sz="1200"/>
              <a:t>G: 26</a:t>
            </a:r>
          </a:p>
          <a:p>
            <a:r>
              <a:rPr lang="en-US" sz="1200"/>
              <a:t>B: 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E6673E-D6EA-4AE3-8AC8-24336848A319}"/>
              </a:ext>
            </a:extLst>
          </p:cNvPr>
          <p:cNvSpPr txBox="1"/>
          <p:nvPr userDrawn="1"/>
        </p:nvSpPr>
        <p:spPr>
          <a:xfrm>
            <a:off x="2621346" y="5425440"/>
            <a:ext cx="51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92</a:t>
            </a:r>
          </a:p>
          <a:p>
            <a:r>
              <a:rPr lang="en-US" sz="1200"/>
              <a:t>G: 92</a:t>
            </a:r>
          </a:p>
          <a:p>
            <a:r>
              <a:rPr lang="en-US" sz="1200"/>
              <a:t>B: 92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F465133-953C-470D-A6AF-99B0EA55DB53}"/>
              </a:ext>
            </a:extLst>
          </p:cNvPr>
          <p:cNvSpPr/>
          <p:nvPr userDrawn="1"/>
        </p:nvSpPr>
        <p:spPr>
          <a:xfrm>
            <a:off x="9015642" y="4610802"/>
            <a:ext cx="816839" cy="804181"/>
          </a:xfrm>
          <a:prstGeom prst="rect">
            <a:avLst/>
          </a:prstGeom>
          <a:solidFill>
            <a:srgbClr val="ABABA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3673EA-57E7-45B0-B6B8-30C5AC123310}"/>
              </a:ext>
            </a:extLst>
          </p:cNvPr>
          <p:cNvSpPr txBox="1"/>
          <p:nvPr userDrawn="1"/>
        </p:nvSpPr>
        <p:spPr>
          <a:xfrm>
            <a:off x="11070523" y="5449892"/>
            <a:ext cx="59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R: 187</a:t>
            </a:r>
          </a:p>
          <a:p>
            <a:r>
              <a:rPr lang="en-US" sz="1200"/>
              <a:t>G: 184</a:t>
            </a:r>
          </a:p>
          <a:p>
            <a:r>
              <a:rPr lang="en-US" sz="1200"/>
              <a:t>B: 165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D2F9F7D-A432-4E60-A0EE-2B49EE4C6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Habana Color Palette</a:t>
            </a:r>
          </a:p>
        </p:txBody>
      </p: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CC064C-8EB3-4467-A247-8838E2C7A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>
                <a:solidFill>
                  <a:srgbClr val="0270C1"/>
                </a:solidFill>
              </a:rPr>
              <a:t>Corporate Logos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B6C0B-4B9E-4A89-BF9A-562F647B3DB6}"/>
              </a:ext>
            </a:extLst>
          </p:cNvPr>
          <p:cNvSpPr txBox="1"/>
          <p:nvPr userDrawn="1"/>
        </p:nvSpPr>
        <p:spPr>
          <a:xfrm>
            <a:off x="362592" y="1216232"/>
            <a:ext cx="242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icon logo: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B792D28-CC2D-455B-B9A4-034C901CB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1" y="1816927"/>
            <a:ext cx="1410295" cy="911159"/>
          </a:xfrm>
          <a:prstGeom prst="rect">
            <a:avLst/>
          </a:prstGeom>
        </p:spPr>
      </p:pic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C0CF0-141B-4544-B6D6-BB1901C6CA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92" y="1816688"/>
            <a:ext cx="1410295" cy="9111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F323D06-83EE-4B85-8BD5-5F2B5328FF12}"/>
              </a:ext>
            </a:extLst>
          </p:cNvPr>
          <p:cNvSpPr txBox="1"/>
          <p:nvPr userDrawn="1"/>
        </p:nvSpPr>
        <p:spPr>
          <a:xfrm>
            <a:off x="371747" y="3038714"/>
            <a:ext cx="245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Intel logo:</a:t>
            </a:r>
          </a:p>
        </p:txBody>
      </p:sp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3B124984-18B0-48A0-8FA7-A16105C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98" y="3613206"/>
            <a:ext cx="3626479" cy="887471"/>
          </a:xfrm>
          <a:prstGeom prst="rect">
            <a:avLst/>
          </a:prstGeom>
        </p:spPr>
      </p:pic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398A4F2B-8193-43BE-825F-6F033A0A8B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6" y="3613596"/>
            <a:ext cx="3626479" cy="88747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6B1B3E8-737C-4B32-A08F-47D7D9E87843}"/>
              </a:ext>
            </a:extLst>
          </p:cNvPr>
          <p:cNvSpPr txBox="1"/>
          <p:nvPr userDrawn="1"/>
        </p:nvSpPr>
        <p:spPr>
          <a:xfrm>
            <a:off x="371742" y="4661685"/>
            <a:ext cx="304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Intel icon logo:</a:t>
            </a:r>
          </a:p>
        </p:txBody>
      </p:sp>
      <p:pic>
        <p:nvPicPr>
          <p:cNvPr id="56" name="Picture 55" descr="A picture containing computer, drawing&#10;&#10;Description automatically generated">
            <a:extLst>
              <a:ext uri="{FF2B5EF4-FFF2-40B4-BE49-F238E27FC236}">
                <a16:creationId xmlns:a16="http://schemas.microsoft.com/office/drawing/2014/main" id="{0C57F9E0-30FC-4679-A9EC-3034C9AC642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71" y="5239412"/>
            <a:ext cx="1723479" cy="886301"/>
          </a:xfrm>
          <a:prstGeom prst="rect">
            <a:avLst/>
          </a:prstGeom>
        </p:spPr>
      </p:pic>
      <p:pic>
        <p:nvPicPr>
          <p:cNvPr id="58" name="Picture 5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CD3945-4F73-42B7-95CB-F813085A4F2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2" y="5238331"/>
            <a:ext cx="1723479" cy="8863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F0AAE6-2A8C-466D-B1D2-4DF20E4EEBE0}"/>
              </a:ext>
            </a:extLst>
          </p:cNvPr>
          <p:cNvSpPr txBox="1"/>
          <p:nvPr userDrawn="1"/>
        </p:nvSpPr>
        <p:spPr>
          <a:xfrm>
            <a:off x="4148083" y="1216232"/>
            <a:ext cx="183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logo:</a:t>
            </a:r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2E1EF-702B-4750-90A2-694CE75173D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08" y="1945880"/>
            <a:ext cx="3626479" cy="601083"/>
          </a:xfrm>
          <a:prstGeom prst="rect">
            <a:avLst/>
          </a:prstGeom>
        </p:spPr>
      </p:pic>
      <p:pic>
        <p:nvPicPr>
          <p:cNvPr id="64" name="Picture 63" descr="A picture containing building, drawing, light&#10;&#10;Description automatically generated">
            <a:extLst>
              <a:ext uri="{FF2B5EF4-FFF2-40B4-BE49-F238E27FC236}">
                <a16:creationId xmlns:a16="http://schemas.microsoft.com/office/drawing/2014/main" id="{B886323B-3AF5-4614-B767-8479481E403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83" y="1937792"/>
            <a:ext cx="3626479" cy="601083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97E123-40CC-41FF-8041-3D079FBD9EC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>
                <a:solidFill>
                  <a:srgbClr val="0270C1"/>
                </a:solidFill>
              </a:rPr>
              <a:t>Product Logos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B6C0B-4B9E-4A89-BF9A-562F647B3DB6}"/>
              </a:ext>
            </a:extLst>
          </p:cNvPr>
          <p:cNvSpPr txBox="1"/>
          <p:nvPr userDrawn="1"/>
        </p:nvSpPr>
        <p:spPr>
          <a:xfrm>
            <a:off x="362592" y="1143662"/>
            <a:ext cx="272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GAUDI logo: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323D06-83EE-4B85-8BD5-5F2B5328FF12}"/>
              </a:ext>
            </a:extLst>
          </p:cNvPr>
          <p:cNvSpPr txBox="1"/>
          <p:nvPr userDrawn="1"/>
        </p:nvSpPr>
        <p:spPr>
          <a:xfrm>
            <a:off x="371747" y="4112783"/>
            <a:ext cx="2593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270C1"/>
                </a:solidFill>
              </a:rPr>
              <a:t>Habana GOYA logo: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9591739-B8EA-4455-9E63-2E7B430D6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3" y="4715236"/>
            <a:ext cx="3134966" cy="858084"/>
          </a:xfrm>
          <a:prstGeom prst="rect">
            <a:avLst/>
          </a:prstGeom>
        </p:spPr>
      </p:pic>
      <p:pic>
        <p:nvPicPr>
          <p:cNvPr id="7" name="Picture 6" descr="A sign in the dark&#10;&#10;Description automatically generated">
            <a:extLst>
              <a:ext uri="{FF2B5EF4-FFF2-40B4-BE49-F238E27FC236}">
                <a16:creationId xmlns:a16="http://schemas.microsoft.com/office/drawing/2014/main" id="{19E324B2-0AFB-418A-840B-02D38698F3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76" y="4745203"/>
            <a:ext cx="3134227" cy="85660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F22F08F-4C4F-46C9-97D6-C53E54F49F7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" y="5861899"/>
            <a:ext cx="2304293" cy="563881"/>
          </a:xfrm>
          <a:prstGeom prst="rect">
            <a:avLst/>
          </a:prstGeom>
        </p:spPr>
      </p:pic>
      <p:pic>
        <p:nvPicPr>
          <p:cNvPr id="12" name="Picture 1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AC05D5A0-C53F-4187-8335-2B2E20726A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76" y="5861905"/>
            <a:ext cx="2304293" cy="56388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75CA5B0D-AD4F-4847-9485-FDD77AA5777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" y="1681092"/>
            <a:ext cx="3134227" cy="84355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FA9E289F-87EB-4587-B27F-0C8F12602BB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76" y="1662651"/>
            <a:ext cx="3134227" cy="843551"/>
          </a:xfrm>
          <a:prstGeom prst="rect">
            <a:avLst/>
          </a:prstGeom>
        </p:spPr>
      </p:pic>
      <p:pic>
        <p:nvPicPr>
          <p:cNvPr id="18" name="Picture 1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46E62FD-DAAA-4787-BF13-623FE6DB02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" y="2980740"/>
            <a:ext cx="2779782" cy="566929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3F5BEB-7983-4090-B8C7-2BC43520E6B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76" y="3036166"/>
            <a:ext cx="2779782" cy="56692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F9F5D6-9662-457E-994F-ADCC44BEEC6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8175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Presentation Date</a:t>
            </a:r>
            <a:br>
              <a:rPr lang="en-US"/>
            </a:br>
            <a:r>
              <a:rPr lang="en-US"/>
              <a:t>Presenter Name</a:t>
            </a:r>
          </a:p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411C96A-A06A-4DDE-A5D5-76A34ED6EF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5069105"/>
            <a:ext cx="3879273" cy="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2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Radial Gradient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46000">
              <a:srgbClr val="003C71"/>
            </a:gs>
            <a:gs pos="74000">
              <a:srgbClr val="003C71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, wheel&#10;&#10;Description automatically generated">
            <a:extLst>
              <a:ext uri="{FF2B5EF4-FFF2-40B4-BE49-F238E27FC236}">
                <a16:creationId xmlns:a16="http://schemas.microsoft.com/office/drawing/2014/main" id="{BE229F65-BFA0-40DE-BA24-EE05D6DE9A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67" y="2204397"/>
            <a:ext cx="4762666" cy="24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937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EAF043-2FE8-4EC6-A908-07CC154A0F0B}"/>
              </a:ext>
            </a:extLst>
          </p:cNvPr>
          <p:cNvSpPr txBox="1">
            <a:spLocks/>
          </p:cNvSpPr>
          <p:nvPr userDrawn="1"/>
        </p:nvSpPr>
        <p:spPr>
          <a:xfrm>
            <a:off x="1620982" y="4071415"/>
            <a:ext cx="9144000" cy="8544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>
                <a:solidFill>
                  <a:srgbClr val="5C5C5C"/>
                </a:solidFill>
              </a:rPr>
              <a:t>Presenter name</a:t>
            </a:r>
            <a:br>
              <a:rPr lang="en-US">
                <a:solidFill>
                  <a:srgbClr val="5C5C5C"/>
                </a:solidFill>
              </a:rPr>
            </a:br>
            <a:r>
              <a:rPr lang="en-US">
                <a:solidFill>
                  <a:srgbClr val="5C5C5C"/>
                </a:solidFill>
              </a:rPr>
              <a:t>Presentation date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CF5EF40-7D36-4CBB-8E46-2FC63C4662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5069105"/>
            <a:ext cx="3879273" cy="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29B9B7-8277-4B3B-B36C-EF75A6CCFF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EA4C6C-6DF6-4274-BB2E-4AD7D83DCB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7902" y="798022"/>
            <a:ext cx="11230495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This is the content</a:t>
            </a:r>
          </a:p>
          <a:p>
            <a:pPr lvl="1"/>
            <a:r>
              <a:rPr lang="en-US"/>
              <a:t>This is more content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8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FEBF97-9608-4F8D-8AA7-2CD1E7EC9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2F78FF-2CA1-4233-B9EC-4E575B0927A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7902" y="798022"/>
            <a:ext cx="5573604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427FB-7922-44C5-95C4-BECFF7581C6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34793" y="798022"/>
            <a:ext cx="5573604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9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D915D-5400-413A-81C3-494BED93CD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06680" y="784658"/>
            <a:ext cx="5601717" cy="55737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270C1"/>
              </a:buClr>
              <a:buNone/>
              <a:defRPr lang="en-US" sz="2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Insert photo here. Drag picture to placeholder or click icon to add.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EDFAF-D7A1-4ABF-926A-C7418BD1BA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58D80A-5998-4B60-8574-42E608170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7902" y="798022"/>
            <a:ext cx="5573604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943F0D-2E2F-4334-AACC-BF9003E3FF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7838" y="798513"/>
            <a:ext cx="5614987" cy="5572125"/>
          </a:xfrm>
          <a:prstGeom prst="rect">
            <a:avLst/>
          </a:prstGeo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Insert photo here. Drag picture to placeholder or click icon to add.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C91EEB-A3D1-4C21-ACF2-F1C3F5E61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617856-ACA4-4CA0-AC08-BA8CDF585D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34793" y="798022"/>
            <a:ext cx="5573604" cy="557784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1pPr>
            <a:lvl2pPr marL="447675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2pPr>
            <a:lvl3pPr marL="630238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3pPr>
            <a:lvl4pPr marL="806450" indent="-17621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4pPr>
            <a:lvl5pPr marL="989013" indent="-182563">
              <a:buClr>
                <a:srgbClr val="0270C1"/>
              </a:buClr>
              <a:buFont typeface="Calibri Light" panose="020F0302020204030204" pitchFamily="34" charset="0"/>
              <a:buChar char="‐"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65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477902" y="631377"/>
            <a:ext cx="11230495" cy="3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7902" y="137914"/>
            <a:ext cx="11230495" cy="49346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Chart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87389C8-C95D-4582-8ADD-232AE789FAB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078229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8D9D8C-F117-4160-8DFD-B04276FDF5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655" y="165624"/>
            <a:ext cx="724217" cy="4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29386"/>
            <a:ext cx="10515600" cy="6264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EAECA9-B506-4AAF-82BB-AF4895FDFB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050" y="3969460"/>
            <a:ext cx="1237900" cy="7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" y="6581001"/>
            <a:ext cx="121919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1200" b="0">
                <a:solidFill>
                  <a:schemeClr val="tx1"/>
                </a:solidFill>
                <a:latin typeface="+mn-lt"/>
              </a:rPr>
              <a:t>Habana Labs – Confidential</a:t>
            </a:r>
            <a:r>
              <a:rPr lang="he-IL" sz="1200" b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Information – Internal Use Only</a:t>
            </a:r>
            <a:endParaRPr lang="en-US" sz="12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Slide Number Placeholder 10"/>
          <p:cNvSpPr txBox="1">
            <a:spLocks/>
          </p:cNvSpPr>
          <p:nvPr userDrawn="1"/>
        </p:nvSpPr>
        <p:spPr>
          <a:xfrm>
            <a:off x="11353800" y="6580357"/>
            <a:ext cx="838200" cy="277643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DECD94A-85F1-4FC0-8569-BD3C72948140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96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5" r:id="rId2"/>
    <p:sldLayoutId id="2147483650" r:id="rId3"/>
    <p:sldLayoutId id="2147483654" r:id="rId4"/>
    <p:sldLayoutId id="2147483659" r:id="rId5"/>
    <p:sldLayoutId id="2147483660" r:id="rId6"/>
    <p:sldLayoutId id="2147483661" r:id="rId7"/>
    <p:sldLayoutId id="2147483653" r:id="rId8"/>
    <p:sldLayoutId id="2147483664" r:id="rId9"/>
    <p:sldLayoutId id="2147483657" r:id="rId10"/>
    <p:sldLayoutId id="2147483658" r:id="rId11"/>
    <p:sldLayoutId id="2147483662" r:id="rId12"/>
    <p:sldLayoutId id="2147483649" r:id="rId13"/>
    <p:sldLayoutId id="214748366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habana-labs.com/browse/SW-16597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errit.habana-labs.com/#/c/371332/5/optimum/habana/transformers/models/llama/modeling_llama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cs typeface="Calibri Light"/>
              </a:rPr>
              <a:t>SFG integration sync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553-8BF9-50E6-8B70-2B0241C5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Ordering of event &amp; host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4600-4AD3-CAB2-C129-4DB0FCA9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https://jira.habana-labs.com/browse/SW-165974</a:t>
            </a:r>
            <a:endParaRPr lang="en-US" dirty="0"/>
          </a:p>
          <a:p>
            <a:r>
              <a:rPr lang="en-US" dirty="0"/>
              <a:t>First launch is different than the other</a:t>
            </a:r>
          </a:p>
          <a:p>
            <a:r>
              <a:rPr lang="en-US" dirty="0"/>
              <a:t>Ordering is guaranteed by single thread</a:t>
            </a:r>
          </a:p>
        </p:txBody>
      </p:sp>
    </p:spTree>
    <p:extLst>
      <p:ext uri="{BB962C8B-B14F-4D97-AF65-F5344CB8AC3E}">
        <p14:creationId xmlns:p14="http://schemas.microsoft.com/office/powerpoint/2010/main" val="19968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E8D-6C97-6403-4CB0-3BAF0C69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7BA7-A88D-3A20-C66A-A8AF8967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ordering is ok need to investigate why no parallel – Moshe Roden</a:t>
            </a:r>
          </a:p>
          <a:p>
            <a:r>
              <a:rPr lang="en-US" dirty="0"/>
              <a:t>Additional delay of 23u in the host – Siju  </a:t>
            </a:r>
          </a:p>
          <a:p>
            <a:r>
              <a:rPr lang="en-US" dirty="0"/>
              <a:t>Why view generated additional graph break ? – Siju</a:t>
            </a:r>
          </a:p>
          <a:p>
            <a:r>
              <a:rPr lang="en-US" dirty="0"/>
              <a:t>Why first launch is different than the others ? – Siju  </a:t>
            </a:r>
          </a:p>
          <a:p>
            <a:r>
              <a:rPr lang="en-US" dirty="0"/>
              <a:t>Slicing on weight – on hold</a:t>
            </a:r>
          </a:p>
          <a:p>
            <a:endParaRPr lang="en-US" dirty="0"/>
          </a:p>
          <a:p>
            <a:r>
              <a:rPr lang="en-US" dirty="0"/>
              <a:t>MME1, MME2, MME3</a:t>
            </a:r>
          </a:p>
          <a:p>
            <a:r>
              <a:rPr lang="en-US" dirty="0"/>
              <a:t>               NIC1  , NIC2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867E1-2139-E7FB-0DCE-031C7E4FCFAA}"/>
              </a:ext>
            </a:extLst>
          </p:cNvPr>
          <p:cNvCxnSpPr/>
          <p:nvPr/>
        </p:nvCxnSpPr>
        <p:spPr>
          <a:xfrm>
            <a:off x="1731146" y="4172505"/>
            <a:ext cx="310718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5C3F3-4049-DE54-57BD-7AC0C37BE272}"/>
              </a:ext>
            </a:extLst>
          </p:cNvPr>
          <p:cNvCxnSpPr/>
          <p:nvPr/>
        </p:nvCxnSpPr>
        <p:spPr>
          <a:xfrm>
            <a:off x="2734322" y="4234649"/>
            <a:ext cx="319596" cy="28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23AB-B7D3-7B99-D0BD-9866BBC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Suggestion to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4EE6-5EAB-1EDA-46F0-0C92021F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DFA log for HCL, even without device stuck ( using env. Var ) – Liav </a:t>
            </a:r>
          </a:p>
          <a:p>
            <a:r>
              <a:rPr lang="en-US" dirty="0"/>
              <a:t>Correctness concern that GC backend no signaling in the correct place, since they are not uniformly aligned ( view instead of physical buffer ) – Moshe Levy </a:t>
            </a:r>
          </a:p>
          <a:p>
            <a:r>
              <a:rPr lang="en-US" dirty="0"/>
              <a:t>Ask a </a:t>
            </a:r>
            <a:r>
              <a:rPr lang="en-US" dirty="0" err="1"/>
              <a:t>json</a:t>
            </a:r>
            <a:r>
              <a:rPr lang="en-US" dirty="0"/>
              <a:t> from Siju – Moshe Levy</a:t>
            </a:r>
          </a:p>
          <a:p>
            <a:r>
              <a:rPr lang="en-US" dirty="0"/>
              <a:t>Misalignment between the time GC backend signal ( begin of the graph, </a:t>
            </a:r>
            <a:r>
              <a:rPr lang="en-US" dirty="0" err="1"/>
              <a:t>gemm</a:t>
            </a:r>
            <a:r>
              <a:rPr lang="en-US" dirty="0"/>
              <a:t> 12,13,14,43) and actual we see ( at the end of the graph 61,62,63) – Moshe Levy and Moshe Roden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F58AF-BCAF-B20E-D04F-A3DBEB52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WW48.2</a:t>
            </a:r>
          </a:p>
        </p:txBody>
      </p:sp>
    </p:spTree>
    <p:extLst>
      <p:ext uri="{BB962C8B-B14F-4D97-AF65-F5344CB8AC3E}">
        <p14:creationId xmlns:p14="http://schemas.microsoft.com/office/powerpoint/2010/main" val="39825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CE301B-0113-F9F9-1772-0E0430C2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768B-B1A5-6A30-CB99-C592A4C0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  <a:p>
            <a:r>
              <a:rPr lang="en-US" dirty="0"/>
              <a:t>Latency between different graphs</a:t>
            </a:r>
          </a:p>
          <a:p>
            <a:r>
              <a:rPr lang="en-US" dirty="0"/>
              <a:t>Review action items from previous meeting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59E0-0257-6318-E314-72CD0FB8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Ordering OK – Why no parallel ?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C618-E505-FF84-40B0-6FD3694A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Moshe Roden / Moshe Levy / Siju Samuel</a:t>
            </a:r>
          </a:p>
          <a:p>
            <a:endParaRPr lang="en-US" dirty="0"/>
          </a:p>
          <a:p>
            <a:r>
              <a:rPr lang="en-US" dirty="0"/>
              <a:t>Problem 1: Correctness issues with GC when working with view</a:t>
            </a:r>
          </a:p>
          <a:p>
            <a:pPr lvl="1"/>
            <a:r>
              <a:rPr lang="en-US" dirty="0"/>
              <a:t>Pre graph contains 4 </a:t>
            </a:r>
            <a:r>
              <a:rPr lang="en-US" dirty="0" err="1"/>
              <a:t>gemm</a:t>
            </a:r>
            <a:endParaRPr lang="en-US" dirty="0"/>
          </a:p>
          <a:p>
            <a:pPr lvl="1"/>
            <a:r>
              <a:rPr lang="en-US" dirty="0"/>
              <a:t>Post graph contains 43 </a:t>
            </a:r>
            <a:r>
              <a:rPr lang="en-US" dirty="0" err="1"/>
              <a:t>gemms</a:t>
            </a:r>
            <a:endParaRPr lang="en-US" dirty="0"/>
          </a:p>
          <a:p>
            <a:pPr lvl="1"/>
            <a:r>
              <a:rPr lang="en-US" dirty="0"/>
              <a:t>Expectation: GC backend to signal evenly</a:t>
            </a:r>
          </a:p>
          <a:p>
            <a:pPr lvl="1"/>
            <a:r>
              <a:rPr lang="en-US" dirty="0"/>
              <a:t>Reality: GC signaling after </a:t>
            </a:r>
            <a:r>
              <a:rPr lang="en-US" dirty="0" err="1"/>
              <a:t>gemm</a:t>
            </a:r>
            <a:r>
              <a:rPr lang="en-US" dirty="0"/>
              <a:t> 12,13,14,43</a:t>
            </a:r>
          </a:p>
          <a:p>
            <a:endParaRPr lang="en-US" dirty="0"/>
          </a:p>
          <a:p>
            <a:r>
              <a:rPr lang="en-US" dirty="0"/>
              <a:t>How to proceed ? </a:t>
            </a:r>
          </a:p>
          <a:p>
            <a:pPr lvl="1"/>
            <a:r>
              <a:rPr lang="en-US" dirty="0"/>
              <a:t>Bridge to allocate the shards as contiguous and supply to GC as tensors and not view – Siva</a:t>
            </a:r>
          </a:p>
          <a:p>
            <a:pPr lvl="1"/>
            <a:r>
              <a:rPr lang="en-US" dirty="0"/>
              <a:t>Investigate signaling when tensor view - Moshe Levy</a:t>
            </a:r>
          </a:p>
        </p:txBody>
      </p:sp>
    </p:spTree>
    <p:extLst>
      <p:ext uri="{BB962C8B-B14F-4D97-AF65-F5344CB8AC3E}">
        <p14:creationId xmlns:p14="http://schemas.microsoft.com/office/powerpoint/2010/main" val="81188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F37D-C625-758D-AFD2-9F0ACE2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Ordering OK – Why no parallel ?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0A28-1F98-7161-DA03-FAA2BA72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Moshe Roden / Moshe Levy / Siju Samuel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2:</a:t>
            </a:r>
          </a:p>
          <a:p>
            <a:pPr lvl="1"/>
            <a:r>
              <a:rPr lang="en-US" dirty="0"/>
              <a:t>GC backend signal ( begin of the graph, </a:t>
            </a:r>
            <a:r>
              <a:rPr lang="en-US" dirty="0" err="1"/>
              <a:t>gemm</a:t>
            </a:r>
            <a:r>
              <a:rPr lang="en-US" dirty="0"/>
              <a:t> 12,13,14,43) </a:t>
            </a:r>
          </a:p>
          <a:p>
            <a:pPr lvl="1"/>
            <a:r>
              <a:rPr lang="en-US" dirty="0"/>
              <a:t>Expectation: NIC to work after 12,13,14,43</a:t>
            </a:r>
          </a:p>
          <a:p>
            <a:pPr lvl="1"/>
            <a:r>
              <a:rPr lang="en-US" dirty="0"/>
              <a:t>Reality: NIC to work after 61,62,63</a:t>
            </a:r>
          </a:p>
          <a:p>
            <a:r>
              <a:rPr lang="en-US" dirty="0"/>
              <a:t>How to proceed ? </a:t>
            </a:r>
          </a:p>
          <a:p>
            <a:pPr lvl="1"/>
            <a:r>
              <a:rPr lang="en-US" dirty="0"/>
              <a:t>Investigate if there is additional delay between GC and Engine ARC – Moshe Levy with Rakesh</a:t>
            </a:r>
          </a:p>
          <a:p>
            <a:pPr lvl="1"/>
            <a:r>
              <a:rPr lang="en-US" dirty="0"/>
              <a:t>Investigate delay between HCL download to stream – Liav, Generate DFA log for HCL even without device stuck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74824-B66A-7A33-548A-E8EA9DD9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61" y="265280"/>
            <a:ext cx="4298082" cy="24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A09B-B7D7-44F6-2AD3-47EC091F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weight - Kaylan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10E47-7EB1-9F84-E414-040BD3D84D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77838" y="1663796"/>
            <a:ext cx="5573712" cy="3846321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478FD39-51B3-4285-F952-9959B4C648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420110" y="798513"/>
            <a:ext cx="5001692" cy="5576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E46D27-ADA9-923C-E88D-CB23E072CC6A}"/>
              </a:ext>
            </a:extLst>
          </p:cNvPr>
          <p:cNvSpPr txBox="1"/>
          <p:nvPr/>
        </p:nvSpPr>
        <p:spPr>
          <a:xfrm>
            <a:off x="477838" y="701335"/>
            <a:ext cx="53015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 card, </a:t>
            </a:r>
            <a:r>
              <a:rPr lang="en-US" dirty="0" err="1"/>
              <a:t>LZY_Collective</a:t>
            </a:r>
            <a:endParaRPr lang="en-US" dirty="0"/>
          </a:p>
          <a:p>
            <a:r>
              <a:rPr lang="en-US" dirty="0"/>
              <a:t>Llama_v2_70B</a:t>
            </a:r>
          </a:p>
          <a:p>
            <a:r>
              <a:rPr lang="en-US" dirty="0"/>
              <a:t>Increase latency between 42us </a:t>
            </a:r>
            <a:r>
              <a:rPr lang="en-US" dirty="0">
                <a:sym typeface="Wingdings" panose="05000000000000000000" pitchFamily="2" charset="2"/>
              </a:rPr>
              <a:t> 140us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Concern: host synchronization happening</a:t>
            </a:r>
          </a:p>
          <a:p>
            <a:r>
              <a:rPr lang="en-US" dirty="0">
                <a:sym typeface="Wingdings" panose="05000000000000000000" pitchFamily="2" charset="2"/>
              </a:rPr>
              <a:t>Siva to sync with Liav Viner and Kalyan to continue investigate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03F6B-F354-B786-9C04-1CDD140D4F1C}"/>
              </a:ext>
            </a:extLst>
          </p:cNvPr>
          <p:cNvSpPr txBox="1"/>
          <p:nvPr/>
        </p:nvSpPr>
        <p:spPr>
          <a:xfrm>
            <a:off x="2637663" y="3772165"/>
            <a:ext cx="12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 OH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256F0-77E4-08D5-A910-AD540FAF56CB}"/>
              </a:ext>
            </a:extLst>
          </p:cNvPr>
          <p:cNvCxnSpPr>
            <a:cxnSpLocks/>
          </p:cNvCxnSpPr>
          <p:nvPr/>
        </p:nvCxnSpPr>
        <p:spPr>
          <a:xfrm flipH="1">
            <a:off x="2681056" y="4101483"/>
            <a:ext cx="443884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F278FE-E15C-6A92-A714-F124D0237432}"/>
              </a:ext>
            </a:extLst>
          </p:cNvPr>
          <p:cNvCxnSpPr/>
          <p:nvPr/>
        </p:nvCxnSpPr>
        <p:spPr>
          <a:xfrm>
            <a:off x="2050742" y="4989250"/>
            <a:ext cx="14914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8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E8D-6C97-6403-4CB0-3BAF0C69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action items from previous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7BA7-A88D-3A20-C66A-A8AF8967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Since ordering is ok need to investigate why no parallel – Moshe Roden</a:t>
            </a:r>
          </a:p>
          <a:p>
            <a:r>
              <a:rPr lang="en-US" dirty="0">
                <a:highlight>
                  <a:srgbClr val="00FF00"/>
                </a:highlight>
              </a:rPr>
              <a:t>Why view generated additional graph break ? – Siju, Done.</a:t>
            </a:r>
          </a:p>
          <a:p>
            <a:pPr lvl="1"/>
            <a:r>
              <a:rPr lang="en-US" dirty="0"/>
              <a:t>Need to recheck on the model to sync with Deepak and Kalyan – Siju </a:t>
            </a:r>
          </a:p>
          <a:p>
            <a:r>
              <a:rPr lang="en-US" dirty="0">
                <a:highlight>
                  <a:srgbClr val="00FF00"/>
                </a:highlight>
              </a:rPr>
              <a:t>Why first launch is different than the others ? – Siju,</a:t>
            </a:r>
          </a:p>
          <a:p>
            <a:pPr lvl="1"/>
            <a:r>
              <a:rPr lang="en-US" dirty="0"/>
              <a:t>Init HCL happen in the first launch that increase latency 23u  </a:t>
            </a:r>
          </a:p>
          <a:p>
            <a:pPr lvl="1"/>
            <a:r>
              <a:rPr lang="en-US" dirty="0"/>
              <a:t>Additional delay of 23u in the host</a:t>
            </a:r>
          </a:p>
          <a:p>
            <a:r>
              <a:rPr lang="en-US" dirty="0"/>
              <a:t>Slicing on weight – on hold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07BA6-04FB-6402-2494-5E6E268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WW49</a:t>
            </a:r>
          </a:p>
        </p:txBody>
      </p:sp>
    </p:spTree>
    <p:extLst>
      <p:ext uri="{BB962C8B-B14F-4D97-AF65-F5344CB8AC3E}">
        <p14:creationId xmlns:p14="http://schemas.microsoft.com/office/powerpoint/2010/main" val="317115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DAE11-12ED-9109-E338-AC9645C2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1" y="806899"/>
            <a:ext cx="11230495" cy="5577840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Technical meeting for SFG towards integrations and productization​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Sync different teams on the current status​</a:t>
            </a:r>
          </a:p>
          <a:p>
            <a:pPr lvl="1"/>
            <a:r>
              <a:rPr lang="en-US" dirty="0"/>
              <a:t>Rise expectations, mismatches, </a:t>
            </a:r>
            <a:r>
              <a:rPr lang="en-US" dirty="0" err="1"/>
              <a:t>etc</a:t>
            </a:r>
            <a:r>
              <a:rPr lang="en-US" dirty="0"/>
              <a:t>…​</a:t>
            </a:r>
          </a:p>
          <a:p>
            <a:pPr lvl="1"/>
            <a:r>
              <a:rPr lang="en-US" dirty="0"/>
              <a:t>Reviews when required (e.g. test plan reviews)​</a:t>
            </a:r>
          </a:p>
          <a:p>
            <a:pPr lvl="1"/>
            <a:r>
              <a:rPr lang="en-US" dirty="0"/>
              <a:t>Integration schedule and information sharing regarding expected timeline.​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C340E3-D08D-C064-2E4B-25C4ABFF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Kickoff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F73F8-D15A-0D20-4C99-D23D8F880E43}"/>
              </a:ext>
            </a:extLst>
          </p:cNvPr>
          <p:cNvSpPr txBox="1"/>
          <p:nvPr/>
        </p:nvSpPr>
        <p:spPr>
          <a:xfrm>
            <a:off x="6924582" y="4788181"/>
            <a:ext cx="432342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Timeline - TBD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Kickoff​                  13/11/2023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Feature freeze​    3/01/2024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 freeze ​       8/01/2024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Release​               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15/01/2024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15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72438-9E99-EBD5-99B0-31BC816C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Cause of interleaved 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E802-AC3F-06C0-8781-42D2DA58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for the interleaved scheduling is that all 4 </a:t>
            </a:r>
            <a:r>
              <a:rPr lang="en-US" dirty="0" err="1"/>
              <a:t>gemm</a:t>
            </a:r>
            <a:r>
              <a:rPr lang="en-US" dirty="0"/>
              <a:t> slices are sharing the same (un-sliced ) operand.</a:t>
            </a:r>
          </a:p>
          <a:p>
            <a:r>
              <a:rPr lang="en-US" dirty="0"/>
              <a:t>Hence, graph compiler is performing BW mitigation (share the input that's already in SRAM).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proposed by Aviv is to create "copy" on the (un-sliced ) operand as well (same offset in the same section) </a:t>
            </a:r>
          </a:p>
          <a:p>
            <a:r>
              <a:rPr lang="en-US" dirty="0"/>
              <a:t>This will prevent graph compiler to share the operand and will allow running each </a:t>
            </a:r>
            <a:r>
              <a:rPr lang="en-US" dirty="0" err="1"/>
              <a:t>gemm</a:t>
            </a:r>
            <a:r>
              <a:rPr lang="en-US" dirty="0"/>
              <a:t> to completion.</a:t>
            </a:r>
          </a:p>
        </p:txBody>
      </p:sp>
    </p:spTree>
    <p:extLst>
      <p:ext uri="{BB962C8B-B14F-4D97-AF65-F5344CB8AC3E}">
        <p14:creationId xmlns:p14="http://schemas.microsoft.com/office/powerpoint/2010/main" val="23698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0FE91-30E7-D3BF-C917-8C9AE2B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1/3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22276-931A-4E41-4D33-1E32DF67C1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Without duplicated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8DA3-7E85-D9E1-95DB-4C75608898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With duplicated copy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7AFE-BCA0-F46E-F608-12AE4247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20" y="1689135"/>
            <a:ext cx="1923725" cy="3795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B5EA9-5CCD-D362-312A-36BD7FD4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1" y="1624613"/>
            <a:ext cx="4335200" cy="4669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36CB7-CEFF-1AAD-5161-63E759FD0B36}"/>
              </a:ext>
            </a:extLst>
          </p:cNvPr>
          <p:cNvSpPr txBox="1"/>
          <p:nvPr/>
        </p:nvSpPr>
        <p:spPr>
          <a:xfrm>
            <a:off x="5457547" y="5852641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1044u</a:t>
            </a:r>
            <a:r>
              <a:rPr lang="en-US" sz="2800" dirty="0">
                <a:sym typeface="Wingdings" panose="05000000000000000000" pitchFamily="2" charset="2"/>
              </a:rPr>
              <a:t> 764u ( 36% improvement!!!)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489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0FE91-30E7-D3BF-C917-8C9AE2B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2/3 - launch to launch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22276-931A-4E41-4D33-1E32DF67C1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Without duplicated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8DA3-7E85-D9E1-95DB-4C75608898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With duplicated copy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289AB0-1C2D-3507-71E8-42049E5A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1338656"/>
            <a:ext cx="5164379" cy="4180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C8E007-848E-1C71-5721-A9EBF0FA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2" y="1429305"/>
            <a:ext cx="5349345" cy="31660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236FEA-8B9C-EE0B-BE86-F740D2BEB974}"/>
              </a:ext>
            </a:extLst>
          </p:cNvPr>
          <p:cNvSpPr txBox="1"/>
          <p:nvPr/>
        </p:nvSpPr>
        <p:spPr>
          <a:xfrm>
            <a:off x="6051506" y="6006530"/>
            <a:ext cx="378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1063u</a:t>
            </a:r>
            <a:r>
              <a:rPr lang="en-US" dirty="0">
                <a:sym typeface="Wingdings" panose="05000000000000000000" pitchFamily="2" charset="2"/>
              </a:rPr>
              <a:t> 943u ( 12% improvement)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0FE91-30E7-D3BF-C917-8C9AE2B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3/3 – compute to compute between </a:t>
            </a:r>
            <a:r>
              <a:rPr lang="en-US" dirty="0" err="1"/>
              <a:t>launchs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22276-931A-4E41-4D33-1E32DF67C1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Without duplicated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8DA3-7E85-D9E1-95DB-4C756088984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With duplicated copy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AB3F3-1BD8-AD36-37AE-5F601F75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1429004"/>
            <a:ext cx="5087664" cy="377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EA5F37-93DD-B1AA-A461-016A14CC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2" y="1429004"/>
            <a:ext cx="4191555" cy="3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53EA-65E1-2579-8E7F-F5BDB05A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methods to achieve the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01A4-0C6A-6B52-E4CF-767A8AA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solution with duplication of memory is temporary with the cost of additional memory</a:t>
            </a:r>
          </a:p>
          <a:p>
            <a:pPr marL="0" indent="0">
              <a:buNone/>
            </a:pPr>
            <a:r>
              <a:rPr lang="en-US" dirty="0"/>
              <a:t>How to solve the additional memory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pPr marL="733425" lvl="1" indent="-514350">
              <a:buFont typeface="+mj-lt"/>
              <a:buAutoNum type="arabicPeriod"/>
            </a:pPr>
            <a:r>
              <a:rPr lang="en-US" dirty="0"/>
              <a:t>when introducing "view" ( same section - same offset) - graph compiler will need to waste HBM to SRAM BW every time </a:t>
            </a:r>
          </a:p>
          <a:p>
            <a:pPr marL="915988" lvl="2" indent="-514350">
              <a:buFont typeface="+mj-lt"/>
              <a:buAutoNum type="arabicPeriod"/>
            </a:pPr>
            <a:r>
              <a:rPr lang="en-US" dirty="0"/>
              <a:t>Aligned to the current handling, as we already introduced shards partitioning</a:t>
            </a:r>
          </a:p>
          <a:p>
            <a:pPr marL="733425" lvl="1" indent="-514350">
              <a:buFont typeface="+mj-lt"/>
              <a:buAutoNum type="arabicPeriod"/>
            </a:pPr>
            <a:endParaRPr lang="en-US" dirty="0"/>
          </a:p>
          <a:p>
            <a:pPr marL="733425" lvl="1" indent="-514350">
              <a:buFont typeface="+mj-lt"/>
              <a:buAutoNum type="arabicPeriod"/>
            </a:pPr>
            <a:r>
              <a:rPr lang="en-US" dirty="0"/>
              <a:t>when introducing control dependency - it means we prevent graph compiler to reuse BW and again waste HBM to SRAM BW every time </a:t>
            </a:r>
          </a:p>
          <a:p>
            <a:pPr marL="915988" lvl="2" indent="-514350">
              <a:buFont typeface="+mj-lt"/>
              <a:buAutoNum type="arabicPeriod"/>
            </a:pPr>
            <a:r>
              <a:rPr lang="en-US" dirty="0"/>
              <a:t>Either by graph compiler running to completion when get external event, or</a:t>
            </a:r>
          </a:p>
          <a:p>
            <a:pPr marL="915988" lvl="2" indent="-514350">
              <a:buFont typeface="+mj-lt"/>
              <a:buAutoNum type="arabicPeriod"/>
            </a:pPr>
            <a:r>
              <a:rPr lang="en-US" dirty="0"/>
              <a:t>By bridge adding when signaling the events</a:t>
            </a:r>
          </a:p>
        </p:txBody>
      </p:sp>
    </p:spTree>
    <p:extLst>
      <p:ext uri="{BB962C8B-B14F-4D97-AF65-F5344CB8AC3E}">
        <p14:creationId xmlns:p14="http://schemas.microsoft.com/office/powerpoint/2010/main" val="202706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A33D-CFBB-A447-2C9B-4B63B3B0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2EAF-9D47-52A3-FA95-FAD7BDFE1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increased host overhead between launches – Siju </a:t>
            </a:r>
          </a:p>
          <a:p>
            <a:r>
              <a:rPr lang="en-US" dirty="0"/>
              <a:t>Discuss with </a:t>
            </a:r>
            <a:r>
              <a:rPr lang="en-US" dirty="0" err="1"/>
              <a:t>deepSpeed</a:t>
            </a:r>
            <a:r>
              <a:rPr lang="en-US" dirty="0"/>
              <a:t> of integration using </a:t>
            </a:r>
            <a:r>
              <a:rPr lang="en-US" dirty="0" err="1"/>
              <a:t>LinearAllreduce</a:t>
            </a:r>
            <a:r>
              <a:rPr lang="en-US" dirty="0"/>
              <a:t> – Eyal </a:t>
            </a:r>
          </a:p>
          <a:p>
            <a:r>
              <a:rPr lang="en-US" dirty="0"/>
              <a:t>Propose bridge </a:t>
            </a:r>
            <a:r>
              <a:rPr lang="en-US" dirty="0" err="1"/>
              <a:t>api</a:t>
            </a:r>
            <a:r>
              <a:rPr lang="en-US" dirty="0"/>
              <a:t> to allow same section-same offset for the non sharded operand – Amit</a:t>
            </a:r>
          </a:p>
          <a:p>
            <a:r>
              <a:rPr lang="en-US" dirty="0"/>
              <a:t>Modify the POC script to use same section-same offset on non-sharded operand – Siva and Siju</a:t>
            </a:r>
          </a:p>
          <a:p>
            <a:r>
              <a:rPr lang="en-US" dirty="0"/>
              <a:t>Check the benefit on llamav2 ( concern of OOM ) – Kalyan</a:t>
            </a:r>
          </a:p>
        </p:txBody>
      </p:sp>
    </p:spTree>
    <p:extLst>
      <p:ext uri="{BB962C8B-B14F-4D97-AF65-F5344CB8AC3E}">
        <p14:creationId xmlns:p14="http://schemas.microsoft.com/office/powerpoint/2010/main" val="423326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24B-23F6-0EF5-F1E1-C68E6F07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with shards to without shard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0EF2-B587-DB39-33FD-10DB01F0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Gemm</a:t>
            </a:r>
            <a:r>
              <a:rPr lang="en-US" dirty="0"/>
              <a:t> is taking more time when sharding</a:t>
            </a:r>
          </a:p>
          <a:p>
            <a:pPr lvl="1"/>
            <a:r>
              <a:rPr lang="en-US" dirty="0"/>
              <a:t>Need to check </a:t>
            </a:r>
            <a:r>
              <a:rPr lang="en-US" dirty="0" err="1"/>
              <a:t>mme</a:t>
            </a:r>
            <a:r>
              <a:rPr lang="en-US" dirty="0"/>
              <a:t> utilization ( geometry ) </a:t>
            </a:r>
            <a:r>
              <a:rPr lang="en-US" dirty="0">
                <a:sym typeface="Wingdings" panose="05000000000000000000" pitchFamily="2" charset="2"/>
              </a:rPr>
              <a:t> slicing on weight</a:t>
            </a:r>
            <a:endParaRPr lang="en-US" dirty="0"/>
          </a:p>
          <a:p>
            <a:pPr lvl="1"/>
            <a:r>
              <a:rPr lang="en-US" dirty="0"/>
              <a:t>Memory placement </a:t>
            </a:r>
            <a:r>
              <a:rPr lang="en-US" dirty="0">
                <a:sym typeface="Wingdings" panose="05000000000000000000" pitchFamily="2" charset="2"/>
              </a:rPr>
              <a:t>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82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1CD5-AD2B-7E3E-C348-344990AC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84FE0-6A70-16E8-2D0C-CBB799FB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NIC</a:t>
            </a:r>
          </a:p>
          <a:p>
            <a:pPr lvl="1"/>
            <a:r>
              <a:rPr lang="en-US" dirty="0"/>
              <a:t>Capacity: 14336[hidden]x60[batch]x2[</a:t>
            </a:r>
            <a:r>
              <a:rPr lang="en-US" dirty="0" err="1"/>
              <a:t>dtype</a:t>
            </a:r>
            <a:r>
              <a:rPr lang="en-US" dirty="0"/>
              <a:t>] x2[AR=RS+AG] =3.28MB</a:t>
            </a:r>
          </a:p>
          <a:p>
            <a:pPr lvl="1"/>
            <a:r>
              <a:rPr lang="en-US" dirty="0"/>
              <a:t>BW: 12.5[GBs]x24[port]x7/8[devices]=262GBs</a:t>
            </a:r>
          </a:p>
          <a:p>
            <a:pPr lvl="1"/>
            <a:r>
              <a:rPr lang="en-US" dirty="0"/>
              <a:t>Time = 12us</a:t>
            </a:r>
          </a:p>
          <a:p>
            <a:endParaRPr lang="en-US" dirty="0"/>
          </a:p>
          <a:p>
            <a:r>
              <a:rPr lang="en-US" dirty="0"/>
              <a:t>In llamav2 we see gap between projection 8us and reality 42us</a:t>
            </a:r>
          </a:p>
          <a:p>
            <a:pPr lvl="1"/>
            <a:r>
              <a:rPr lang="en-US" dirty="0"/>
              <a:t>Might suggest that our projected number is also not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0E90CD-4552-66AC-3AB4-E4DA97FE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FE6D2-376B-A71A-5DFE-6F5777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allow parallel compute and network involves</a:t>
            </a:r>
          </a:p>
          <a:p>
            <a:pPr lvl="1"/>
            <a:r>
              <a:rPr lang="en-US" dirty="0"/>
              <a:t>Partitioning </a:t>
            </a:r>
            <a:r>
              <a:rPr lang="en-US" dirty="0" err="1"/>
              <a:t>LinearAllReduce</a:t>
            </a:r>
            <a:r>
              <a:rPr lang="en-US" dirty="0"/>
              <a:t> to shards of </a:t>
            </a:r>
            <a:r>
              <a:rPr lang="en-US" dirty="0" err="1"/>
              <a:t>mme-allreduce-mme-allreduce</a:t>
            </a:r>
            <a:endParaRPr lang="en-US" dirty="0"/>
          </a:p>
          <a:p>
            <a:pPr lvl="1"/>
            <a:r>
              <a:rPr lang="en-US" dirty="0"/>
              <a:t>Slicing on weight non-common dim</a:t>
            </a:r>
          </a:p>
          <a:p>
            <a:pPr lvl="1"/>
            <a:r>
              <a:rPr lang="en-US" dirty="0"/>
              <a:t>Adding same section-same offset on activation tensor ( to avoid HBM BW optimization)</a:t>
            </a:r>
          </a:p>
          <a:p>
            <a:pPr lvl="1"/>
            <a:r>
              <a:rPr lang="en-US" dirty="0"/>
              <a:t>Signaling between compute compute-network on shard granularity</a:t>
            </a:r>
          </a:p>
          <a:p>
            <a:endParaRPr lang="en-US" dirty="0"/>
          </a:p>
          <a:p>
            <a:r>
              <a:rPr lang="en-US" dirty="0"/>
              <a:t>Question we ask is how to expose this on the user script as a product?</a:t>
            </a:r>
          </a:p>
        </p:txBody>
      </p:sp>
    </p:spTree>
    <p:extLst>
      <p:ext uri="{BB962C8B-B14F-4D97-AF65-F5344CB8AC3E}">
        <p14:creationId xmlns:p14="http://schemas.microsoft.com/office/powerpoint/2010/main" val="954804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2FFA-EA68-C966-702A-88CBD26D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DDF8-A0AE-F0B6-47E1-0FFAB9BA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way is to connect via an Op aligned to the </a:t>
            </a:r>
            <a:r>
              <a:rPr lang="en-US" dirty="0" err="1"/>
              <a:t>LinearAllReduce</a:t>
            </a:r>
            <a:endParaRPr lang="en-US" dirty="0"/>
          </a:p>
          <a:p>
            <a:pPr lvl="1"/>
            <a:r>
              <a:rPr lang="en-US" dirty="0"/>
              <a:t>patching the </a:t>
            </a:r>
            <a:r>
              <a:rPr lang="en-US" dirty="0" err="1"/>
              <a:t>LinearAllReduce</a:t>
            </a:r>
            <a:r>
              <a:rPr lang="en-US" dirty="0"/>
              <a:t> to use User op instead of </a:t>
            </a:r>
            <a:r>
              <a:rPr lang="en-US" dirty="0" err="1"/>
              <a:t>deepSpeed</a:t>
            </a:r>
            <a:r>
              <a:rPr lang="en-US" dirty="0"/>
              <a:t> op</a:t>
            </a:r>
          </a:p>
          <a:p>
            <a:pPr lvl="1"/>
            <a:r>
              <a:rPr lang="en-US" dirty="0"/>
              <a:t>Op part of the bridge, as contains both network and compute</a:t>
            </a:r>
          </a:p>
          <a:p>
            <a:pPr lvl="1"/>
            <a:r>
              <a:rPr lang="en-US" dirty="0"/>
              <a:t>We will need also op for </a:t>
            </a:r>
            <a:r>
              <a:rPr lang="en-US" dirty="0" err="1"/>
              <a:t>megatron</a:t>
            </a:r>
            <a:r>
              <a:rPr lang="en-US" dirty="0"/>
              <a:t> - </a:t>
            </a:r>
            <a:r>
              <a:rPr lang="en-US" dirty="0" err="1"/>
              <a:t>ColumnParallelLinear</a:t>
            </a:r>
            <a:r>
              <a:rPr lang="en-US" dirty="0"/>
              <a:t>/</a:t>
            </a:r>
            <a:r>
              <a:rPr lang="en-US" dirty="0" err="1"/>
              <a:t>RowParallelLinear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it involve to have it as an op ?</a:t>
            </a:r>
          </a:p>
        </p:txBody>
      </p:sp>
    </p:spTree>
    <p:extLst>
      <p:ext uri="{BB962C8B-B14F-4D97-AF65-F5344CB8AC3E}">
        <p14:creationId xmlns:p14="http://schemas.microsoft.com/office/powerpoint/2010/main" val="92405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F58AF-BCAF-B20E-D04F-A3DBEB52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WW48.1</a:t>
            </a:r>
          </a:p>
        </p:txBody>
      </p:sp>
    </p:spTree>
    <p:extLst>
      <p:ext uri="{BB962C8B-B14F-4D97-AF65-F5344CB8AC3E}">
        <p14:creationId xmlns:p14="http://schemas.microsoft.com/office/powerpoint/2010/main" val="3292912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593A58-F096-2B26-E782-D4BF933F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WW50</a:t>
            </a:r>
          </a:p>
        </p:txBody>
      </p:sp>
    </p:spTree>
    <p:extLst>
      <p:ext uri="{BB962C8B-B14F-4D97-AF65-F5344CB8AC3E}">
        <p14:creationId xmlns:p14="http://schemas.microsoft.com/office/powerpoint/2010/main" val="2172426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BCC-A09F-8DEC-93E1-8FE27D1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B4D5-E3D6-E3D9-C502-3C6E07F1CA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1shard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36E0-D194-6945-F04A-B33A8AD378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4shard, </a:t>
            </a:r>
          </a:p>
          <a:p>
            <a:pPr lvl="1"/>
            <a:r>
              <a:rPr lang="en-US" dirty="0"/>
              <a:t>MME additional 7us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327C8-D39B-E767-A83E-7E62E26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2" y="1884783"/>
            <a:ext cx="4955131" cy="4253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257FC-D8FD-1385-9B01-3E876214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49" y="1884783"/>
            <a:ext cx="5966972" cy="36903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68ED2B-517C-0533-09AE-1C0FC34CAF71}"/>
              </a:ext>
            </a:extLst>
          </p:cNvPr>
          <p:cNvSpPr/>
          <p:nvPr/>
        </p:nvSpPr>
        <p:spPr>
          <a:xfrm>
            <a:off x="2210540" y="1884783"/>
            <a:ext cx="1669002" cy="42536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C1CD2-9279-F11B-5433-6F53A0FFBC88}"/>
              </a:ext>
            </a:extLst>
          </p:cNvPr>
          <p:cNvSpPr/>
          <p:nvPr/>
        </p:nvSpPr>
        <p:spPr>
          <a:xfrm>
            <a:off x="7867619" y="1884783"/>
            <a:ext cx="2781907" cy="36903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491DB-FCBB-9B00-C628-D8F4B2E5A0F2}"/>
              </a:ext>
            </a:extLst>
          </p:cNvPr>
          <p:cNvSpPr txBox="1"/>
          <p:nvPr/>
        </p:nvSpPr>
        <p:spPr>
          <a:xfrm>
            <a:off x="7867619" y="20504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380u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775C9-C24C-45E7-5256-3919CF23E62D}"/>
              </a:ext>
            </a:extLst>
          </p:cNvPr>
          <p:cNvSpPr txBox="1"/>
          <p:nvPr/>
        </p:nvSpPr>
        <p:spPr>
          <a:xfrm>
            <a:off x="2210540" y="205047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227u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B31BCE-9AE6-CB34-DAC3-C632DFE60C55}"/>
              </a:ext>
            </a:extLst>
          </p:cNvPr>
          <p:cNvCxnSpPr/>
          <p:nvPr/>
        </p:nvCxnSpPr>
        <p:spPr>
          <a:xfrm>
            <a:off x="886691" y="1745673"/>
            <a:ext cx="2992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D1395C-C5A2-1D76-7FE7-E100DD1B3CE6}"/>
              </a:ext>
            </a:extLst>
          </p:cNvPr>
          <p:cNvSpPr txBox="1"/>
          <p:nvPr/>
        </p:nvSpPr>
        <p:spPr>
          <a:xfrm>
            <a:off x="2054340" y="148464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407u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E561AB-2A36-BA0B-B802-A2A92493E9B2}"/>
              </a:ext>
            </a:extLst>
          </p:cNvPr>
          <p:cNvCxnSpPr>
            <a:cxnSpLocks/>
          </p:cNvCxnSpPr>
          <p:nvPr/>
        </p:nvCxnSpPr>
        <p:spPr>
          <a:xfrm>
            <a:off x="6450145" y="1745673"/>
            <a:ext cx="4150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FD4689-A1CF-DB75-DABD-9FDF7B22BF6D}"/>
              </a:ext>
            </a:extLst>
          </p:cNvPr>
          <p:cNvSpPr txBox="1"/>
          <p:nvPr/>
        </p:nvSpPr>
        <p:spPr>
          <a:xfrm>
            <a:off x="8747859" y="148464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567u</a:t>
            </a:r>
          </a:p>
        </p:txBody>
      </p:sp>
    </p:spTree>
    <p:extLst>
      <p:ext uri="{BB962C8B-B14F-4D97-AF65-F5344CB8AC3E}">
        <p14:creationId xmlns:p14="http://schemas.microsoft.com/office/powerpoint/2010/main" val="388278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5BCC-A09F-8DEC-93E1-8FE27D1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B4D5-E3D6-E3D9-C502-3C6E07F1CA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1shard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36E0-D194-6945-F04A-B33A8AD378E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4shard, </a:t>
            </a:r>
          </a:p>
          <a:p>
            <a:pPr lvl="1"/>
            <a:r>
              <a:rPr lang="en-US" dirty="0"/>
              <a:t>MME additional 4.5%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2D249-E990-FA84-2A7D-955E7F0E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1884783"/>
            <a:ext cx="5823404" cy="40268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9D14F47-94D3-392E-1DA2-EC6293A8302C}"/>
              </a:ext>
            </a:extLst>
          </p:cNvPr>
          <p:cNvSpPr/>
          <p:nvPr/>
        </p:nvSpPr>
        <p:spPr>
          <a:xfrm>
            <a:off x="7784143" y="2780145"/>
            <a:ext cx="1683129" cy="2678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211u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B97622-B4FF-41F9-132D-E9575D4D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9" y="1884783"/>
            <a:ext cx="5573604" cy="320819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28DCAA-04CD-80B1-2546-EAF62DCAC729}"/>
              </a:ext>
            </a:extLst>
          </p:cNvPr>
          <p:cNvSpPr/>
          <p:nvPr/>
        </p:nvSpPr>
        <p:spPr>
          <a:xfrm>
            <a:off x="1856509" y="2697017"/>
            <a:ext cx="468093" cy="277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6D7AC-312C-0D85-B126-78BC847834E9}"/>
              </a:ext>
            </a:extLst>
          </p:cNvPr>
          <p:cNvSpPr/>
          <p:nvPr/>
        </p:nvSpPr>
        <p:spPr>
          <a:xfrm>
            <a:off x="2863273" y="2724725"/>
            <a:ext cx="1178295" cy="277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125u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7B78FA-9285-3A6A-89E3-7E7878A34FD1}"/>
              </a:ext>
            </a:extLst>
          </p:cNvPr>
          <p:cNvSpPr/>
          <p:nvPr/>
        </p:nvSpPr>
        <p:spPr>
          <a:xfrm>
            <a:off x="9841347" y="2784761"/>
            <a:ext cx="983672" cy="277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125u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7B3989-C35E-4251-BA61-5C3672F8E34B}"/>
              </a:ext>
            </a:extLst>
          </p:cNvPr>
          <p:cNvCxnSpPr/>
          <p:nvPr/>
        </p:nvCxnSpPr>
        <p:spPr>
          <a:xfrm flipV="1">
            <a:off x="4950691" y="3061852"/>
            <a:ext cx="3075709" cy="284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840E68-6A29-EB38-4506-F7C6A7F5F0E2}"/>
              </a:ext>
            </a:extLst>
          </p:cNvPr>
          <p:cNvSpPr/>
          <p:nvPr/>
        </p:nvSpPr>
        <p:spPr>
          <a:xfrm>
            <a:off x="2348508" y="2720107"/>
            <a:ext cx="535710" cy="277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D4E38-B201-16E3-D22C-B27A0FEA6B9F}"/>
              </a:ext>
            </a:extLst>
          </p:cNvPr>
          <p:cNvSpPr/>
          <p:nvPr/>
        </p:nvSpPr>
        <p:spPr>
          <a:xfrm>
            <a:off x="9467272" y="2766678"/>
            <a:ext cx="400126" cy="277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F4E562-316D-D638-7AC8-776FDA3DB843}"/>
              </a:ext>
            </a:extLst>
          </p:cNvPr>
          <p:cNvSpPr txBox="1"/>
          <p:nvPr/>
        </p:nvSpPr>
        <p:spPr>
          <a:xfrm>
            <a:off x="9391307" y="3025748"/>
            <a:ext cx="56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51u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8987A-2308-E19C-0886-E60849381DDF}"/>
              </a:ext>
            </a:extLst>
          </p:cNvPr>
          <p:cNvSpPr txBox="1"/>
          <p:nvPr/>
        </p:nvSpPr>
        <p:spPr>
          <a:xfrm>
            <a:off x="2334885" y="2997198"/>
            <a:ext cx="56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46u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90F3D6-7228-E80C-1D1D-CFA14F28B328}"/>
              </a:ext>
            </a:extLst>
          </p:cNvPr>
          <p:cNvSpPr txBox="1"/>
          <p:nvPr/>
        </p:nvSpPr>
        <p:spPr>
          <a:xfrm>
            <a:off x="1814265" y="2656416"/>
            <a:ext cx="56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48u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40164-FE5F-B395-051C-7B09D6A42097}"/>
              </a:ext>
            </a:extLst>
          </p:cNvPr>
          <p:cNvSpPr txBox="1"/>
          <p:nvPr/>
        </p:nvSpPr>
        <p:spPr>
          <a:xfrm>
            <a:off x="3916218" y="5875312"/>
            <a:ext cx="247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Increased time</a:t>
            </a:r>
          </a:p>
          <a:p>
            <a:r>
              <a:rPr lang="en-US" dirty="0"/>
              <a:t>On host before enqueue</a:t>
            </a:r>
          </a:p>
        </p:txBody>
      </p:sp>
    </p:spTree>
    <p:extLst>
      <p:ext uri="{BB962C8B-B14F-4D97-AF65-F5344CB8AC3E}">
        <p14:creationId xmlns:p14="http://schemas.microsoft.com/office/powerpoint/2010/main" val="72104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389C-C159-99A0-BAF2-AC7B09DC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80FE-AA8A-B636-565A-0AB18D28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1shard: 180u[</a:t>
            </a:r>
            <a:r>
              <a:rPr lang="en-US" dirty="0" err="1"/>
              <a:t>gemm</a:t>
            </a:r>
            <a:r>
              <a:rPr lang="en-US" dirty="0"/>
              <a:t>] + 227u[host]</a:t>
            </a:r>
          </a:p>
          <a:p>
            <a:r>
              <a:rPr lang="en-US" dirty="0"/>
              <a:t>4shard: 187u[</a:t>
            </a:r>
            <a:r>
              <a:rPr lang="en-US" dirty="0" err="1"/>
              <a:t>gemm</a:t>
            </a:r>
            <a:r>
              <a:rPr lang="en-US" dirty="0"/>
              <a:t>] + (227-48)[host, pipeline latency to enqueue]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desired: 41/407 = 10%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Preliminaries: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multithread ( handle data dependency between the threads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procedure call for the all reduce ( probably recomputing the same </a:t>
            </a:r>
            <a:r>
              <a:rPr lang="en-US" dirty="0" err="1"/>
              <a:t>hccl</a:t>
            </a:r>
            <a:r>
              <a:rPr lang="en-US" dirty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pipeline 48u ( time until enqueue ) with the </a:t>
            </a:r>
            <a:r>
              <a:rPr lang="en-US" dirty="0" err="1"/>
              <a:t>gemm</a:t>
            </a:r>
            <a:r>
              <a:rPr lang="en-US" dirty="0"/>
              <a:t>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9E01C-87F5-0B69-5E63-C51301CD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Weight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87E4C-7E3D-EF0F-3EA2-C46E6344D7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1shard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Liav with Tal analyzing the gaps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022AC-2A74-88E0-83D4-4B29F89E5E5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4shard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4ED0D-3C88-8EBF-1616-7C82B626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42" y="1431636"/>
            <a:ext cx="5259505" cy="3663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FE965-18CA-A020-77DC-8D887029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3" y="1431636"/>
            <a:ext cx="5401222" cy="36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58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AA157B-F775-7FC2-7098-F6E57E9C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Enforcing GC MME to run to competition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7BFB0-5E2B-6C63-E3D5-89540D0A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is not seen – GC runs each </a:t>
            </a:r>
            <a:r>
              <a:rPr lang="en-US" dirty="0" err="1"/>
              <a:t>mme</a:t>
            </a:r>
            <a:r>
              <a:rPr lang="en-US" dirty="0"/>
              <a:t> to completion</a:t>
            </a:r>
          </a:p>
          <a:p>
            <a:r>
              <a:rPr lang="en-US" dirty="0"/>
              <a:t>Reason is that operand A (SRAM) operand B (HBM )</a:t>
            </a:r>
          </a:p>
          <a:p>
            <a:endParaRPr lang="en-US" dirty="0"/>
          </a:p>
          <a:p>
            <a:r>
              <a:rPr lang="en-US" dirty="0"/>
              <a:t>When slicing op B  (HBM) optimization doesn’t happen – 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3299714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D552C-59AE-FCE8-E135-1891E7CA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96EDF-23EA-8C22-AFE7-42D069C5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llama</a:t>
            </a:r>
          </a:p>
          <a:p>
            <a:pPr lvl="1"/>
            <a:r>
              <a:rPr lang="en-US" dirty="0">
                <a:hlinkClick r:id="rId3"/>
              </a:rPr>
              <a:t>https://gerrit.habana-labs.com/#/c/371332/5/optimum/habana/transformers/models/llama/modeling_llama.py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override </a:t>
            </a:r>
            <a:r>
              <a:rPr lang="en-US" dirty="0" err="1"/>
              <a:t>self.o_proj</a:t>
            </a:r>
            <a:r>
              <a:rPr lang="en-US" dirty="0"/>
              <a:t> with </a:t>
            </a:r>
            <a:r>
              <a:rPr lang="en-US" dirty="0" err="1"/>
              <a:t>HabanaLinearAllReduce</a:t>
            </a:r>
            <a:r>
              <a:rPr lang="en-US" dirty="0"/>
              <a:t> and then </a:t>
            </a:r>
            <a:r>
              <a:rPr lang="en-US" dirty="0" err="1"/>
              <a:t>elimiate</a:t>
            </a:r>
            <a:r>
              <a:rPr lang="en-US" dirty="0"/>
              <a:t> from the user script ...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1D7E2-B3DF-67B7-E4AD-BB138178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4166"/>
            <a:ext cx="12192000" cy="15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474-D9EC-524E-07A5-73956520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FB8A-ABF9-01B5-AB90-F3919271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hccl</a:t>
            </a:r>
            <a:r>
              <a:rPr lang="en-US" dirty="0"/>
              <a:t> call optimization – today takes 40u, pending the multi-thread handling</a:t>
            </a:r>
          </a:p>
        </p:txBody>
      </p:sp>
    </p:spTree>
    <p:extLst>
      <p:ext uri="{BB962C8B-B14F-4D97-AF65-F5344CB8AC3E}">
        <p14:creationId xmlns:p14="http://schemas.microsoft.com/office/powerpoint/2010/main" val="228659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8F1D8-9494-8436-6419-B0BFA4D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Items to discuss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C403-5A94-99A8-3A43-8CA62859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 Thread work </a:t>
            </a:r>
          </a:p>
        </p:txBody>
      </p:sp>
    </p:spTree>
    <p:extLst>
      <p:ext uri="{BB962C8B-B14F-4D97-AF65-F5344CB8AC3E}">
        <p14:creationId xmlns:p14="http://schemas.microsoft.com/office/powerpoint/2010/main" val="3146212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E1DF-B05A-1BAD-0169-83A857F0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PT Thread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F81C-FBA1-C0B0-E277-50A89867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seen on latest – only between launch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8920C-6B30-5064-B67F-B87FE824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21" y="2088364"/>
            <a:ext cx="7328876" cy="42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8C19-3789-4AEC-9BEF-3DEF6A9E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9454-DBC3-42C4-84AA-E8E3CD45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 scenario we investigate</a:t>
            </a:r>
          </a:p>
          <a:p>
            <a:r>
              <a:rPr lang="en-US" dirty="0">
                <a:solidFill>
                  <a:schemeClr val="accent5"/>
                </a:solidFill>
              </a:rPr>
              <a:t>Expectation vs Reality </a:t>
            </a:r>
          </a:p>
          <a:p>
            <a:r>
              <a:rPr lang="en-US" dirty="0">
                <a:solidFill>
                  <a:schemeClr val="accent5"/>
                </a:solidFill>
              </a:rPr>
              <a:t>Variance between runs</a:t>
            </a:r>
          </a:p>
          <a:p>
            <a:r>
              <a:rPr lang="en-US" dirty="0">
                <a:solidFill>
                  <a:schemeClr val="accent5"/>
                </a:solidFill>
              </a:rPr>
              <a:t>Host overhead</a:t>
            </a:r>
          </a:p>
          <a:p>
            <a:r>
              <a:rPr lang="en-US" dirty="0">
                <a:solidFill>
                  <a:schemeClr val="accent5"/>
                </a:solidFill>
              </a:rPr>
              <a:t>Ordering issues and how to guarantee</a:t>
            </a:r>
          </a:p>
        </p:txBody>
      </p:sp>
    </p:spTree>
    <p:extLst>
      <p:ext uri="{BB962C8B-B14F-4D97-AF65-F5344CB8AC3E}">
        <p14:creationId xmlns:p14="http://schemas.microsoft.com/office/powerpoint/2010/main" val="2999762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CA6B-84AE-2E32-0B78-973BC9C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All-Reduce Latencies – Roman </a:t>
            </a:r>
            <a:endParaRPr lang="en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A8D7E-D10C-B4D4-5195-785C006B6161}"/>
              </a:ext>
            </a:extLst>
          </p:cNvPr>
          <p:cNvSpPr txBox="1"/>
          <p:nvPr/>
        </p:nvSpPr>
        <p:spPr>
          <a:xfrm>
            <a:off x="255711" y="747956"/>
            <a:ext cx="4869539" cy="5416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Stages Elaboration:</a:t>
            </a:r>
          </a:p>
          <a:p>
            <a:pPr algn="l"/>
            <a:r>
              <a:rPr lang="en-US" sz="1600" u="sng" dirty="0"/>
              <a:t>Stage 1: Compute finished</a:t>
            </a:r>
            <a:endParaRPr lang="en-US" sz="16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SO signaling by the MME: 1usec worst-case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Monitor expires: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Increments a long-SO in the device </a:t>
            </a:r>
            <a:r>
              <a:rPr lang="en-US" sz="1600" dirty="0">
                <a:sym typeface="Wingdings" panose="05000000000000000000" pitchFamily="2" charset="2"/>
              </a:rPr>
              <a:t> Indicates that compute finished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Increment a completion group counter at the host (irrelevant for our case)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Scheduler ARC: A monitor waits for a value of long-SO, then writes a message to the DCCM queue which indicates an expiry of the fenced monitor.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ARC reads the message from the DCCM queue, then executes unfenced instructions that are in the ping-pong buffer.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Scheduler ARC sends instructions via the DUP engine to the engine ARCs.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Engine ARC generates the instructions that the engines should execute: Sending the descriptors to the lower CP.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First EDMAs then NICs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Q: Can we send NIC’s instructions before the EDMA?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9066-E7A0-4989-648A-13BC9A7F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60" y="747957"/>
            <a:ext cx="6776052" cy="4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CA6B-84AE-2E32-0B78-973BC9C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All-Reduce Latencies – Roman </a:t>
            </a:r>
            <a:endParaRPr lang="en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A8D7E-D10C-B4D4-5195-785C006B6161}"/>
              </a:ext>
            </a:extLst>
          </p:cNvPr>
          <p:cNvSpPr txBox="1"/>
          <p:nvPr/>
        </p:nvSpPr>
        <p:spPr>
          <a:xfrm>
            <a:off x="255711" y="747956"/>
            <a:ext cx="486953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Stages Elaboration:</a:t>
            </a:r>
          </a:p>
          <a:p>
            <a:pPr algn="l"/>
            <a:r>
              <a:rPr lang="en-US" sz="1600" u="sng" dirty="0"/>
              <a:t>Stage 2: Reduce Scatter time</a:t>
            </a:r>
          </a:p>
          <a:p>
            <a:r>
              <a:rPr lang="en-US" sz="1600" u="sng" dirty="0"/>
              <a:t>Stage 3: </a:t>
            </a:r>
            <a:r>
              <a:rPr lang="en-US" sz="1600" dirty="0"/>
              <a:t>Similar roundtrip as stage1, only that all syncs occur within the same stream</a:t>
            </a:r>
          </a:p>
          <a:p>
            <a:r>
              <a:rPr lang="en-US" sz="1600" u="sng" dirty="0"/>
              <a:t>Stage 4: Reduction</a:t>
            </a:r>
            <a:r>
              <a:rPr lang="en-US" sz="1600" dirty="0"/>
              <a:t>: BF16 += BF16 / FP32 += BF16</a:t>
            </a:r>
          </a:p>
          <a:p>
            <a:r>
              <a:rPr lang="en-US" sz="1600" dirty="0"/>
              <a:t>Stage 5: Should be eliminated with the SRAM flow</a:t>
            </a:r>
          </a:p>
          <a:p>
            <a:r>
              <a:rPr lang="en-US" sz="1600" u="sng" dirty="0">
                <a:sym typeface="Wingdings" panose="05000000000000000000" pitchFamily="2" charset="2"/>
              </a:rPr>
              <a:t>Stage 6</a:t>
            </a:r>
            <a:r>
              <a:rPr lang="en-US" sz="1600" u="sng" dirty="0"/>
              <a:t>: </a:t>
            </a:r>
            <a:r>
              <a:rPr lang="en-US" sz="1600" u="sng" dirty="0">
                <a:sym typeface="Wingdings" panose="05000000000000000000" pitchFamily="2" charset="2"/>
              </a:rPr>
              <a:t>Duplication</a:t>
            </a:r>
          </a:p>
          <a:p>
            <a:r>
              <a:rPr lang="en-US" sz="1600" u="sng" dirty="0">
                <a:sym typeface="Wingdings" panose="05000000000000000000" pitchFamily="2" charset="2"/>
              </a:rPr>
              <a:t>Stage 7</a:t>
            </a:r>
            <a:r>
              <a:rPr lang="en-US" sz="1600" u="sng" dirty="0"/>
              <a:t>: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Similar sync to stage 3. NICs add latency on top of EDMA, possibly due to engine ARC additional latency.</a:t>
            </a:r>
          </a:p>
          <a:p>
            <a:r>
              <a:rPr lang="en-US" sz="1600" u="sng" dirty="0">
                <a:sym typeface="Wingdings" panose="05000000000000000000" pitchFamily="2" charset="2"/>
              </a:rPr>
              <a:t>Stage 8:</a:t>
            </a:r>
            <a:r>
              <a:rPr lang="en-US" sz="1600" dirty="0">
                <a:sym typeface="Wingdings" panose="05000000000000000000" pitchFamily="2" charset="2"/>
              </a:rPr>
              <a:t> All-gather comms</a:t>
            </a:r>
          </a:p>
          <a:p>
            <a:r>
              <a:rPr lang="en-US" sz="1600" u="sng" dirty="0">
                <a:sym typeface="Wingdings" panose="05000000000000000000" pitchFamily="2" charset="2"/>
              </a:rPr>
              <a:t>Stage 9:</a:t>
            </a:r>
            <a:r>
              <a:rPr lang="en-US" sz="1600" dirty="0">
                <a:sym typeface="Wingdings" panose="05000000000000000000" pitchFamily="2" charset="2"/>
              </a:rPr>
              <a:t> Similar to stage 1, but w/ longer latency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DUP sends commands to all compute engines.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Engine ARC receives a pointer to ECB list, copies to DCCM. Each ECB command is a pointer to a descriptor, which the engine ARC should fetch to the DCCM, the send to the commands to the lower CP.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In total: 2 HBM accesses of the engine ARC per ECB list + ECB.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9066-E7A0-4989-648A-13BC9A7F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60" y="747957"/>
            <a:ext cx="6776052" cy="4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7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80AAF-7862-4423-8236-2372C67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WW51</a:t>
            </a:r>
          </a:p>
        </p:txBody>
      </p:sp>
    </p:spTree>
    <p:extLst>
      <p:ext uri="{BB962C8B-B14F-4D97-AF65-F5344CB8AC3E}">
        <p14:creationId xmlns:p14="http://schemas.microsoft.com/office/powerpoint/2010/main" val="1173128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8F1D8-9494-8436-6419-B0BFA4D5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C403-5A94-99A8-3A43-8CA62859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 device time </a:t>
            </a:r>
          </a:p>
          <a:p>
            <a:r>
              <a:rPr lang="en-US" dirty="0" err="1"/>
              <a:t>hcl</a:t>
            </a:r>
            <a:r>
              <a:rPr lang="en-US" dirty="0"/>
              <a:t> host call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89937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5E44-4329-7E85-D49F-6DA7BECB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NIC device time – start early and end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9987-34FD-A54D-338A-4ACDD8CF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MME 187us = 46u per MME shard</a:t>
            </a:r>
          </a:p>
          <a:p>
            <a:r>
              <a:rPr lang="en-US" dirty="0"/>
              <a:t>Expected 3.28MB/260Gb=12u </a:t>
            </a:r>
            <a:endParaRPr lang="en-US" b="1" dirty="0"/>
          </a:p>
          <a:p>
            <a:pPr lvl="1"/>
            <a:r>
              <a:rPr lang="en-US" dirty="0"/>
              <a:t>even though the NIC seems to have started its work after the first </a:t>
            </a:r>
            <a:r>
              <a:rPr lang="en-US" dirty="0" err="1"/>
              <a:t>matmul</a:t>
            </a:r>
            <a:r>
              <a:rPr lang="en-US" dirty="0"/>
              <a:t>, it takes long to finish in the device, and from one </a:t>
            </a:r>
            <a:r>
              <a:rPr lang="en-US" dirty="0" err="1"/>
              <a:t>matmul</a:t>
            </a:r>
            <a:r>
              <a:rPr lang="en-US" dirty="0"/>
              <a:t> to the next graph (starts on TPC), the device takes 215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8828B-91CF-1D17-2BD8-CD4CB4A4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83" y="2509819"/>
            <a:ext cx="8453274" cy="42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D00D1B5-16A1-6107-193E-9E3F203C3512}"/>
              </a:ext>
            </a:extLst>
          </p:cNvPr>
          <p:cNvSpPr/>
          <p:nvPr/>
        </p:nvSpPr>
        <p:spPr>
          <a:xfrm>
            <a:off x="2680285" y="797077"/>
            <a:ext cx="8169813" cy="5760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en-IL" sz="10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CA6B-84AE-2E32-0B78-973BC9C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All-Reduce Latencies – [60,8192]x2[BF16] = 0.9MB @ 3.5u</a:t>
            </a:r>
            <a:endParaRPr lang="en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A8D7E-D10C-B4D4-5195-785C006B6161}"/>
              </a:ext>
            </a:extLst>
          </p:cNvPr>
          <p:cNvSpPr txBox="1"/>
          <p:nvPr/>
        </p:nvSpPr>
        <p:spPr>
          <a:xfrm>
            <a:off x="290902" y="951862"/>
            <a:ext cx="2649414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Runtimes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2.9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8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2.9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3.5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2.8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1.1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4.7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7.7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7.8 </a:t>
            </a:r>
            <a:r>
              <a:rPr lang="en-US" sz="1600" dirty="0" err="1"/>
              <a:t>usec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 Total of 41.4us 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u="sng" dirty="0"/>
              <a:t>Depending on size:</a:t>
            </a:r>
          </a:p>
          <a:p>
            <a:pPr algn="l"/>
            <a:r>
              <a:rPr lang="en-US" sz="1600" dirty="0"/>
              <a:t>2 = 3.5u </a:t>
            </a:r>
            <a:r>
              <a:rPr lang="en-US" sz="1600" dirty="0">
                <a:sym typeface="Wingdings" panose="05000000000000000000" pitchFamily="2" charset="2"/>
              </a:rPr>
              <a:t> 8u # </a:t>
            </a:r>
            <a:r>
              <a:rPr lang="en-US" sz="1600" dirty="0" err="1">
                <a:sym typeface="Wingdings" panose="05000000000000000000" pitchFamily="2" charset="2"/>
              </a:rPr>
              <a:t>reduce_scat</a:t>
            </a:r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8 = 3.5u  8u # </a:t>
            </a:r>
            <a:r>
              <a:rPr lang="en-US" sz="1600" dirty="0" err="1">
                <a:sym typeface="Wingdings" panose="05000000000000000000" pitchFamily="2" charset="2"/>
              </a:rPr>
              <a:t>all_gather</a:t>
            </a:r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4 = 3.5u # </a:t>
            </a:r>
            <a:r>
              <a:rPr lang="en-US" sz="1600" dirty="0" err="1">
                <a:sym typeface="Wingdings" panose="05000000000000000000" pitchFamily="2" charset="2"/>
              </a:rPr>
              <a:t>dma</a:t>
            </a:r>
            <a:r>
              <a:rPr lang="en-US" sz="1600" dirty="0">
                <a:sym typeface="Wingdings" panose="05000000000000000000" pitchFamily="2" charset="2"/>
              </a:rPr>
              <a:t> RMW</a:t>
            </a: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6 = 1.1u # </a:t>
            </a:r>
            <a:r>
              <a:rPr lang="en-US" sz="1600" dirty="0" err="1">
                <a:sym typeface="Wingdings" panose="05000000000000000000" pitchFamily="2" charset="2"/>
              </a:rPr>
              <a:t>dma</a:t>
            </a:r>
            <a:r>
              <a:rPr lang="en-US" sz="1600" dirty="0">
                <a:sym typeface="Wingdings" panose="05000000000000000000" pitchFamily="2" charset="2"/>
              </a:rPr>
              <a:t> duplication</a:t>
            </a:r>
          </a:p>
          <a:p>
            <a:pPr algn="l"/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29.4u overhead</a:t>
            </a: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3.5x3+1.1 work</a:t>
            </a:r>
            <a:endParaRPr lang="en-IL" sz="1600" dirty="0" err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F3AB63-6787-C63F-7C00-D6F85498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3155" y="1445167"/>
            <a:ext cx="7928617" cy="506777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BF9603A-F438-E900-7A4B-CAC72E749560}"/>
              </a:ext>
            </a:extLst>
          </p:cNvPr>
          <p:cNvGrpSpPr/>
          <p:nvPr/>
        </p:nvGrpSpPr>
        <p:grpSpPr>
          <a:xfrm>
            <a:off x="4641414" y="1014112"/>
            <a:ext cx="5843721" cy="5543321"/>
            <a:chOff x="5024368" y="1121607"/>
            <a:chExt cx="5843721" cy="53477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297DBF-65B2-2548-6629-2BD060A64850}"/>
                </a:ext>
              </a:extLst>
            </p:cNvPr>
            <p:cNvCxnSpPr/>
            <p:nvPr/>
          </p:nvCxnSpPr>
          <p:spPr>
            <a:xfrm>
              <a:off x="5024368" y="1127029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D1C780-FC17-9496-606D-2435E9651250}"/>
                </a:ext>
              </a:extLst>
            </p:cNvPr>
            <p:cNvCxnSpPr/>
            <p:nvPr/>
          </p:nvCxnSpPr>
          <p:spPr>
            <a:xfrm>
              <a:off x="5431504" y="1125988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8879CA-D9C6-B6B5-DD3E-3028FE57184A}"/>
                </a:ext>
              </a:extLst>
            </p:cNvPr>
            <p:cNvCxnSpPr/>
            <p:nvPr/>
          </p:nvCxnSpPr>
          <p:spPr>
            <a:xfrm>
              <a:off x="6573829" y="1124366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E2A903-3C56-F226-47B1-AE24ACFBE07C}"/>
                </a:ext>
              </a:extLst>
            </p:cNvPr>
            <p:cNvCxnSpPr/>
            <p:nvPr/>
          </p:nvCxnSpPr>
          <p:spPr>
            <a:xfrm>
              <a:off x="6975195" y="1121607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ED6E75-6013-891B-3ED8-AD494506E1D4}"/>
                </a:ext>
              </a:extLst>
            </p:cNvPr>
            <p:cNvCxnSpPr/>
            <p:nvPr/>
          </p:nvCxnSpPr>
          <p:spPr>
            <a:xfrm>
              <a:off x="7482809" y="1121607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7266E2-7F71-54B1-8BFB-85ECE58DCDC3}"/>
                </a:ext>
              </a:extLst>
            </p:cNvPr>
            <p:cNvCxnSpPr/>
            <p:nvPr/>
          </p:nvCxnSpPr>
          <p:spPr>
            <a:xfrm>
              <a:off x="7868888" y="1127703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A9AE8E-E329-79AB-512C-8E26EEE40AC2}"/>
                </a:ext>
              </a:extLst>
            </p:cNvPr>
            <p:cNvCxnSpPr/>
            <p:nvPr/>
          </p:nvCxnSpPr>
          <p:spPr>
            <a:xfrm>
              <a:off x="8030260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851FC7-C1E9-9575-46CE-C0161CA5EB4A}"/>
                </a:ext>
              </a:extLst>
            </p:cNvPr>
            <p:cNvCxnSpPr/>
            <p:nvPr/>
          </p:nvCxnSpPr>
          <p:spPr>
            <a:xfrm>
              <a:off x="8683240" y="1133800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58E700-FEE4-0B4D-1AEA-3F9EACDE4944}"/>
                </a:ext>
              </a:extLst>
            </p:cNvPr>
            <p:cNvCxnSpPr/>
            <p:nvPr/>
          </p:nvCxnSpPr>
          <p:spPr>
            <a:xfrm>
              <a:off x="9782896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3E9D32-5C76-B51E-B25F-A4A66A2C04DB}"/>
                </a:ext>
              </a:extLst>
            </p:cNvPr>
            <p:cNvCxnSpPr/>
            <p:nvPr/>
          </p:nvCxnSpPr>
          <p:spPr>
            <a:xfrm>
              <a:off x="10868089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0F3C48-21DC-1EB3-9242-5F7C14D2C726}"/>
              </a:ext>
            </a:extLst>
          </p:cNvPr>
          <p:cNvGrpSpPr/>
          <p:nvPr/>
        </p:nvGrpSpPr>
        <p:grpSpPr>
          <a:xfrm>
            <a:off x="4799883" y="1229012"/>
            <a:ext cx="5236807" cy="261094"/>
            <a:chOff x="4799883" y="1203612"/>
            <a:chExt cx="5236807" cy="2610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F34650-77B9-60E3-368A-D44B3BD84E69}"/>
                </a:ext>
              </a:extLst>
            </p:cNvPr>
            <p:cNvSpPr txBox="1"/>
            <p:nvPr/>
          </p:nvSpPr>
          <p:spPr>
            <a:xfrm>
              <a:off x="4799883" y="1204085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1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BA913-8246-7C3B-DD6A-A9D1C5196184}"/>
                </a:ext>
              </a:extLst>
            </p:cNvPr>
            <p:cNvSpPr txBox="1"/>
            <p:nvPr/>
          </p:nvSpPr>
          <p:spPr>
            <a:xfrm>
              <a:off x="5572469" y="1204689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2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622652-2A86-E5E7-9534-C7D4CF905F26}"/>
                </a:ext>
              </a:extLst>
            </p:cNvPr>
            <p:cNvSpPr txBox="1"/>
            <p:nvPr/>
          </p:nvSpPr>
          <p:spPr>
            <a:xfrm>
              <a:off x="6349225" y="1204082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3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645275-B937-9870-6B33-06057E21B7F8}"/>
                </a:ext>
              </a:extLst>
            </p:cNvPr>
            <p:cNvSpPr txBox="1"/>
            <p:nvPr/>
          </p:nvSpPr>
          <p:spPr>
            <a:xfrm>
              <a:off x="6793285" y="1203612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4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0A1B4-D2E5-C8C6-6507-3E70ABB90C24}"/>
                </a:ext>
              </a:extLst>
            </p:cNvPr>
            <p:cNvSpPr txBox="1"/>
            <p:nvPr/>
          </p:nvSpPr>
          <p:spPr>
            <a:xfrm>
              <a:off x="7252238" y="1204082"/>
              <a:ext cx="9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5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5D0E-3F54-29ED-6566-0EBA91FE260A}"/>
                </a:ext>
              </a:extLst>
            </p:cNvPr>
            <p:cNvSpPr txBox="1"/>
            <p:nvPr/>
          </p:nvSpPr>
          <p:spPr>
            <a:xfrm>
              <a:off x="7520901" y="1205785"/>
              <a:ext cx="1079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6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D7D562-825E-963E-F41C-C711A2EBDE41}"/>
                </a:ext>
              </a:extLst>
            </p:cNvPr>
            <p:cNvSpPr txBox="1"/>
            <p:nvPr/>
          </p:nvSpPr>
          <p:spPr>
            <a:xfrm>
              <a:off x="7917135" y="1204688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7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33640E-5278-455A-F850-A86AC8F359C1}"/>
                </a:ext>
              </a:extLst>
            </p:cNvPr>
            <p:cNvSpPr txBox="1"/>
            <p:nvPr/>
          </p:nvSpPr>
          <p:spPr>
            <a:xfrm>
              <a:off x="8768555" y="1212135"/>
              <a:ext cx="1345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8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4BF9F1-E77D-FC97-27B6-3E52A2EC24CA}"/>
                </a:ext>
              </a:extLst>
            </p:cNvPr>
            <p:cNvSpPr txBox="1"/>
            <p:nvPr/>
          </p:nvSpPr>
          <p:spPr>
            <a:xfrm>
              <a:off x="9896819" y="1218485"/>
              <a:ext cx="1398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9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6A9E6F3-6B38-C394-370F-F8B8FACDA906}"/>
              </a:ext>
            </a:extLst>
          </p:cNvPr>
          <p:cNvSpPr txBox="1"/>
          <p:nvPr/>
        </p:nvSpPr>
        <p:spPr>
          <a:xfrm>
            <a:off x="7404286" y="797077"/>
            <a:ext cx="3366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/>
              <a:t>1.1us</a:t>
            </a:r>
            <a:endParaRPr lang="en-IL" sz="1200" dirty="0" err="1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E3591E-FC44-17FC-5638-A7AE69D79B0E}"/>
              </a:ext>
            </a:extLst>
          </p:cNvPr>
          <p:cNvGrpSpPr/>
          <p:nvPr/>
        </p:nvGrpSpPr>
        <p:grpSpPr>
          <a:xfrm>
            <a:off x="4686748" y="1037874"/>
            <a:ext cx="5409748" cy="190002"/>
            <a:chOff x="4686748" y="989322"/>
            <a:chExt cx="5409748" cy="190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AD2652-3237-C524-A802-10E9A9BBB74D}"/>
                </a:ext>
              </a:extLst>
            </p:cNvPr>
            <p:cNvSpPr txBox="1"/>
            <p:nvPr/>
          </p:nvSpPr>
          <p:spPr>
            <a:xfrm>
              <a:off x="4686748" y="994658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2.9us</a:t>
              </a:r>
              <a:endParaRPr lang="en-IL" sz="1200" dirty="0" err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3F8BE4-569A-07B0-6C7B-97743E8E199A}"/>
                </a:ext>
              </a:extLst>
            </p:cNvPr>
            <p:cNvSpPr txBox="1"/>
            <p:nvPr/>
          </p:nvSpPr>
          <p:spPr>
            <a:xfrm>
              <a:off x="5517182" y="994658"/>
              <a:ext cx="2196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8us</a:t>
              </a:r>
              <a:endParaRPr lang="en-IL" sz="1200" dirty="0" err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2F4214-CF93-D4C0-6BB6-5307DE7A2142}"/>
                </a:ext>
              </a:extLst>
            </p:cNvPr>
            <p:cNvSpPr txBox="1"/>
            <p:nvPr/>
          </p:nvSpPr>
          <p:spPr>
            <a:xfrm>
              <a:off x="6215774" y="994658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2.9us</a:t>
              </a:r>
              <a:endParaRPr lang="en-IL" sz="1200" dirty="0" err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F8C62B-08A7-8721-4CDD-808E4EBECD57}"/>
                </a:ext>
              </a:extLst>
            </p:cNvPr>
            <p:cNvSpPr txBox="1"/>
            <p:nvPr/>
          </p:nvSpPr>
          <p:spPr>
            <a:xfrm>
              <a:off x="6694167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3.5us</a:t>
              </a:r>
              <a:endParaRPr lang="en-IL" sz="1200" dirty="0" err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CAE3-B62B-7290-2912-FDAC6C3BA3A1}"/>
                </a:ext>
              </a:extLst>
            </p:cNvPr>
            <p:cNvSpPr txBox="1"/>
            <p:nvPr/>
          </p:nvSpPr>
          <p:spPr>
            <a:xfrm>
              <a:off x="7122215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2.8us</a:t>
              </a:r>
              <a:endParaRPr lang="en-IL" sz="1200" dirty="0" err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B27BFB-1C23-7A18-661B-3FDD626DB021}"/>
                </a:ext>
              </a:extLst>
            </p:cNvPr>
            <p:cNvSpPr txBox="1"/>
            <p:nvPr/>
          </p:nvSpPr>
          <p:spPr>
            <a:xfrm>
              <a:off x="7786590" y="990493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4.7us</a:t>
              </a:r>
              <a:endParaRPr lang="en-IL" sz="1200" dirty="0" err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E5A1FF-6274-0C56-156D-773E73148BAD}"/>
                </a:ext>
              </a:extLst>
            </p:cNvPr>
            <p:cNvSpPr txBox="1"/>
            <p:nvPr/>
          </p:nvSpPr>
          <p:spPr>
            <a:xfrm>
              <a:off x="8674567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7.7us</a:t>
              </a:r>
              <a:endParaRPr lang="en-IL" sz="1200" dirty="0" err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76E4DF-725C-FE99-43BC-4C3BE38878D7}"/>
                </a:ext>
              </a:extLst>
            </p:cNvPr>
            <p:cNvSpPr txBox="1"/>
            <p:nvPr/>
          </p:nvSpPr>
          <p:spPr>
            <a:xfrm>
              <a:off x="9759865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7.8us</a:t>
              </a:r>
              <a:endParaRPr lang="en-IL" sz="1200" dirty="0" err="1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B0247F-9059-7AA7-9C92-3218ED056455}"/>
              </a:ext>
            </a:extLst>
          </p:cNvPr>
          <p:cNvCxnSpPr>
            <a:stCxn id="48" idx="2"/>
            <a:endCxn id="29" idx="0"/>
          </p:cNvCxnSpPr>
          <p:nvPr/>
        </p:nvCxnSpPr>
        <p:spPr>
          <a:xfrm>
            <a:off x="7572602" y="981743"/>
            <a:ext cx="2251" cy="249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9CBEE7-369E-7EC0-5F34-B2C976A50600}"/>
              </a:ext>
            </a:extLst>
          </p:cNvPr>
          <p:cNvSpPr txBox="1"/>
          <p:nvPr/>
        </p:nvSpPr>
        <p:spPr>
          <a:xfrm>
            <a:off x="4673913" y="6175462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next_shard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4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6FD51B-7166-91B1-C6D8-25B7E8D9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4867275"/>
            <a:ext cx="3819525" cy="1990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15D8C-7B07-5258-D8E8-A563283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Reduce in our case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2748-9F53-C7CE-5ACE-E0774F2D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6082696" cy="557784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each NIC shard takes 40u</a:t>
            </a:r>
          </a:p>
          <a:p>
            <a:r>
              <a:rPr lang="en-US" dirty="0"/>
              <a:t>Assuming each MME shard takes 40u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We should benefit although the latency overhead on the device.</a:t>
            </a:r>
          </a:p>
          <a:p>
            <a:endParaRPr lang="en-US" dirty="0"/>
          </a:p>
          <a:p>
            <a:r>
              <a:rPr lang="en-US" dirty="0"/>
              <a:t>To see it we need to pull the host backwards</a:t>
            </a:r>
          </a:p>
          <a:p>
            <a:pPr lvl="1"/>
            <a:r>
              <a:rPr lang="en-US" dirty="0"/>
              <a:t>Can we generate long device operation before the Linear to see what happen when host is not slow 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3BCD2B-982A-6CDA-9418-131AF6E08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6017"/>
              </p:ext>
            </p:extLst>
          </p:nvPr>
        </p:nvGraphicFramePr>
        <p:xfrm>
          <a:off x="477902" y="743109"/>
          <a:ext cx="99883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99">
                  <a:extLst>
                    <a:ext uri="{9D8B030D-6E8A-4147-A177-3AD203B41FA5}">
                      <a16:colId xmlns:a16="http://schemas.microsoft.com/office/drawing/2014/main" val="1656868223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1982780716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2359934565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3830101459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2281509864"/>
                    </a:ext>
                  </a:extLst>
                </a:gridCol>
                <a:gridCol w="1383270">
                  <a:extLst>
                    <a:ext uri="{9D8B030D-6E8A-4147-A177-3AD203B41FA5}">
                      <a16:colId xmlns:a16="http://schemas.microsoft.com/office/drawing/2014/main" val="11587222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1819934226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336443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Work=</a:t>
                      </a:r>
                    </a:p>
                    <a:p>
                      <a:r>
                        <a:rPr lang="en-US" dirty="0"/>
                        <a:t>3.33NIC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OH</a:t>
                      </a:r>
                    </a:p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Sum=</a:t>
                      </a:r>
                    </a:p>
                    <a:p>
                      <a:r>
                        <a:rPr lang="en-US" dirty="0" err="1"/>
                        <a:t>Work+OH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3.28MB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1.64MB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5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704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6D5D50-EC3A-4D1E-0397-0A528C4E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99" y="2448027"/>
            <a:ext cx="2522249" cy="2967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7338A-EAE6-FEB7-CE91-83B31E50CD85}"/>
              </a:ext>
            </a:extLst>
          </p:cNvPr>
          <p:cNvSpPr txBox="1"/>
          <p:nvPr/>
        </p:nvSpPr>
        <p:spPr>
          <a:xfrm>
            <a:off x="8194808" y="2507311"/>
            <a:ext cx="8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1shard</a:t>
            </a:r>
          </a:p>
          <a:p>
            <a:r>
              <a:rPr lang="en-US" b="1" dirty="0"/>
              <a:t>37u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A6CD8-68FC-EF7F-F894-59F235DA2033}"/>
              </a:ext>
            </a:extLst>
          </p:cNvPr>
          <p:cNvSpPr txBox="1"/>
          <p:nvPr/>
        </p:nvSpPr>
        <p:spPr>
          <a:xfrm>
            <a:off x="9955680" y="4576619"/>
            <a:ext cx="8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4shard</a:t>
            </a:r>
          </a:p>
          <a:p>
            <a:r>
              <a:rPr lang="en-US" b="1" dirty="0"/>
              <a:t>78u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E464F-15C0-735B-07BB-550984F25016}"/>
              </a:ext>
            </a:extLst>
          </p:cNvPr>
          <p:cNvSpPr txBox="1"/>
          <p:nvPr/>
        </p:nvSpPr>
        <p:spPr>
          <a:xfrm>
            <a:off x="10021454" y="2645810"/>
            <a:ext cx="173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having less </a:t>
            </a:r>
          </a:p>
          <a:p>
            <a:r>
              <a:rPr lang="en-US" dirty="0"/>
              <a:t>overhead 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DCBD29-2D44-3F32-7D99-F542F06CB6F6}"/>
              </a:ext>
            </a:extLst>
          </p:cNvPr>
          <p:cNvCxnSpPr>
            <a:cxnSpLocks/>
          </p:cNvCxnSpPr>
          <p:nvPr/>
        </p:nvCxnSpPr>
        <p:spPr>
          <a:xfrm flipH="1" flipV="1">
            <a:off x="8948691" y="2645810"/>
            <a:ext cx="107276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E7A88-FDD3-F1C8-9822-6BB7BD6E2948}"/>
              </a:ext>
            </a:extLst>
          </p:cNvPr>
          <p:cNvCxnSpPr>
            <a:cxnSpLocks/>
          </p:cNvCxnSpPr>
          <p:nvPr/>
        </p:nvCxnSpPr>
        <p:spPr>
          <a:xfrm flipH="1" flipV="1">
            <a:off x="10627148" y="1514475"/>
            <a:ext cx="613162" cy="113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59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93E48F-3CB5-9F92-4052-ED7F36A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 </a:t>
            </a:r>
            <a:r>
              <a:rPr lang="en-US" dirty="0" err="1"/>
              <a:t>hcl</a:t>
            </a:r>
            <a:r>
              <a:rPr lang="en-US" dirty="0"/>
              <a:t> call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7807-0AA5-A2F6-D1E7-5ED7F34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takes 40u, pending the multi-thread handling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606AD-A7CD-9741-2317-F22F315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2" y="1407157"/>
            <a:ext cx="8180178" cy="40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5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7DD1-B757-CDD2-CE9E-31DA6E87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 v2 </a:t>
            </a:r>
            <a:r>
              <a:rPr lang="en-US" dirty="0" err="1"/>
              <a:t>hcl</a:t>
            </a:r>
            <a:r>
              <a:rPr lang="en-US" dirty="0"/>
              <a:t> call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4596-AD42-EA43-2879-408B075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Kalyan, Deepak to see if </a:t>
            </a:r>
            <a:r>
              <a:rPr lang="en-US" dirty="0" err="1"/>
              <a:t>hccl</a:t>
            </a:r>
            <a:r>
              <a:rPr lang="en-US" dirty="0"/>
              <a:t> host is an issue an issue in real topology or only of test</a:t>
            </a:r>
          </a:p>
          <a:p>
            <a:r>
              <a:rPr lang="en-US" dirty="0"/>
              <a:t>Assuming yes –</a:t>
            </a:r>
          </a:p>
          <a:p>
            <a:pPr lvl="1"/>
            <a:r>
              <a:rPr lang="en-US" dirty="0"/>
              <a:t>We need to optimize </a:t>
            </a:r>
            <a:r>
              <a:rPr lang="en-US" dirty="0" err="1"/>
              <a:t>hcl</a:t>
            </a:r>
            <a:r>
              <a:rPr lang="en-US" dirty="0"/>
              <a:t> host time when few </a:t>
            </a:r>
            <a:r>
              <a:rPr lang="en-US" dirty="0" err="1"/>
              <a:t>hcl</a:t>
            </a:r>
            <a:r>
              <a:rPr lang="en-US" dirty="0"/>
              <a:t> calls are mostly the same</a:t>
            </a:r>
          </a:p>
        </p:txBody>
      </p:sp>
    </p:spTree>
    <p:extLst>
      <p:ext uri="{BB962C8B-B14F-4D97-AF65-F5344CB8AC3E}">
        <p14:creationId xmlns:p14="http://schemas.microsoft.com/office/powerpoint/2010/main" val="3822887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88B-179E-5283-3915-9C34136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reduce latencies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D168-E571-68BD-12D0-8B7C698F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2205956" cy="5577840"/>
          </a:xfrm>
        </p:spPr>
        <p:txBody>
          <a:bodyPr/>
          <a:lstStyle/>
          <a:p>
            <a:r>
              <a:rPr lang="en-US" dirty="0"/>
              <a:t>Why latencies not overlap?</a:t>
            </a:r>
          </a:p>
          <a:p>
            <a:r>
              <a:rPr lang="en-US" dirty="0"/>
              <a:t>Why not getting according to model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9BB4-816A-5E11-3910-D72126F1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02" y="693884"/>
            <a:ext cx="8889895" cy="54702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B76EEF-9295-9A88-09DC-ABFC4872E21D}"/>
              </a:ext>
            </a:extLst>
          </p:cNvPr>
          <p:cNvCxnSpPr/>
          <p:nvPr/>
        </p:nvCxnSpPr>
        <p:spPr>
          <a:xfrm>
            <a:off x="396831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2A9A8-1901-9C97-129A-1F1CE76FD2E9}"/>
              </a:ext>
            </a:extLst>
          </p:cNvPr>
          <p:cNvCxnSpPr/>
          <p:nvPr/>
        </p:nvCxnSpPr>
        <p:spPr>
          <a:xfrm>
            <a:off x="5292571" y="631377"/>
            <a:ext cx="0" cy="55327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759A0-6E51-39EE-EB03-61ED530EE4C3}"/>
              </a:ext>
            </a:extLst>
          </p:cNvPr>
          <p:cNvCxnSpPr/>
          <p:nvPr/>
        </p:nvCxnSpPr>
        <p:spPr>
          <a:xfrm>
            <a:off x="6659731" y="631377"/>
            <a:ext cx="0" cy="55327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29141-EA6F-2312-DB80-C558C08A8380}"/>
              </a:ext>
            </a:extLst>
          </p:cNvPr>
          <p:cNvCxnSpPr/>
          <p:nvPr/>
        </p:nvCxnSpPr>
        <p:spPr>
          <a:xfrm>
            <a:off x="8285825" y="631377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86EC0-CABA-5B5F-09C5-ED22539ABBDE}"/>
              </a:ext>
            </a:extLst>
          </p:cNvPr>
          <p:cNvCxnSpPr/>
          <p:nvPr/>
        </p:nvCxnSpPr>
        <p:spPr>
          <a:xfrm>
            <a:off x="8420469" y="631377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37C486-AA8B-2C30-149D-F6CED1BE19ED}"/>
              </a:ext>
            </a:extLst>
          </p:cNvPr>
          <p:cNvCxnSpPr/>
          <p:nvPr/>
        </p:nvCxnSpPr>
        <p:spPr>
          <a:xfrm>
            <a:off x="10248160" y="653426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87776B-FFD3-977C-78D1-33240FACA9D4}"/>
              </a:ext>
            </a:extLst>
          </p:cNvPr>
          <p:cNvCxnSpPr/>
          <p:nvPr/>
        </p:nvCxnSpPr>
        <p:spPr>
          <a:xfrm>
            <a:off x="434931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E896DE-954B-3E0C-28A3-21D0D9EBB02B}"/>
              </a:ext>
            </a:extLst>
          </p:cNvPr>
          <p:cNvCxnSpPr/>
          <p:nvPr/>
        </p:nvCxnSpPr>
        <p:spPr>
          <a:xfrm>
            <a:off x="5667578" y="631376"/>
            <a:ext cx="0" cy="55327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C68522-C60C-F877-E323-AEA412624C83}"/>
              </a:ext>
            </a:extLst>
          </p:cNvPr>
          <p:cNvCxnSpPr/>
          <p:nvPr/>
        </p:nvCxnSpPr>
        <p:spPr>
          <a:xfrm>
            <a:off x="7059781" y="641730"/>
            <a:ext cx="0" cy="55327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03A3BB-D034-BEEC-1600-7A3A5B30D11E}"/>
              </a:ext>
            </a:extLst>
          </p:cNvPr>
          <p:cNvCxnSpPr/>
          <p:nvPr/>
        </p:nvCxnSpPr>
        <p:spPr>
          <a:xfrm>
            <a:off x="5473268" y="631376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87388D-82EF-B546-9F94-23C03A8D8409}"/>
              </a:ext>
            </a:extLst>
          </p:cNvPr>
          <p:cNvCxnSpPr/>
          <p:nvPr/>
        </p:nvCxnSpPr>
        <p:spPr>
          <a:xfrm>
            <a:off x="6982028" y="631376"/>
            <a:ext cx="0" cy="55327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5AFA2A-787B-2956-99A3-8711E536C6BB}"/>
              </a:ext>
            </a:extLst>
          </p:cNvPr>
          <p:cNvCxnSpPr/>
          <p:nvPr/>
        </p:nvCxnSpPr>
        <p:spPr>
          <a:xfrm>
            <a:off x="8555206" y="641730"/>
            <a:ext cx="0" cy="55327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0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F0C6-011F-A417-5F8F-14BB09F1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A7DB-AE68-3753-59DA-3DCB349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64A42-5590-8264-3018-9D049C0D7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3"/>
          <a:stretch/>
        </p:blipFill>
        <p:spPr>
          <a:xfrm>
            <a:off x="4814632" y="1487607"/>
            <a:ext cx="7017889" cy="172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FCFB5E-9B91-6342-924C-23472198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77" y="889072"/>
            <a:ext cx="6621400" cy="31827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78E00E92-10AA-B93C-F841-C2B04D320A98}"/>
              </a:ext>
            </a:extLst>
          </p:cNvPr>
          <p:cNvSpPr/>
          <p:nvPr/>
        </p:nvSpPr>
        <p:spPr>
          <a:xfrm>
            <a:off x="4814632" y="1487607"/>
            <a:ext cx="198245" cy="1728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AFCF3-2365-7541-3049-C03ECA412401}"/>
              </a:ext>
            </a:extLst>
          </p:cNvPr>
          <p:cNvSpPr txBox="1"/>
          <p:nvPr/>
        </p:nvSpPr>
        <p:spPr>
          <a:xfrm>
            <a:off x="4483223" y="21669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E2099A-9227-8698-F479-908F8C81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77" y="1207349"/>
            <a:ext cx="1748093" cy="204057"/>
          </a:xfrm>
          <a:prstGeom prst="rect">
            <a:avLst/>
          </a:prstGeom>
        </p:spPr>
      </p:pic>
      <p:pic>
        <p:nvPicPr>
          <p:cNvPr id="40" name="Content Placeholder 7">
            <a:extLst>
              <a:ext uri="{FF2B5EF4-FFF2-40B4-BE49-F238E27FC236}">
                <a16:creationId xmlns:a16="http://schemas.microsoft.com/office/drawing/2014/main" id="{C0A63CEB-6974-D13C-42C8-49574916F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77" y="3772478"/>
            <a:ext cx="3239209" cy="24036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6262F-0CE8-85A7-91C2-EC6F59CAD385}"/>
              </a:ext>
            </a:extLst>
          </p:cNvPr>
          <p:cNvSpPr txBox="1"/>
          <p:nvPr/>
        </p:nvSpPr>
        <p:spPr>
          <a:xfrm>
            <a:off x="2541144" y="6052696"/>
            <a:ext cx="139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 A*B</a:t>
            </a:r>
          </a:p>
          <a:p>
            <a:r>
              <a:rPr lang="en-US" dirty="0"/>
              <a:t>All reduce(C)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24C5DB-608A-8A80-D113-8482CBEC19E9}"/>
              </a:ext>
            </a:extLst>
          </p:cNvPr>
          <p:cNvCxnSpPr>
            <a:cxnSpLocks/>
          </p:cNvCxnSpPr>
          <p:nvPr/>
        </p:nvCxnSpPr>
        <p:spPr>
          <a:xfrm>
            <a:off x="651075" y="5257799"/>
            <a:ext cx="0" cy="319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C10282-DD4A-E64D-DEEA-A32D3939F241}"/>
              </a:ext>
            </a:extLst>
          </p:cNvPr>
          <p:cNvCxnSpPr>
            <a:cxnSpLocks/>
          </p:cNvCxnSpPr>
          <p:nvPr/>
        </p:nvCxnSpPr>
        <p:spPr>
          <a:xfrm>
            <a:off x="2192784" y="3867790"/>
            <a:ext cx="1455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2A175B-6A93-DC1F-D192-5EC5259ED06D}"/>
              </a:ext>
            </a:extLst>
          </p:cNvPr>
          <p:cNvSpPr txBox="1"/>
          <p:nvPr/>
        </p:nvSpPr>
        <p:spPr>
          <a:xfrm>
            <a:off x="34661" y="4789639"/>
            <a:ext cx="238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CD=14336 / 8TP = 1792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1C98C3-C583-4FEF-C39A-FB1CC9BFFA9B}"/>
              </a:ext>
            </a:extLst>
          </p:cNvPr>
          <p:cNvCxnSpPr>
            <a:cxnSpLocks/>
          </p:cNvCxnSpPr>
          <p:nvPr/>
        </p:nvCxnSpPr>
        <p:spPr>
          <a:xfrm>
            <a:off x="2109745" y="3992650"/>
            <a:ext cx="0" cy="1194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47B600-46E3-9059-02A0-A87F28797165}"/>
              </a:ext>
            </a:extLst>
          </p:cNvPr>
          <p:cNvCxnSpPr>
            <a:cxnSpLocks/>
          </p:cNvCxnSpPr>
          <p:nvPr/>
        </p:nvCxnSpPr>
        <p:spPr>
          <a:xfrm>
            <a:off x="684859" y="5187537"/>
            <a:ext cx="1435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FBF076-2EE7-572D-7685-152A1EB55957}"/>
              </a:ext>
            </a:extLst>
          </p:cNvPr>
          <p:cNvSpPr txBox="1"/>
          <p:nvPr/>
        </p:nvSpPr>
        <p:spPr>
          <a:xfrm>
            <a:off x="2120572" y="3059668"/>
            <a:ext cx="1614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Hidden=14336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4BEC48-AFBA-2591-3891-DF3878745F9F}"/>
              </a:ext>
            </a:extLst>
          </p:cNvPr>
          <p:cNvSpPr txBox="1"/>
          <p:nvPr/>
        </p:nvSpPr>
        <p:spPr>
          <a:xfrm>
            <a:off x="-78612" y="526961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BS=14K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25754F-8D2C-6CE7-F400-E43A6644CB10}"/>
              </a:ext>
            </a:extLst>
          </p:cNvPr>
          <p:cNvSpPr/>
          <p:nvPr/>
        </p:nvSpPr>
        <p:spPr>
          <a:xfrm>
            <a:off x="2216581" y="5358480"/>
            <a:ext cx="1432142" cy="1298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8FBCED-F669-4E81-A786-69FC9B8D5001}"/>
              </a:ext>
            </a:extLst>
          </p:cNvPr>
          <p:cNvSpPr/>
          <p:nvPr/>
        </p:nvSpPr>
        <p:spPr>
          <a:xfrm>
            <a:off x="986506" y="5391077"/>
            <a:ext cx="221083" cy="914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88B-179E-5283-3915-9C34136C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reduce latencies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D168-E571-68BD-12D0-8B7C698F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2205956" cy="5577840"/>
          </a:xfrm>
        </p:spPr>
        <p:txBody>
          <a:bodyPr/>
          <a:lstStyle/>
          <a:p>
            <a:r>
              <a:rPr lang="en-US" dirty="0"/>
              <a:t>Why latencies not overlap?</a:t>
            </a:r>
          </a:p>
          <a:p>
            <a:r>
              <a:rPr lang="en-US" dirty="0"/>
              <a:t>Why not getting according to model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19BB4-816A-5E11-3910-D72126F1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02" y="693884"/>
            <a:ext cx="8889895" cy="54702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B76EEF-9295-9A88-09DC-ABFC4872E21D}"/>
              </a:ext>
            </a:extLst>
          </p:cNvPr>
          <p:cNvCxnSpPr/>
          <p:nvPr/>
        </p:nvCxnSpPr>
        <p:spPr>
          <a:xfrm>
            <a:off x="396831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2A9A8-1901-9C97-129A-1F1CE76FD2E9}"/>
              </a:ext>
            </a:extLst>
          </p:cNvPr>
          <p:cNvCxnSpPr/>
          <p:nvPr/>
        </p:nvCxnSpPr>
        <p:spPr>
          <a:xfrm>
            <a:off x="5292571" y="631377"/>
            <a:ext cx="0" cy="55327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759A0-6E51-39EE-EB03-61ED530EE4C3}"/>
              </a:ext>
            </a:extLst>
          </p:cNvPr>
          <p:cNvCxnSpPr/>
          <p:nvPr/>
        </p:nvCxnSpPr>
        <p:spPr>
          <a:xfrm>
            <a:off x="6659731" y="631377"/>
            <a:ext cx="0" cy="553273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29141-EA6F-2312-DB80-C558C08A8380}"/>
              </a:ext>
            </a:extLst>
          </p:cNvPr>
          <p:cNvCxnSpPr/>
          <p:nvPr/>
        </p:nvCxnSpPr>
        <p:spPr>
          <a:xfrm>
            <a:off x="8285825" y="631377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386EC0-CABA-5B5F-09C5-ED22539ABBDE}"/>
              </a:ext>
            </a:extLst>
          </p:cNvPr>
          <p:cNvCxnSpPr/>
          <p:nvPr/>
        </p:nvCxnSpPr>
        <p:spPr>
          <a:xfrm>
            <a:off x="8420469" y="631377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3BA3B-23E2-E8E0-4835-A497F7C8F3D0}"/>
              </a:ext>
            </a:extLst>
          </p:cNvPr>
          <p:cNvCxnSpPr/>
          <p:nvPr/>
        </p:nvCxnSpPr>
        <p:spPr>
          <a:xfrm>
            <a:off x="8553633" y="641730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4631D-C848-F255-1A6A-CF9EA2808AD2}"/>
              </a:ext>
            </a:extLst>
          </p:cNvPr>
          <p:cNvCxnSpPr/>
          <p:nvPr/>
        </p:nvCxnSpPr>
        <p:spPr>
          <a:xfrm>
            <a:off x="9114405" y="662630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AF6469-733D-1203-87D8-F73C528C825C}"/>
              </a:ext>
            </a:extLst>
          </p:cNvPr>
          <p:cNvCxnSpPr/>
          <p:nvPr/>
        </p:nvCxnSpPr>
        <p:spPr>
          <a:xfrm>
            <a:off x="9176548" y="631377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B2E54-31CC-695B-8C65-0AF5D32C28D9}"/>
              </a:ext>
            </a:extLst>
          </p:cNvPr>
          <p:cNvCxnSpPr/>
          <p:nvPr/>
        </p:nvCxnSpPr>
        <p:spPr>
          <a:xfrm>
            <a:off x="9257925" y="653426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00DA57-2C95-A66C-69C4-72C663527F03}"/>
              </a:ext>
            </a:extLst>
          </p:cNvPr>
          <p:cNvCxnSpPr/>
          <p:nvPr/>
        </p:nvCxnSpPr>
        <p:spPr>
          <a:xfrm>
            <a:off x="9293437" y="641733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E424D8-24A9-467D-F789-18F4106E160D}"/>
              </a:ext>
            </a:extLst>
          </p:cNvPr>
          <p:cNvCxnSpPr/>
          <p:nvPr/>
        </p:nvCxnSpPr>
        <p:spPr>
          <a:xfrm>
            <a:off x="9399970" y="632852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C761EF-DEC9-97A0-3A74-F0D755DBBEB6}"/>
              </a:ext>
            </a:extLst>
          </p:cNvPr>
          <p:cNvCxnSpPr/>
          <p:nvPr/>
        </p:nvCxnSpPr>
        <p:spPr>
          <a:xfrm>
            <a:off x="11708397" y="418186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37C486-AA8B-2C30-149D-F6CED1BE19ED}"/>
              </a:ext>
            </a:extLst>
          </p:cNvPr>
          <p:cNvCxnSpPr/>
          <p:nvPr/>
        </p:nvCxnSpPr>
        <p:spPr>
          <a:xfrm>
            <a:off x="10248160" y="653426"/>
            <a:ext cx="0" cy="5532739"/>
          </a:xfrm>
          <a:prstGeom prst="line">
            <a:avLst/>
          </a:prstGeom>
          <a:ln>
            <a:solidFill>
              <a:srgbClr val="FC70E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FFB446-C31E-693D-72F9-B833AC5CB8A5}"/>
              </a:ext>
            </a:extLst>
          </p:cNvPr>
          <p:cNvSpPr txBox="1"/>
          <p:nvPr/>
        </p:nvSpPr>
        <p:spPr>
          <a:xfrm>
            <a:off x="8201293" y="345368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2D9982-ABE4-D898-20AB-1033352D026E}"/>
              </a:ext>
            </a:extLst>
          </p:cNvPr>
          <p:cNvSpPr txBox="1"/>
          <p:nvPr/>
        </p:nvSpPr>
        <p:spPr>
          <a:xfrm>
            <a:off x="9218742" y="335803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88FEEB-BC36-A441-0D60-4CB846EAF2B8}"/>
              </a:ext>
            </a:extLst>
          </p:cNvPr>
          <p:cNvSpPr txBox="1"/>
          <p:nvPr/>
        </p:nvSpPr>
        <p:spPr>
          <a:xfrm>
            <a:off x="8716343" y="339945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385E3-9958-4E1E-8AC6-144493458294}"/>
              </a:ext>
            </a:extLst>
          </p:cNvPr>
          <p:cNvSpPr txBox="1"/>
          <p:nvPr/>
        </p:nvSpPr>
        <p:spPr>
          <a:xfrm>
            <a:off x="8999506" y="338605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4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FE241E-EC67-0C3E-C3CD-B4D038AE11C3}"/>
              </a:ext>
            </a:extLst>
          </p:cNvPr>
          <p:cNvSpPr txBox="1"/>
          <p:nvPr/>
        </p:nvSpPr>
        <p:spPr>
          <a:xfrm>
            <a:off x="9082493" y="334038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534F2-E45C-C208-9BB7-6C26ED138712}"/>
              </a:ext>
            </a:extLst>
          </p:cNvPr>
          <p:cNvSpPr txBox="1"/>
          <p:nvPr/>
        </p:nvSpPr>
        <p:spPr>
          <a:xfrm>
            <a:off x="9151905" y="332255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6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8B6AAC-7685-4D27-BA5A-D9A44861E4BE}"/>
              </a:ext>
            </a:extLst>
          </p:cNvPr>
          <p:cNvSpPr txBox="1"/>
          <p:nvPr/>
        </p:nvSpPr>
        <p:spPr>
          <a:xfrm>
            <a:off x="8360032" y="338605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63979-4614-2AD9-340F-621681E05523}"/>
              </a:ext>
            </a:extLst>
          </p:cNvPr>
          <p:cNvSpPr txBox="1"/>
          <p:nvPr/>
        </p:nvSpPr>
        <p:spPr>
          <a:xfrm>
            <a:off x="9642836" y="364058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8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7E4518-7925-B0A3-6A3C-52BE04065CB6}"/>
              </a:ext>
            </a:extLst>
          </p:cNvPr>
          <p:cNvSpPr txBox="1"/>
          <p:nvPr/>
        </p:nvSpPr>
        <p:spPr>
          <a:xfrm>
            <a:off x="10524534" y="331102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9</a:t>
            </a:r>
            <a:endParaRPr lang="en-US" sz="1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87776B-FFD3-977C-78D1-33240FACA9D4}"/>
              </a:ext>
            </a:extLst>
          </p:cNvPr>
          <p:cNvCxnSpPr/>
          <p:nvPr/>
        </p:nvCxnSpPr>
        <p:spPr>
          <a:xfrm>
            <a:off x="434931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89AA78-38B6-F05E-AD5B-6EE99383E4C6}"/>
              </a:ext>
            </a:extLst>
          </p:cNvPr>
          <p:cNvCxnSpPr/>
          <p:nvPr/>
        </p:nvCxnSpPr>
        <p:spPr>
          <a:xfrm>
            <a:off x="4669358" y="638879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C28683-3469-9E81-818E-E37766B270C0}"/>
              </a:ext>
            </a:extLst>
          </p:cNvPr>
          <p:cNvCxnSpPr/>
          <p:nvPr/>
        </p:nvCxnSpPr>
        <p:spPr>
          <a:xfrm>
            <a:off x="476841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612142-E5D8-88F8-BBF5-669D52A1F8C2}"/>
              </a:ext>
            </a:extLst>
          </p:cNvPr>
          <p:cNvCxnSpPr/>
          <p:nvPr/>
        </p:nvCxnSpPr>
        <p:spPr>
          <a:xfrm>
            <a:off x="486747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459BF8-B7B2-ADC8-12B8-57C52DAC6930}"/>
              </a:ext>
            </a:extLst>
          </p:cNvPr>
          <p:cNvCxnSpPr/>
          <p:nvPr/>
        </p:nvCxnSpPr>
        <p:spPr>
          <a:xfrm>
            <a:off x="511893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97E7D3-0E77-F762-8C4E-D9566AC41E8C}"/>
              </a:ext>
            </a:extLst>
          </p:cNvPr>
          <p:cNvCxnSpPr/>
          <p:nvPr/>
        </p:nvCxnSpPr>
        <p:spPr>
          <a:xfrm>
            <a:off x="5195138" y="56279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1C5DBA-E3A0-A11C-89E9-708C708F7A84}"/>
              </a:ext>
            </a:extLst>
          </p:cNvPr>
          <p:cNvCxnSpPr/>
          <p:nvPr/>
        </p:nvCxnSpPr>
        <p:spPr>
          <a:xfrm>
            <a:off x="5477078" y="631377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E49F60-640F-56AF-F2B2-D1F2AA1F77EE}"/>
              </a:ext>
            </a:extLst>
          </p:cNvPr>
          <p:cNvSpPr txBox="1"/>
          <p:nvPr/>
        </p:nvSpPr>
        <p:spPr>
          <a:xfrm>
            <a:off x="4373579" y="362543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E2C94B-BFA9-AD39-1D02-EC548414E044}"/>
              </a:ext>
            </a:extLst>
          </p:cNvPr>
          <p:cNvSpPr txBox="1"/>
          <p:nvPr/>
        </p:nvSpPr>
        <p:spPr>
          <a:xfrm>
            <a:off x="4587210" y="362356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8F0AA-CE46-3869-27F5-F015E1DC82BA}"/>
              </a:ext>
            </a:extLst>
          </p:cNvPr>
          <p:cNvSpPr txBox="1"/>
          <p:nvPr/>
        </p:nvSpPr>
        <p:spPr>
          <a:xfrm>
            <a:off x="4017268" y="361203"/>
            <a:ext cx="302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206E7-81C6-5DF2-37E7-98DA856550DB}"/>
              </a:ext>
            </a:extLst>
          </p:cNvPr>
          <p:cNvSpPr txBox="1"/>
          <p:nvPr/>
        </p:nvSpPr>
        <p:spPr>
          <a:xfrm>
            <a:off x="4693921" y="369762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4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C16707-C77D-D414-667E-7807B9780197}"/>
              </a:ext>
            </a:extLst>
          </p:cNvPr>
          <p:cNvSpPr txBox="1"/>
          <p:nvPr/>
        </p:nvSpPr>
        <p:spPr>
          <a:xfrm>
            <a:off x="4854728" y="362355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5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B980D-C975-0549-AA25-41787D8F6969}"/>
              </a:ext>
            </a:extLst>
          </p:cNvPr>
          <p:cNvSpPr txBox="1"/>
          <p:nvPr/>
        </p:nvSpPr>
        <p:spPr>
          <a:xfrm>
            <a:off x="5021558" y="362354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6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6985A-96CB-C8D1-F5A7-5EF5E6674B38}"/>
              </a:ext>
            </a:extLst>
          </p:cNvPr>
          <p:cNvSpPr txBox="1"/>
          <p:nvPr/>
        </p:nvSpPr>
        <p:spPr>
          <a:xfrm>
            <a:off x="5126216" y="362353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7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3142B-8C4C-F25B-98A6-5FA78B39FA7D}"/>
              </a:ext>
            </a:extLst>
          </p:cNvPr>
          <p:cNvSpPr txBox="1"/>
          <p:nvPr/>
        </p:nvSpPr>
        <p:spPr>
          <a:xfrm>
            <a:off x="5243710" y="362352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8</a:t>
            </a:r>
            <a:endParaRPr lang="en-US" sz="1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E896DE-954B-3E0C-28A3-21D0D9EBB02B}"/>
              </a:ext>
            </a:extLst>
          </p:cNvPr>
          <p:cNvCxnSpPr/>
          <p:nvPr/>
        </p:nvCxnSpPr>
        <p:spPr>
          <a:xfrm>
            <a:off x="5667578" y="631376"/>
            <a:ext cx="0" cy="5532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34AE81-8624-9894-1130-BF9F04DAF1D5}"/>
              </a:ext>
            </a:extLst>
          </p:cNvPr>
          <p:cNvSpPr txBox="1"/>
          <p:nvPr/>
        </p:nvSpPr>
        <p:spPr>
          <a:xfrm>
            <a:off x="5443305" y="369762"/>
            <a:ext cx="286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7873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05F0E9-92B0-0907-50D1-1E7B161D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WW1’24</a:t>
            </a:r>
          </a:p>
        </p:txBody>
      </p:sp>
    </p:spTree>
    <p:extLst>
      <p:ext uri="{BB962C8B-B14F-4D97-AF65-F5344CB8AC3E}">
        <p14:creationId xmlns:p14="http://schemas.microsoft.com/office/powerpoint/2010/main" val="184987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85339-40E4-1CC1-C264-B250CBC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F671-9F88-D7D3-0994-61998C14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in Llama usage</a:t>
            </a:r>
          </a:p>
          <a:p>
            <a:r>
              <a:rPr lang="en-US" dirty="0"/>
              <a:t>NIC &amp; HCL latencies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43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93E48F-3CB5-9F92-4052-ED7F36A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in Llama usage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7807-0AA5-A2F6-D1E7-5ED7F34B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1shard takes 40u, 4 shards takes 190u</a:t>
            </a:r>
          </a:p>
          <a:p>
            <a:r>
              <a:rPr lang="en-US" dirty="0"/>
              <a:t>Question </a:t>
            </a:r>
          </a:p>
          <a:p>
            <a:pPr lvl="1"/>
            <a:r>
              <a:rPr lang="en-US" dirty="0"/>
              <a:t>Is it a UT issue or real-life issue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606AD-A7CD-9741-2317-F22F315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02" y="2426332"/>
            <a:ext cx="8180178" cy="40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8FC3-18F2-B442-495D-E388C10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 sizes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3BADEC-6D96-FC11-C728-7B0669FD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Base: [8192x60]D = [1024, 60]D, [1024, 8192]D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MME 9u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8[8x1 </a:t>
            </a:r>
            <a:r>
              <a:rPr lang="en-US" dirty="0" err="1">
                <a:sym typeface="Wingdings" panose="05000000000000000000" pitchFamily="2" charset="2"/>
              </a:rPr>
              <a:t>tetris</a:t>
            </a:r>
            <a:r>
              <a:rPr lang="en-US" dirty="0">
                <a:sym typeface="Wingdings" panose="05000000000000000000" pitchFamily="2" charset="2"/>
              </a:rPr>
              <a:t>] x 1K[CD] / 1650[</a:t>
            </a:r>
            <a:r>
              <a:rPr lang="en-US" dirty="0" err="1">
                <a:sym typeface="Wingdings" panose="05000000000000000000" pitchFamily="2" charset="2"/>
              </a:rPr>
              <a:t>frq</a:t>
            </a:r>
            <a:r>
              <a:rPr lang="en-US" dirty="0">
                <a:sym typeface="Wingdings" panose="05000000000000000000" pitchFamily="2" charset="2"/>
              </a:rPr>
              <a:t>]=5u</a:t>
            </a:r>
          </a:p>
          <a:p>
            <a:pPr lvl="2"/>
            <a:r>
              <a:rPr lang="en-US" dirty="0"/>
              <a:t>17MB @ </a:t>
            </a:r>
            <a:r>
              <a:rPr lang="en-US" dirty="0">
                <a:sym typeface="Wingdings" panose="05000000000000000000" pitchFamily="2" charset="2"/>
              </a:rPr>
              <a:t>2[TB/sec]= 8u</a:t>
            </a:r>
          </a:p>
          <a:p>
            <a:pPr lvl="1"/>
            <a:r>
              <a:rPr lang="en-US" dirty="0"/>
              <a:t>NIC 51u</a:t>
            </a:r>
          </a:p>
          <a:p>
            <a:pPr lvl="2"/>
            <a:r>
              <a:rPr lang="en-US" dirty="0"/>
              <a:t>0.93MB @ 262GB/sec = 3.5u</a:t>
            </a:r>
          </a:p>
          <a:p>
            <a:endParaRPr lang="en-US" dirty="0"/>
          </a:p>
          <a:p>
            <a:r>
              <a:rPr lang="en-US" dirty="0"/>
              <a:t>Shard: [2048x60]D = [1024, 60]D, [1024, 2048]D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MME 1.5u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2[2x1 </a:t>
            </a:r>
            <a:r>
              <a:rPr lang="en-US" dirty="0" err="1">
                <a:sym typeface="Wingdings" panose="05000000000000000000" pitchFamily="2" charset="2"/>
              </a:rPr>
              <a:t>tetris</a:t>
            </a:r>
            <a:r>
              <a:rPr lang="en-US" dirty="0">
                <a:sym typeface="Wingdings" panose="05000000000000000000" pitchFamily="2" charset="2"/>
              </a:rPr>
              <a:t>] x 1024K[CD] / 1650[</a:t>
            </a:r>
            <a:r>
              <a:rPr lang="en-US" dirty="0" err="1">
                <a:sym typeface="Wingdings" panose="05000000000000000000" pitchFamily="2" charset="2"/>
              </a:rPr>
              <a:t>frq</a:t>
            </a:r>
            <a:r>
              <a:rPr lang="en-US" dirty="0">
                <a:sym typeface="Wingdings" panose="05000000000000000000" pitchFamily="2" charset="2"/>
              </a:rPr>
              <a:t>]=1.25u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4.35MB @ 2[TB/sec]=2u</a:t>
            </a:r>
          </a:p>
          <a:p>
            <a:pPr lvl="1"/>
            <a:r>
              <a:rPr lang="en-US" dirty="0"/>
              <a:t>NIC 165.7u</a:t>
            </a:r>
          </a:p>
          <a:p>
            <a:pPr lvl="2"/>
            <a:r>
              <a:rPr lang="en-US" dirty="0"/>
              <a:t>0.23MB @ 262GB/sec = 0.87u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8336C-3BCF-598F-16DB-8EF9E86C7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3" r="14088" b="7713"/>
          <a:stretch/>
        </p:blipFill>
        <p:spPr>
          <a:xfrm>
            <a:off x="8042724" y="4638674"/>
            <a:ext cx="4149276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2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1F16-0CD7-9319-FFF5-1B88CF0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Llama_v2 – case1 – delay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28FAD7-E256-CA29-2A23-525AE770DC0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902777" y="798513"/>
            <a:ext cx="4036358" cy="5576887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FDABF41-55B3-C6EB-71C4-3F5DF63EE2E2}"/>
              </a:ext>
            </a:extLst>
          </p:cNvPr>
          <p:cNvSpPr/>
          <p:nvPr/>
        </p:nvSpPr>
        <p:spPr>
          <a:xfrm>
            <a:off x="7416800" y="4318000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55D0B-7DEB-0980-73E5-DC94A3B0D0BA}"/>
              </a:ext>
            </a:extLst>
          </p:cNvPr>
          <p:cNvSpPr txBox="1"/>
          <p:nvPr/>
        </p:nvSpPr>
        <p:spPr>
          <a:xfrm>
            <a:off x="7288972" y="39806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77C56-BCE6-734A-05A4-597D4361E0F9}"/>
              </a:ext>
            </a:extLst>
          </p:cNvPr>
          <p:cNvSpPr/>
          <p:nvPr/>
        </p:nvSpPr>
        <p:spPr>
          <a:xfrm>
            <a:off x="9108638" y="4317999"/>
            <a:ext cx="4572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D83D31D9-C4F1-EFAE-CA5B-0654F699EBC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1226985" y="798513"/>
            <a:ext cx="4075417" cy="5576887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20336B8-41B8-E240-8E0C-092F0DFACF41}"/>
              </a:ext>
            </a:extLst>
          </p:cNvPr>
          <p:cNvSpPr/>
          <p:nvPr/>
        </p:nvSpPr>
        <p:spPr>
          <a:xfrm>
            <a:off x="1557866" y="3615266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CD15D-AC59-431E-59AF-5B9A984C29E3}"/>
              </a:ext>
            </a:extLst>
          </p:cNvPr>
          <p:cNvSpPr txBox="1"/>
          <p:nvPr/>
        </p:nvSpPr>
        <p:spPr>
          <a:xfrm>
            <a:off x="1439999" y="32634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1C092-F5D3-92F9-BC0B-C401707FBD14}"/>
              </a:ext>
            </a:extLst>
          </p:cNvPr>
          <p:cNvSpPr/>
          <p:nvPr/>
        </p:nvSpPr>
        <p:spPr>
          <a:xfrm>
            <a:off x="2789477" y="3586956"/>
            <a:ext cx="1094397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B5E112-A135-7C6E-8EDA-E7C35E43222C}"/>
              </a:ext>
            </a:extLst>
          </p:cNvPr>
          <p:cNvSpPr txBox="1"/>
          <p:nvPr/>
        </p:nvSpPr>
        <p:spPr>
          <a:xfrm>
            <a:off x="9066971" y="40410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679E-6581-3A41-4AA1-02092856DC5F}"/>
              </a:ext>
            </a:extLst>
          </p:cNvPr>
          <p:cNvSpPr txBox="1"/>
          <p:nvPr/>
        </p:nvSpPr>
        <p:spPr>
          <a:xfrm>
            <a:off x="3051595" y="330734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165.7u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679E0-00F8-7660-A156-E0F169A71396}"/>
              </a:ext>
            </a:extLst>
          </p:cNvPr>
          <p:cNvSpPr/>
          <p:nvPr/>
        </p:nvSpPr>
        <p:spPr>
          <a:xfrm>
            <a:off x="4474445" y="3570629"/>
            <a:ext cx="827958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E1C9A-19B0-4C5B-E4A6-982CC7BD60AC}"/>
              </a:ext>
            </a:extLst>
          </p:cNvPr>
          <p:cNvSpPr txBox="1"/>
          <p:nvPr/>
        </p:nvSpPr>
        <p:spPr>
          <a:xfrm>
            <a:off x="4453724" y="3287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7857FC-EC48-8A41-FDDD-6BE27B70DD98}"/>
              </a:ext>
            </a:extLst>
          </p:cNvPr>
          <p:cNvSpPr/>
          <p:nvPr/>
        </p:nvSpPr>
        <p:spPr>
          <a:xfrm>
            <a:off x="10466820" y="4317998"/>
            <a:ext cx="4572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19E54A-592D-F732-99F3-31B51E903852}"/>
              </a:ext>
            </a:extLst>
          </p:cNvPr>
          <p:cNvSpPr txBox="1"/>
          <p:nvPr/>
        </p:nvSpPr>
        <p:spPr>
          <a:xfrm>
            <a:off x="10416348" y="40096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58696E-B8FE-F629-7737-401827187FAE}"/>
              </a:ext>
            </a:extLst>
          </p:cNvPr>
          <p:cNvSpPr/>
          <p:nvPr/>
        </p:nvSpPr>
        <p:spPr>
          <a:xfrm>
            <a:off x="2265941" y="2235728"/>
            <a:ext cx="1377145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63BFC1-F6A5-0EF6-286B-2C18029E995A}"/>
              </a:ext>
            </a:extLst>
          </p:cNvPr>
          <p:cNvCxnSpPr/>
          <p:nvPr/>
        </p:nvCxnSpPr>
        <p:spPr>
          <a:xfrm flipH="1">
            <a:off x="1741007" y="2380342"/>
            <a:ext cx="524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F0B1A9-EC31-78BC-ABC4-901C62894501}"/>
              </a:ext>
            </a:extLst>
          </p:cNvPr>
          <p:cNvSpPr txBox="1"/>
          <p:nvPr/>
        </p:nvSpPr>
        <p:spPr>
          <a:xfrm>
            <a:off x="163286" y="133894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4shard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BA1E9-7E0E-56A8-C668-8C25F838E0BB}"/>
              </a:ext>
            </a:extLst>
          </p:cNvPr>
          <p:cNvSpPr txBox="1"/>
          <p:nvPr/>
        </p:nvSpPr>
        <p:spPr>
          <a:xfrm>
            <a:off x="5856515" y="133894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1shard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BA63B-595A-6871-5031-2458A0FEC1DF}"/>
              </a:ext>
            </a:extLst>
          </p:cNvPr>
          <p:cNvSpPr txBox="1"/>
          <p:nvPr/>
        </p:nvSpPr>
        <p:spPr>
          <a:xfrm>
            <a:off x="7829505" y="49933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9EF08-C4E3-D76A-EC00-CAF339008B79}"/>
              </a:ext>
            </a:extLst>
          </p:cNvPr>
          <p:cNvSpPr txBox="1"/>
          <p:nvPr/>
        </p:nvSpPr>
        <p:spPr>
          <a:xfrm>
            <a:off x="8785113" y="3980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74DCC-A976-D63B-A816-5F3DE6482913}"/>
              </a:ext>
            </a:extLst>
          </p:cNvPr>
          <p:cNvSpPr txBox="1"/>
          <p:nvPr/>
        </p:nvSpPr>
        <p:spPr>
          <a:xfrm>
            <a:off x="2507595" y="328737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9.5u</a:t>
            </a:r>
          </a:p>
        </p:txBody>
      </p:sp>
    </p:spTree>
    <p:extLst>
      <p:ext uri="{BB962C8B-B14F-4D97-AF65-F5344CB8AC3E}">
        <p14:creationId xmlns:p14="http://schemas.microsoft.com/office/powerpoint/2010/main" val="261275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0592CC-9305-F467-0AFB-D1FAB340BFE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134100" y="899779"/>
            <a:ext cx="5573713" cy="537435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01F16-0CD7-9319-FFF5-1B88CF0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Llama_v2 – case2 – pipelined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DABF41-55B3-C6EB-71C4-3F5DF63EE2E2}"/>
              </a:ext>
            </a:extLst>
          </p:cNvPr>
          <p:cNvSpPr/>
          <p:nvPr/>
        </p:nvSpPr>
        <p:spPr>
          <a:xfrm>
            <a:off x="6630714" y="3586956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55D0B-7DEB-0980-73E5-DC94A3B0D0BA}"/>
              </a:ext>
            </a:extLst>
          </p:cNvPr>
          <p:cNvSpPr txBox="1"/>
          <p:nvPr/>
        </p:nvSpPr>
        <p:spPr>
          <a:xfrm>
            <a:off x="6436647" y="32176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77C56-BCE6-734A-05A4-597D4361E0F9}"/>
              </a:ext>
            </a:extLst>
          </p:cNvPr>
          <p:cNvSpPr/>
          <p:nvPr/>
        </p:nvSpPr>
        <p:spPr>
          <a:xfrm>
            <a:off x="8318776" y="3570629"/>
            <a:ext cx="1288727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D83D31D9-C4F1-EFAE-CA5B-0654F699EBC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1226985" y="798513"/>
            <a:ext cx="4075417" cy="5576887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20336B8-41B8-E240-8E0C-092F0DFACF41}"/>
              </a:ext>
            </a:extLst>
          </p:cNvPr>
          <p:cNvSpPr/>
          <p:nvPr/>
        </p:nvSpPr>
        <p:spPr>
          <a:xfrm>
            <a:off x="1557866" y="3615266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0CD15D-AC59-431E-59AF-5B9A984C29E3}"/>
              </a:ext>
            </a:extLst>
          </p:cNvPr>
          <p:cNvSpPr txBox="1"/>
          <p:nvPr/>
        </p:nvSpPr>
        <p:spPr>
          <a:xfrm>
            <a:off x="1439999" y="32634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51C092-F5D3-92F9-BC0B-C401707FBD14}"/>
              </a:ext>
            </a:extLst>
          </p:cNvPr>
          <p:cNvSpPr/>
          <p:nvPr/>
        </p:nvSpPr>
        <p:spPr>
          <a:xfrm>
            <a:off x="2789477" y="3586956"/>
            <a:ext cx="1094397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B5E112-A135-7C6E-8EDA-E7C35E43222C}"/>
              </a:ext>
            </a:extLst>
          </p:cNvPr>
          <p:cNvSpPr txBox="1"/>
          <p:nvPr/>
        </p:nvSpPr>
        <p:spPr>
          <a:xfrm>
            <a:off x="8592180" y="321762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143u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679E-6581-3A41-4AA1-02092856DC5F}"/>
              </a:ext>
            </a:extLst>
          </p:cNvPr>
          <p:cNvSpPr txBox="1"/>
          <p:nvPr/>
        </p:nvSpPr>
        <p:spPr>
          <a:xfrm>
            <a:off x="3051595" y="330734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165.7u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679E0-00F8-7660-A156-E0F169A71396}"/>
              </a:ext>
            </a:extLst>
          </p:cNvPr>
          <p:cNvSpPr/>
          <p:nvPr/>
        </p:nvSpPr>
        <p:spPr>
          <a:xfrm>
            <a:off x="4474445" y="3570629"/>
            <a:ext cx="827958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E1C9A-19B0-4C5B-E4A6-982CC7BD60AC}"/>
              </a:ext>
            </a:extLst>
          </p:cNvPr>
          <p:cNvSpPr txBox="1"/>
          <p:nvPr/>
        </p:nvSpPr>
        <p:spPr>
          <a:xfrm>
            <a:off x="4453724" y="3287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7857FC-EC48-8A41-FDDD-6BE27B70DD98}"/>
              </a:ext>
            </a:extLst>
          </p:cNvPr>
          <p:cNvSpPr/>
          <p:nvPr/>
        </p:nvSpPr>
        <p:spPr>
          <a:xfrm>
            <a:off x="10451863" y="3567718"/>
            <a:ext cx="1255949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19E54A-592D-F732-99F3-31B51E903852}"/>
              </a:ext>
            </a:extLst>
          </p:cNvPr>
          <p:cNvSpPr txBox="1"/>
          <p:nvPr/>
        </p:nvSpPr>
        <p:spPr>
          <a:xfrm>
            <a:off x="10804735" y="32147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58696E-B8FE-F629-7737-401827187FAE}"/>
              </a:ext>
            </a:extLst>
          </p:cNvPr>
          <p:cNvSpPr/>
          <p:nvPr/>
        </p:nvSpPr>
        <p:spPr>
          <a:xfrm>
            <a:off x="2265941" y="2235728"/>
            <a:ext cx="1377145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63BFC1-F6A5-0EF6-286B-2C18029E995A}"/>
              </a:ext>
            </a:extLst>
          </p:cNvPr>
          <p:cNvCxnSpPr/>
          <p:nvPr/>
        </p:nvCxnSpPr>
        <p:spPr>
          <a:xfrm flipH="1">
            <a:off x="1710266" y="2380342"/>
            <a:ext cx="52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06D6C-FA7B-6E0B-971D-5A38D8EC9EE7}"/>
              </a:ext>
            </a:extLst>
          </p:cNvPr>
          <p:cNvSpPr txBox="1"/>
          <p:nvPr/>
        </p:nvSpPr>
        <p:spPr>
          <a:xfrm>
            <a:off x="163286" y="133894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4shard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3889D-C756-83C8-3164-CA29374E5D1D}"/>
              </a:ext>
            </a:extLst>
          </p:cNvPr>
          <p:cNvSpPr txBox="1"/>
          <p:nvPr/>
        </p:nvSpPr>
        <p:spPr>
          <a:xfrm>
            <a:off x="5382985" y="133894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4shard</a:t>
            </a:r>
          </a:p>
        </p:txBody>
      </p:sp>
    </p:spTree>
    <p:extLst>
      <p:ext uri="{BB962C8B-B14F-4D97-AF65-F5344CB8AC3E}">
        <p14:creationId xmlns:p14="http://schemas.microsoft.com/office/powerpoint/2010/main" val="3400159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1F16-0CD7-9319-FFF5-1B88CF0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Llama_v2 – case3 no </a:t>
            </a:r>
            <a:r>
              <a:rPr lang="en-US" dirty="0" err="1"/>
              <a:t>hccl</a:t>
            </a:r>
            <a:r>
              <a:rPr lang="en-US" dirty="0"/>
              <a:t> seen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28FAD7-E256-CA29-2A23-525AE770DC0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902777" y="798513"/>
            <a:ext cx="4036358" cy="5576887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FDABF41-55B3-C6EB-71C4-3F5DF63EE2E2}"/>
              </a:ext>
            </a:extLst>
          </p:cNvPr>
          <p:cNvSpPr/>
          <p:nvPr/>
        </p:nvSpPr>
        <p:spPr>
          <a:xfrm>
            <a:off x="7416800" y="4318000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55D0B-7DEB-0980-73E5-DC94A3B0D0BA}"/>
              </a:ext>
            </a:extLst>
          </p:cNvPr>
          <p:cNvSpPr txBox="1"/>
          <p:nvPr/>
        </p:nvSpPr>
        <p:spPr>
          <a:xfrm>
            <a:off x="7288972" y="39806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E77C56-BCE6-734A-05A4-597D4361E0F9}"/>
              </a:ext>
            </a:extLst>
          </p:cNvPr>
          <p:cNvSpPr/>
          <p:nvPr/>
        </p:nvSpPr>
        <p:spPr>
          <a:xfrm>
            <a:off x="9108638" y="4317999"/>
            <a:ext cx="4572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B5E112-A135-7C6E-8EDA-E7C35E43222C}"/>
              </a:ext>
            </a:extLst>
          </p:cNvPr>
          <p:cNvSpPr txBox="1"/>
          <p:nvPr/>
        </p:nvSpPr>
        <p:spPr>
          <a:xfrm>
            <a:off x="9066971" y="40410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7857FC-EC48-8A41-FDDD-6BE27B70DD98}"/>
              </a:ext>
            </a:extLst>
          </p:cNvPr>
          <p:cNvSpPr/>
          <p:nvPr/>
        </p:nvSpPr>
        <p:spPr>
          <a:xfrm>
            <a:off x="10466820" y="4317998"/>
            <a:ext cx="4572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19E54A-592D-F732-99F3-31B51E903852}"/>
              </a:ext>
            </a:extLst>
          </p:cNvPr>
          <p:cNvSpPr txBox="1"/>
          <p:nvPr/>
        </p:nvSpPr>
        <p:spPr>
          <a:xfrm>
            <a:off x="10416348" y="40096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54u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29952D6-89D3-EDD1-54EE-F85E85ED46F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1039095" y="798513"/>
            <a:ext cx="4451197" cy="5576887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051C092-F5D3-92F9-BC0B-C401707FBD14}"/>
              </a:ext>
            </a:extLst>
          </p:cNvPr>
          <p:cNvSpPr/>
          <p:nvPr/>
        </p:nvSpPr>
        <p:spPr>
          <a:xfrm>
            <a:off x="3258946" y="3577232"/>
            <a:ext cx="860321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679E-6581-3A41-4AA1-02092856DC5F}"/>
              </a:ext>
            </a:extLst>
          </p:cNvPr>
          <p:cNvSpPr txBox="1"/>
          <p:nvPr/>
        </p:nvSpPr>
        <p:spPr>
          <a:xfrm>
            <a:off x="3258946" y="3297621"/>
            <a:ext cx="8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89.5u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E1C9A-19B0-4C5B-E4A6-982CC7BD60AC}"/>
              </a:ext>
            </a:extLst>
          </p:cNvPr>
          <p:cNvSpPr txBox="1"/>
          <p:nvPr/>
        </p:nvSpPr>
        <p:spPr>
          <a:xfrm>
            <a:off x="4864754" y="32976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56.8u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679E0-00F8-7660-A156-E0F169A71396}"/>
              </a:ext>
            </a:extLst>
          </p:cNvPr>
          <p:cNvSpPr/>
          <p:nvPr/>
        </p:nvSpPr>
        <p:spPr>
          <a:xfrm>
            <a:off x="4962845" y="3613627"/>
            <a:ext cx="559461" cy="7920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7CBAF-D8DA-4F79-F21C-3E607EF4C2FA}"/>
              </a:ext>
            </a:extLst>
          </p:cNvPr>
          <p:cNvSpPr/>
          <p:nvPr/>
        </p:nvSpPr>
        <p:spPr>
          <a:xfrm>
            <a:off x="1542858" y="3577232"/>
            <a:ext cx="152400" cy="7027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1764F-BDAD-9B72-71F7-5CD65EABD3FD}"/>
              </a:ext>
            </a:extLst>
          </p:cNvPr>
          <p:cNvSpPr txBox="1"/>
          <p:nvPr/>
        </p:nvSpPr>
        <p:spPr>
          <a:xfrm>
            <a:off x="1415030" y="32398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100A9-C203-0D9C-04D6-7BFE36E94899}"/>
              </a:ext>
            </a:extLst>
          </p:cNvPr>
          <p:cNvSpPr txBox="1"/>
          <p:nvPr/>
        </p:nvSpPr>
        <p:spPr>
          <a:xfrm>
            <a:off x="163286" y="1338943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4shard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38DDE9-24CB-8881-8D86-E227481B131C}"/>
              </a:ext>
            </a:extLst>
          </p:cNvPr>
          <p:cNvCxnSpPr>
            <a:endCxn id="36" idx="2"/>
          </p:cNvCxnSpPr>
          <p:nvPr/>
        </p:nvCxnSpPr>
        <p:spPr>
          <a:xfrm flipV="1">
            <a:off x="477902" y="4369238"/>
            <a:ext cx="3211205" cy="119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9F922C-501F-F56F-A47B-28EF4A5F8337}"/>
              </a:ext>
            </a:extLst>
          </p:cNvPr>
          <p:cNvSpPr txBox="1"/>
          <p:nvPr/>
        </p:nvSpPr>
        <p:spPr>
          <a:xfrm>
            <a:off x="-614" y="5519057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NIC latencies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FBAD0-D02D-251E-1C5C-EE096BBD5892}"/>
              </a:ext>
            </a:extLst>
          </p:cNvPr>
          <p:cNvSpPr txBox="1"/>
          <p:nvPr/>
        </p:nvSpPr>
        <p:spPr>
          <a:xfrm>
            <a:off x="7829505" y="499336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160u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55A12-A38B-1A4E-8791-FEE6AAAFD947}"/>
              </a:ext>
            </a:extLst>
          </p:cNvPr>
          <p:cNvSpPr txBox="1"/>
          <p:nvPr/>
        </p:nvSpPr>
        <p:spPr>
          <a:xfrm>
            <a:off x="8785113" y="3980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8D26-8D70-FC36-78D7-EAB3A98EF4C9}"/>
              </a:ext>
            </a:extLst>
          </p:cNvPr>
          <p:cNvSpPr txBox="1"/>
          <p:nvPr/>
        </p:nvSpPr>
        <p:spPr>
          <a:xfrm>
            <a:off x="10043306" y="39806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26u</a:t>
            </a:r>
          </a:p>
        </p:txBody>
      </p:sp>
    </p:spTree>
    <p:extLst>
      <p:ext uri="{BB962C8B-B14F-4D97-AF65-F5344CB8AC3E}">
        <p14:creationId xmlns:p14="http://schemas.microsoft.com/office/powerpoint/2010/main" val="3936839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5513D-12CB-4667-ECCB-BE619BB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C98E-B7ED-B669-0F44-32034A23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Kalyan – analyze the reason we are having these different cases ?</a:t>
            </a:r>
          </a:p>
          <a:p>
            <a:r>
              <a:rPr lang="en-US" dirty="0"/>
              <a:t>HCL – reduce the HCL host time when most of the configurations are the same </a:t>
            </a:r>
          </a:p>
          <a:p>
            <a:pPr lvl="1"/>
            <a:r>
              <a:rPr lang="en-US" dirty="0"/>
              <a:t>Each HCL shard call 28 SCAL submit calls</a:t>
            </a:r>
          </a:p>
          <a:p>
            <a:pPr lvl="1"/>
            <a:r>
              <a:rPr lang="en-US" dirty="0"/>
              <a:t>28 submit calls is the minimal amount ( up to 4MB)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6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D00D1B5-16A1-6107-193E-9E3F203C3512}"/>
              </a:ext>
            </a:extLst>
          </p:cNvPr>
          <p:cNvSpPr/>
          <p:nvPr/>
        </p:nvSpPr>
        <p:spPr>
          <a:xfrm>
            <a:off x="2680285" y="797077"/>
            <a:ext cx="8169813" cy="57603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en-IL" sz="10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CA6B-84AE-2E32-0B78-973BC9C3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All-Reduce Latencies – [60,8192]x2[BF16] = 0.9MB @ 3.5u</a:t>
            </a:r>
            <a:endParaRPr lang="en-IL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0A8D7E-D10C-B4D4-5195-785C006B6161}"/>
              </a:ext>
            </a:extLst>
          </p:cNvPr>
          <p:cNvSpPr txBox="1"/>
          <p:nvPr/>
        </p:nvSpPr>
        <p:spPr>
          <a:xfrm>
            <a:off x="290902" y="951862"/>
            <a:ext cx="2649414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/>
              <a:t>Runtimes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2.9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8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2.9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3.5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2.8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1.1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4.7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7.7 </a:t>
            </a:r>
            <a:r>
              <a:rPr lang="en-US" sz="1600" dirty="0" err="1"/>
              <a:t>usec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7.8 </a:t>
            </a:r>
            <a:r>
              <a:rPr lang="en-US" sz="1600" dirty="0" err="1"/>
              <a:t>usec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 Total of 41.4us 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u="sng" dirty="0"/>
              <a:t>Depending on size:</a:t>
            </a:r>
          </a:p>
          <a:p>
            <a:pPr algn="l"/>
            <a:r>
              <a:rPr lang="en-US" sz="1600" dirty="0"/>
              <a:t>2 = 3.5u </a:t>
            </a:r>
            <a:r>
              <a:rPr lang="en-US" sz="1600" dirty="0">
                <a:sym typeface="Wingdings" panose="05000000000000000000" pitchFamily="2" charset="2"/>
              </a:rPr>
              <a:t> 8u # </a:t>
            </a:r>
            <a:r>
              <a:rPr lang="en-US" sz="1600" dirty="0" err="1">
                <a:sym typeface="Wingdings" panose="05000000000000000000" pitchFamily="2" charset="2"/>
              </a:rPr>
              <a:t>reduce_scat</a:t>
            </a:r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8 = 3.5u  8u # </a:t>
            </a:r>
            <a:r>
              <a:rPr lang="en-US" sz="1600" dirty="0" err="1">
                <a:sym typeface="Wingdings" panose="05000000000000000000" pitchFamily="2" charset="2"/>
              </a:rPr>
              <a:t>all_gather</a:t>
            </a:r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4 = 3.5u # </a:t>
            </a:r>
            <a:r>
              <a:rPr lang="en-US" sz="1600" dirty="0" err="1">
                <a:sym typeface="Wingdings" panose="05000000000000000000" pitchFamily="2" charset="2"/>
              </a:rPr>
              <a:t>dma</a:t>
            </a:r>
            <a:r>
              <a:rPr lang="en-US" sz="1600" dirty="0">
                <a:sym typeface="Wingdings" panose="05000000000000000000" pitchFamily="2" charset="2"/>
              </a:rPr>
              <a:t> RMW</a:t>
            </a: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6 = 1.1u # </a:t>
            </a:r>
            <a:r>
              <a:rPr lang="en-US" sz="1600" dirty="0" err="1">
                <a:sym typeface="Wingdings" panose="05000000000000000000" pitchFamily="2" charset="2"/>
              </a:rPr>
              <a:t>dma</a:t>
            </a:r>
            <a:r>
              <a:rPr lang="en-US" sz="1600" dirty="0">
                <a:sym typeface="Wingdings" panose="05000000000000000000" pitchFamily="2" charset="2"/>
              </a:rPr>
              <a:t> duplication</a:t>
            </a:r>
          </a:p>
          <a:p>
            <a:pPr algn="l"/>
            <a:endParaRPr lang="en-US" sz="1600" dirty="0">
              <a:sym typeface="Wingdings" panose="05000000000000000000" pitchFamily="2" charset="2"/>
            </a:endParaRP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29.4u overhead</a:t>
            </a:r>
          </a:p>
          <a:p>
            <a:pPr algn="l"/>
            <a:r>
              <a:rPr lang="en-US" sz="1600" dirty="0">
                <a:sym typeface="Wingdings" panose="05000000000000000000" pitchFamily="2" charset="2"/>
              </a:rPr>
              <a:t>3.5u x 3.33 work</a:t>
            </a:r>
            <a:endParaRPr lang="en-IL" sz="1600" dirty="0" err="1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F3AB63-6787-C63F-7C00-D6F85498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3155" y="1445167"/>
            <a:ext cx="7928617" cy="506777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BF9603A-F438-E900-7A4B-CAC72E749560}"/>
              </a:ext>
            </a:extLst>
          </p:cNvPr>
          <p:cNvGrpSpPr/>
          <p:nvPr/>
        </p:nvGrpSpPr>
        <p:grpSpPr>
          <a:xfrm>
            <a:off x="4641414" y="1014112"/>
            <a:ext cx="5843721" cy="5543321"/>
            <a:chOff x="5024368" y="1121607"/>
            <a:chExt cx="5843721" cy="53477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297DBF-65B2-2548-6629-2BD060A64850}"/>
                </a:ext>
              </a:extLst>
            </p:cNvPr>
            <p:cNvCxnSpPr/>
            <p:nvPr/>
          </p:nvCxnSpPr>
          <p:spPr>
            <a:xfrm>
              <a:off x="5024368" y="1127029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8D1C780-FC17-9496-606D-2435E9651250}"/>
                </a:ext>
              </a:extLst>
            </p:cNvPr>
            <p:cNvCxnSpPr/>
            <p:nvPr/>
          </p:nvCxnSpPr>
          <p:spPr>
            <a:xfrm>
              <a:off x="5431504" y="1125988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8879CA-D9C6-B6B5-DD3E-3028FE57184A}"/>
                </a:ext>
              </a:extLst>
            </p:cNvPr>
            <p:cNvCxnSpPr/>
            <p:nvPr/>
          </p:nvCxnSpPr>
          <p:spPr>
            <a:xfrm>
              <a:off x="6573829" y="1124366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E2A903-3C56-F226-47B1-AE24ACFBE07C}"/>
                </a:ext>
              </a:extLst>
            </p:cNvPr>
            <p:cNvCxnSpPr/>
            <p:nvPr/>
          </p:nvCxnSpPr>
          <p:spPr>
            <a:xfrm>
              <a:off x="6975195" y="1121607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ED6E75-6013-891B-3ED8-AD494506E1D4}"/>
                </a:ext>
              </a:extLst>
            </p:cNvPr>
            <p:cNvCxnSpPr/>
            <p:nvPr/>
          </p:nvCxnSpPr>
          <p:spPr>
            <a:xfrm>
              <a:off x="7482809" y="1121607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7266E2-7F71-54B1-8BFB-85ECE58DCDC3}"/>
                </a:ext>
              </a:extLst>
            </p:cNvPr>
            <p:cNvCxnSpPr/>
            <p:nvPr/>
          </p:nvCxnSpPr>
          <p:spPr>
            <a:xfrm>
              <a:off x="7868888" y="1127703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A9AE8E-E329-79AB-512C-8E26EEE40AC2}"/>
                </a:ext>
              </a:extLst>
            </p:cNvPr>
            <p:cNvCxnSpPr/>
            <p:nvPr/>
          </p:nvCxnSpPr>
          <p:spPr>
            <a:xfrm>
              <a:off x="8030260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7851FC7-C1E9-9575-46CE-C0161CA5EB4A}"/>
                </a:ext>
              </a:extLst>
            </p:cNvPr>
            <p:cNvCxnSpPr/>
            <p:nvPr/>
          </p:nvCxnSpPr>
          <p:spPr>
            <a:xfrm>
              <a:off x="8683240" y="1133800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58E700-FEE4-0B4D-1AEA-3F9EACDE4944}"/>
                </a:ext>
              </a:extLst>
            </p:cNvPr>
            <p:cNvCxnSpPr/>
            <p:nvPr/>
          </p:nvCxnSpPr>
          <p:spPr>
            <a:xfrm>
              <a:off x="9782896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3E9D32-5C76-B51E-B25F-A4A66A2C04DB}"/>
                </a:ext>
              </a:extLst>
            </p:cNvPr>
            <p:cNvCxnSpPr/>
            <p:nvPr/>
          </p:nvCxnSpPr>
          <p:spPr>
            <a:xfrm>
              <a:off x="10868089" y="1124841"/>
              <a:ext cx="0" cy="5335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0F3C48-21DC-1EB3-9242-5F7C14D2C726}"/>
              </a:ext>
            </a:extLst>
          </p:cNvPr>
          <p:cNvGrpSpPr/>
          <p:nvPr/>
        </p:nvGrpSpPr>
        <p:grpSpPr>
          <a:xfrm>
            <a:off x="4799883" y="1229012"/>
            <a:ext cx="5236807" cy="261094"/>
            <a:chOff x="4799883" y="1203612"/>
            <a:chExt cx="5236807" cy="2610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F34650-77B9-60E3-368A-D44B3BD84E69}"/>
                </a:ext>
              </a:extLst>
            </p:cNvPr>
            <p:cNvSpPr txBox="1"/>
            <p:nvPr/>
          </p:nvSpPr>
          <p:spPr>
            <a:xfrm>
              <a:off x="4799883" y="1204085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1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ABA913-8246-7C3B-DD6A-A9D1C5196184}"/>
                </a:ext>
              </a:extLst>
            </p:cNvPr>
            <p:cNvSpPr txBox="1"/>
            <p:nvPr/>
          </p:nvSpPr>
          <p:spPr>
            <a:xfrm>
              <a:off x="5572469" y="1204689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2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622652-2A86-E5E7-9534-C7D4CF905F26}"/>
                </a:ext>
              </a:extLst>
            </p:cNvPr>
            <p:cNvSpPr txBox="1"/>
            <p:nvPr/>
          </p:nvSpPr>
          <p:spPr>
            <a:xfrm>
              <a:off x="6349225" y="1204082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3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645275-B937-9870-6B33-06057E21B7F8}"/>
                </a:ext>
              </a:extLst>
            </p:cNvPr>
            <p:cNvSpPr txBox="1"/>
            <p:nvPr/>
          </p:nvSpPr>
          <p:spPr>
            <a:xfrm>
              <a:off x="6793285" y="1203612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4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0A1B4-D2E5-C8C6-6507-3E70ABB90C24}"/>
                </a:ext>
              </a:extLst>
            </p:cNvPr>
            <p:cNvSpPr txBox="1"/>
            <p:nvPr/>
          </p:nvSpPr>
          <p:spPr>
            <a:xfrm>
              <a:off x="7252238" y="1204082"/>
              <a:ext cx="9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5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245D0E-3F54-29ED-6566-0EBA91FE260A}"/>
                </a:ext>
              </a:extLst>
            </p:cNvPr>
            <p:cNvSpPr txBox="1"/>
            <p:nvPr/>
          </p:nvSpPr>
          <p:spPr>
            <a:xfrm>
              <a:off x="7520901" y="1205785"/>
              <a:ext cx="1079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6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D7D562-825E-963E-F41C-C711A2EBDE41}"/>
                </a:ext>
              </a:extLst>
            </p:cNvPr>
            <p:cNvSpPr txBox="1"/>
            <p:nvPr/>
          </p:nvSpPr>
          <p:spPr>
            <a:xfrm>
              <a:off x="7917135" y="1204688"/>
              <a:ext cx="4571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7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33640E-5278-455A-F850-A86AC8F359C1}"/>
                </a:ext>
              </a:extLst>
            </p:cNvPr>
            <p:cNvSpPr txBox="1"/>
            <p:nvPr/>
          </p:nvSpPr>
          <p:spPr>
            <a:xfrm>
              <a:off x="8768555" y="1212135"/>
              <a:ext cx="1345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8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4BF9F1-E77D-FC97-27B6-3E52A2EC24CA}"/>
                </a:ext>
              </a:extLst>
            </p:cNvPr>
            <p:cNvSpPr txBox="1"/>
            <p:nvPr/>
          </p:nvSpPr>
          <p:spPr>
            <a:xfrm>
              <a:off x="9896819" y="1218485"/>
              <a:ext cx="13987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C00000"/>
                  </a:solidFill>
                </a:rPr>
                <a:t>9</a:t>
              </a:r>
              <a:endParaRPr lang="en-IL" sz="1600" dirty="0" err="1">
                <a:solidFill>
                  <a:srgbClr val="C0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6A9E6F3-6B38-C394-370F-F8B8FACDA906}"/>
              </a:ext>
            </a:extLst>
          </p:cNvPr>
          <p:cNvSpPr txBox="1"/>
          <p:nvPr/>
        </p:nvSpPr>
        <p:spPr>
          <a:xfrm>
            <a:off x="7404286" y="797077"/>
            <a:ext cx="33663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/>
              <a:t>1.1us</a:t>
            </a:r>
            <a:endParaRPr lang="en-IL" sz="1200" dirty="0" err="1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E3591E-FC44-17FC-5638-A7AE69D79B0E}"/>
              </a:ext>
            </a:extLst>
          </p:cNvPr>
          <p:cNvGrpSpPr/>
          <p:nvPr/>
        </p:nvGrpSpPr>
        <p:grpSpPr>
          <a:xfrm>
            <a:off x="4686748" y="1037874"/>
            <a:ext cx="5409748" cy="190002"/>
            <a:chOff x="4686748" y="989322"/>
            <a:chExt cx="5409748" cy="190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AD2652-3237-C524-A802-10E9A9BBB74D}"/>
                </a:ext>
              </a:extLst>
            </p:cNvPr>
            <p:cNvSpPr txBox="1"/>
            <p:nvPr/>
          </p:nvSpPr>
          <p:spPr>
            <a:xfrm>
              <a:off x="4686748" y="994658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2.9us</a:t>
              </a:r>
              <a:endParaRPr lang="en-IL" sz="1200" dirty="0" err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3F8BE4-569A-07B0-6C7B-97743E8E199A}"/>
                </a:ext>
              </a:extLst>
            </p:cNvPr>
            <p:cNvSpPr txBox="1"/>
            <p:nvPr/>
          </p:nvSpPr>
          <p:spPr>
            <a:xfrm>
              <a:off x="5517182" y="994658"/>
              <a:ext cx="2196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8us</a:t>
              </a:r>
              <a:endParaRPr lang="en-IL" sz="1200" dirty="0" err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2F4214-CF93-D4C0-6BB6-5307DE7A2142}"/>
                </a:ext>
              </a:extLst>
            </p:cNvPr>
            <p:cNvSpPr txBox="1"/>
            <p:nvPr/>
          </p:nvSpPr>
          <p:spPr>
            <a:xfrm>
              <a:off x="6215774" y="994658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2.9us</a:t>
              </a:r>
              <a:endParaRPr lang="en-IL" sz="1200" dirty="0" err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F8C62B-08A7-8721-4CDD-808E4EBECD57}"/>
                </a:ext>
              </a:extLst>
            </p:cNvPr>
            <p:cNvSpPr txBox="1"/>
            <p:nvPr/>
          </p:nvSpPr>
          <p:spPr>
            <a:xfrm>
              <a:off x="6694167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3.5us</a:t>
              </a:r>
              <a:endParaRPr lang="en-IL" sz="1200" dirty="0" err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02CAE3-B62B-7290-2912-FDAC6C3BA3A1}"/>
                </a:ext>
              </a:extLst>
            </p:cNvPr>
            <p:cNvSpPr txBox="1"/>
            <p:nvPr/>
          </p:nvSpPr>
          <p:spPr>
            <a:xfrm>
              <a:off x="7122215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2.8us</a:t>
              </a:r>
              <a:endParaRPr lang="en-IL" sz="1200" dirty="0" err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B27BFB-1C23-7A18-661B-3FDD626DB021}"/>
                </a:ext>
              </a:extLst>
            </p:cNvPr>
            <p:cNvSpPr txBox="1"/>
            <p:nvPr/>
          </p:nvSpPr>
          <p:spPr>
            <a:xfrm>
              <a:off x="7786590" y="990493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4.7us</a:t>
              </a:r>
              <a:endParaRPr lang="en-IL" sz="1200" dirty="0" err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E5A1FF-6274-0C56-156D-773E73148BAD}"/>
                </a:ext>
              </a:extLst>
            </p:cNvPr>
            <p:cNvSpPr txBox="1"/>
            <p:nvPr/>
          </p:nvSpPr>
          <p:spPr>
            <a:xfrm>
              <a:off x="8674567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7.7us</a:t>
              </a:r>
              <a:endParaRPr lang="en-IL" sz="1200" dirty="0" err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76E4DF-725C-FE99-43BC-4C3BE38878D7}"/>
                </a:ext>
              </a:extLst>
            </p:cNvPr>
            <p:cNvSpPr txBox="1"/>
            <p:nvPr/>
          </p:nvSpPr>
          <p:spPr>
            <a:xfrm>
              <a:off x="9759865" y="989322"/>
              <a:ext cx="33663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200" dirty="0"/>
                <a:t>7.8us</a:t>
              </a:r>
              <a:endParaRPr lang="en-IL" sz="1200" dirty="0" err="1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B0247F-9059-7AA7-9C92-3218ED056455}"/>
              </a:ext>
            </a:extLst>
          </p:cNvPr>
          <p:cNvCxnSpPr>
            <a:stCxn id="48" idx="2"/>
            <a:endCxn id="29" idx="0"/>
          </p:cNvCxnSpPr>
          <p:nvPr/>
        </p:nvCxnSpPr>
        <p:spPr>
          <a:xfrm>
            <a:off x="7572602" y="981743"/>
            <a:ext cx="2251" cy="249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CF62E3B-35B4-F2FA-8DA6-94F3F1C319A4}"/>
              </a:ext>
            </a:extLst>
          </p:cNvPr>
          <p:cNvSpPr/>
          <p:nvPr/>
        </p:nvSpPr>
        <p:spPr>
          <a:xfrm>
            <a:off x="236561" y="5592847"/>
            <a:ext cx="1501402" cy="5296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259C0-9C96-9036-0486-F87E5FAC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MME to MME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06284-9D71-86E1-8F76-29BCA72BC89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With SFG &amp; Without Patch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D033E-6E2D-7877-59BF-990226797BA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With SFG &amp; With Patch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FDD9D-5EA0-8C77-518E-173E0A44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7" y="1407537"/>
            <a:ext cx="5253394" cy="37089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BF26C7-258F-6390-8ACB-5B2C69E9C6AA}"/>
              </a:ext>
            </a:extLst>
          </p:cNvPr>
          <p:cNvSpPr/>
          <p:nvPr/>
        </p:nvSpPr>
        <p:spPr>
          <a:xfrm>
            <a:off x="638007" y="2957804"/>
            <a:ext cx="1797283" cy="21586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CD775-A9ED-A220-862C-65284A002E9C}"/>
              </a:ext>
            </a:extLst>
          </p:cNvPr>
          <p:cNvSpPr txBox="1"/>
          <p:nvPr/>
        </p:nvSpPr>
        <p:spPr>
          <a:xfrm>
            <a:off x="638007" y="259723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mme2mme - 5.1ms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9C538-9C90-A755-C907-78A39FA92276}"/>
              </a:ext>
            </a:extLst>
          </p:cNvPr>
          <p:cNvSpPr/>
          <p:nvPr/>
        </p:nvSpPr>
        <p:spPr>
          <a:xfrm>
            <a:off x="1127758" y="4083728"/>
            <a:ext cx="257159" cy="2041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A8B35-4BB8-58CC-ECBC-1D55616EC912}"/>
              </a:ext>
            </a:extLst>
          </p:cNvPr>
          <p:cNvSpPr txBox="1"/>
          <p:nvPr/>
        </p:nvSpPr>
        <p:spPr>
          <a:xfrm>
            <a:off x="966556" y="3718776"/>
            <a:ext cx="83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BA46-298B-EBC4-7D3C-1B0119A7E3AF}"/>
              </a:ext>
            </a:extLst>
          </p:cNvPr>
          <p:cNvSpPr txBox="1"/>
          <p:nvPr/>
        </p:nvSpPr>
        <p:spPr>
          <a:xfrm>
            <a:off x="2749857" y="1139549"/>
            <a:ext cx="148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15.257ms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0947ED-A6BC-D4C9-2AFC-AF739957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84"/>
          <a:stretch/>
        </p:blipFill>
        <p:spPr>
          <a:xfrm>
            <a:off x="6219950" y="1407537"/>
            <a:ext cx="5176588" cy="370894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A8A69E-1036-72A0-AF8B-757E6C5634A8}"/>
              </a:ext>
            </a:extLst>
          </p:cNvPr>
          <p:cNvSpPr/>
          <p:nvPr/>
        </p:nvSpPr>
        <p:spPr>
          <a:xfrm>
            <a:off x="6219950" y="3282121"/>
            <a:ext cx="1379335" cy="21586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50CC2F-8A28-05C4-B506-3169E7777F06}"/>
              </a:ext>
            </a:extLst>
          </p:cNvPr>
          <p:cNvSpPr txBox="1"/>
          <p:nvPr/>
        </p:nvSpPr>
        <p:spPr>
          <a:xfrm>
            <a:off x="6219950" y="292154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mme2mme - 3.2ms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17BDFB-B40B-D186-C197-982D9822C24E}"/>
              </a:ext>
            </a:extLst>
          </p:cNvPr>
          <p:cNvSpPr/>
          <p:nvPr/>
        </p:nvSpPr>
        <p:spPr>
          <a:xfrm>
            <a:off x="6541257" y="3914668"/>
            <a:ext cx="188017" cy="171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2148D-62AF-465D-BC35-B6E484FE03DF}"/>
              </a:ext>
            </a:extLst>
          </p:cNvPr>
          <p:cNvSpPr txBox="1"/>
          <p:nvPr/>
        </p:nvSpPr>
        <p:spPr>
          <a:xfrm>
            <a:off x="6380055" y="3514589"/>
            <a:ext cx="836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0.4ms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FE389-BD07-4F9F-E4E0-D31EE69238A5}"/>
              </a:ext>
            </a:extLst>
          </p:cNvPr>
          <p:cNvSpPr txBox="1"/>
          <p:nvPr/>
        </p:nvSpPr>
        <p:spPr>
          <a:xfrm>
            <a:off x="8323461" y="1139549"/>
            <a:ext cx="148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12.145ms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AC245D-7B9D-3646-A622-6797664E790F}"/>
              </a:ext>
            </a:extLst>
          </p:cNvPr>
          <p:cNvCxnSpPr/>
          <p:nvPr/>
        </p:nvCxnSpPr>
        <p:spPr>
          <a:xfrm flipH="1" flipV="1">
            <a:off x="1695635" y="4216893"/>
            <a:ext cx="954461" cy="196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27D2967-CFC2-3B94-E5DE-DAB52EAE21E2}"/>
              </a:ext>
            </a:extLst>
          </p:cNvPr>
          <p:cNvSpPr txBox="1"/>
          <p:nvPr/>
        </p:nvSpPr>
        <p:spPr>
          <a:xfrm>
            <a:off x="2435290" y="6184265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each MME is different graph ? Expecting to have them as 1 graph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BECC24-A6B3-63D7-B0B2-7B3D78678FA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129266" y="4085693"/>
            <a:ext cx="1506000" cy="20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261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2104F2-2E55-7CE1-D83E-91ADE576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gain using SFG in llama2 inference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A0322-68B3-9208-06EE-1383E33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1shard have 50u overhead, </a:t>
            </a:r>
          </a:p>
          <a:p>
            <a:r>
              <a:rPr lang="en-US" dirty="0"/>
              <a:t>4 shard have 90u overhead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30u assuming we will have only last shard overhead , 20u/420=5% save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0u assuming overhead removed completely, 50u/420=12% save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At &lt;4MB sizes we cannot reach full utilization on NIC time so we cannot reach 262GB/sec</a:t>
            </a:r>
          </a:p>
          <a:p>
            <a:r>
              <a:rPr lang="en-US" dirty="0">
                <a:sym typeface="Wingdings" panose="05000000000000000000" pitchFamily="2" charset="2"/>
              </a:rPr>
              <a:t>Reproducible reduction doesn’t increase the overhead once SRAM reduction is applied – Adam and Eyal to take </a:t>
            </a:r>
            <a:r>
              <a:rPr lang="en-US">
                <a:sym typeface="Wingdings" panose="05000000000000000000" pitchFamily="2" charset="2"/>
              </a:rPr>
              <a:t>it offline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0DCA1B-2C18-66B2-9E0D-716B2269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22053"/>
              </p:ext>
            </p:extLst>
          </p:nvPr>
        </p:nvGraphicFramePr>
        <p:xfrm>
          <a:off x="477902" y="2896062"/>
          <a:ext cx="998836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299">
                  <a:extLst>
                    <a:ext uri="{9D8B030D-6E8A-4147-A177-3AD203B41FA5}">
                      <a16:colId xmlns:a16="http://schemas.microsoft.com/office/drawing/2014/main" val="1656868223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1982780716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2359934565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3830101459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2281509864"/>
                    </a:ext>
                  </a:extLst>
                </a:gridCol>
                <a:gridCol w="1383270">
                  <a:extLst>
                    <a:ext uri="{9D8B030D-6E8A-4147-A177-3AD203B41FA5}">
                      <a16:colId xmlns:a16="http://schemas.microsoft.com/office/drawing/2014/main" val="11587222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1819934226"/>
                    </a:ext>
                  </a:extLst>
                </a:gridCol>
                <a:gridCol w="1229299">
                  <a:extLst>
                    <a:ext uri="{9D8B030D-6E8A-4147-A177-3AD203B41FA5}">
                      <a16:colId xmlns:a16="http://schemas.microsoft.com/office/drawing/2014/main" val="336443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Work=</a:t>
                      </a:r>
                    </a:p>
                    <a:p>
                      <a:r>
                        <a:rPr lang="en-US" dirty="0"/>
                        <a:t>3.33NIC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OH</a:t>
                      </a:r>
                    </a:p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Sum=</a:t>
                      </a:r>
                    </a:p>
                    <a:p>
                      <a:r>
                        <a:rPr lang="en-US" dirty="0" err="1"/>
                        <a:t>Work+OH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0.93MB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41.6u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41.6u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41.6u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1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0.23MB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2.9uu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7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5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904EC-5684-48BC-9578-553AB630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SFG and NIC latencies</a:t>
            </a:r>
          </a:p>
        </p:txBody>
      </p:sp>
    </p:spTree>
    <p:extLst>
      <p:ext uri="{BB962C8B-B14F-4D97-AF65-F5344CB8AC3E}">
        <p14:creationId xmlns:p14="http://schemas.microsoft.com/office/powerpoint/2010/main" val="440933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5C9D-A778-E90C-6539-FB62B798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and NIC latencies investigation in HCL - SW-170166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5943-E3FC-B67C-2A77-EA98F174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9834498" cy="5577840"/>
          </a:xfrm>
        </p:spPr>
        <p:txBody>
          <a:bodyPr/>
          <a:lstStyle/>
          <a:p>
            <a:r>
              <a:rPr lang="en-US" dirty="0"/>
              <a:t>The main evidence we see here is that HCL doesn't perform "atomic" submission of the </a:t>
            </a:r>
            <a:r>
              <a:rPr lang="en-US" dirty="0" err="1"/>
              <a:t>all_reduce</a:t>
            </a:r>
            <a:r>
              <a:rPr lang="en-US" dirty="0"/>
              <a:t> - reason is that we see the </a:t>
            </a:r>
            <a:r>
              <a:rPr lang="en-US" dirty="0" err="1"/>
              <a:t>reduce_scatter</a:t>
            </a:r>
            <a:r>
              <a:rPr lang="en-US" dirty="0"/>
              <a:t> and </a:t>
            </a:r>
            <a:r>
              <a:rPr lang="en-US" dirty="0" err="1"/>
              <a:t>all_gather</a:t>
            </a:r>
            <a:r>
              <a:rPr lang="en-US" dirty="0"/>
              <a:t> interleaved - reduce scatter of shard2 is happening before </a:t>
            </a:r>
            <a:r>
              <a:rPr lang="en-US" dirty="0" err="1"/>
              <a:t>all_gather</a:t>
            </a:r>
            <a:r>
              <a:rPr lang="en-US" dirty="0"/>
              <a:t> of shard 1.</a:t>
            </a:r>
          </a:p>
          <a:p>
            <a:r>
              <a:rPr lang="en-US" dirty="0"/>
              <a:t>This may suggest an issue with submission and record event inside the </a:t>
            </a:r>
            <a:r>
              <a:rPr lang="en-US" dirty="0" err="1"/>
              <a:t>hcl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A8FEF-482F-8046-C85D-3175D52F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3131165"/>
            <a:ext cx="7340600" cy="34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3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0C7D-C740-B00B-703D-5E46A68D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1shard - SW-170255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E939A6-E6ED-F487-AD59-9C2DB4420C7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77838" y="1357471"/>
            <a:ext cx="5573712" cy="414668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602BA2-654B-8FDC-8E41-0A2F9BF4DE9C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134100" y="1357471"/>
            <a:ext cx="5573713" cy="445897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5CAC3A-21A4-BB1A-4202-82C2E55AC89A}"/>
              </a:ext>
            </a:extLst>
          </p:cNvPr>
          <p:cNvSpPr/>
          <p:nvPr/>
        </p:nvSpPr>
        <p:spPr>
          <a:xfrm>
            <a:off x="477838" y="4187825"/>
            <a:ext cx="79216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8BED5-C6F8-B56C-E8E0-95DFB7BCF614}"/>
              </a:ext>
            </a:extLst>
          </p:cNvPr>
          <p:cNvSpPr/>
          <p:nvPr/>
        </p:nvSpPr>
        <p:spPr>
          <a:xfrm>
            <a:off x="1612900" y="4187825"/>
            <a:ext cx="79216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B3A50F-0319-F8DC-C858-876AB95BF21F}"/>
              </a:ext>
            </a:extLst>
          </p:cNvPr>
          <p:cNvSpPr/>
          <p:nvPr/>
        </p:nvSpPr>
        <p:spPr>
          <a:xfrm>
            <a:off x="1272381" y="4187825"/>
            <a:ext cx="340519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6C8C6-FBF3-A86F-5F0B-B01FFA3740C7}"/>
              </a:ext>
            </a:extLst>
          </p:cNvPr>
          <p:cNvSpPr txBox="1"/>
          <p:nvPr/>
        </p:nvSpPr>
        <p:spPr>
          <a:xfrm>
            <a:off x="1632927" y="388782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C9EC4-8E2A-4DF7-814E-C5BB4943B8D5}"/>
              </a:ext>
            </a:extLst>
          </p:cNvPr>
          <p:cNvSpPr txBox="1"/>
          <p:nvPr/>
        </p:nvSpPr>
        <p:spPr>
          <a:xfrm>
            <a:off x="627813" y="388782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DD702-EAF0-E2AF-7EBE-83CD82CA72CE}"/>
              </a:ext>
            </a:extLst>
          </p:cNvPr>
          <p:cNvSpPr txBox="1"/>
          <p:nvPr/>
        </p:nvSpPr>
        <p:spPr>
          <a:xfrm>
            <a:off x="1199177" y="388782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E9003-9300-1D74-5F1C-B12193D83950}"/>
              </a:ext>
            </a:extLst>
          </p:cNvPr>
          <p:cNvSpPr txBox="1"/>
          <p:nvPr/>
        </p:nvSpPr>
        <p:spPr>
          <a:xfrm>
            <a:off x="1961703" y="992039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EDMA reduction HBM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93A1-7ADB-78CF-1941-A73EB2FA972E}"/>
              </a:ext>
            </a:extLst>
          </p:cNvPr>
          <p:cNvSpPr txBox="1"/>
          <p:nvPr/>
        </p:nvSpPr>
        <p:spPr>
          <a:xfrm>
            <a:off x="6978203" y="992039"/>
            <a:ext cx="23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EDMA reduction SRAM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A9065-09E6-8110-26C7-B0DB0E75BB43}"/>
              </a:ext>
            </a:extLst>
          </p:cNvPr>
          <p:cNvSpPr/>
          <p:nvPr/>
        </p:nvSpPr>
        <p:spPr>
          <a:xfrm>
            <a:off x="6151562" y="4152384"/>
            <a:ext cx="681038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F5FB7-38E0-4196-856F-D0A27DD768CB}"/>
              </a:ext>
            </a:extLst>
          </p:cNvPr>
          <p:cNvSpPr/>
          <p:nvPr/>
        </p:nvSpPr>
        <p:spPr>
          <a:xfrm>
            <a:off x="7369174" y="4152384"/>
            <a:ext cx="70961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8879C2-9993-BFA5-14BA-5A6F82E21590}"/>
              </a:ext>
            </a:extLst>
          </p:cNvPr>
          <p:cNvSpPr/>
          <p:nvPr/>
        </p:nvSpPr>
        <p:spPr>
          <a:xfrm>
            <a:off x="6850062" y="4152384"/>
            <a:ext cx="51911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60018-90DF-D7F8-DEFB-D9F581D29AEF}"/>
              </a:ext>
            </a:extLst>
          </p:cNvPr>
          <p:cNvSpPr txBox="1"/>
          <p:nvPr/>
        </p:nvSpPr>
        <p:spPr>
          <a:xfrm>
            <a:off x="6163305" y="38152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59EA6-27CD-C8EA-5A04-F8077F10E2E1}"/>
              </a:ext>
            </a:extLst>
          </p:cNvPr>
          <p:cNvSpPr txBox="1"/>
          <p:nvPr/>
        </p:nvSpPr>
        <p:spPr>
          <a:xfrm>
            <a:off x="7386636" y="38152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1003A-E82E-D6AD-9E62-3DBD0B851512}"/>
              </a:ext>
            </a:extLst>
          </p:cNvPr>
          <p:cNvSpPr txBox="1"/>
          <p:nvPr/>
        </p:nvSpPr>
        <p:spPr>
          <a:xfrm>
            <a:off x="6832600" y="381520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CCA60-DD26-A6BF-0678-7F15A340E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525" y="4438134"/>
            <a:ext cx="1895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0E10-BC8D-561B-7FB3-8974A5C4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4shard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99AD0E-D181-FE35-5D85-0DCBDA1C29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134100" y="1628625"/>
            <a:ext cx="5573713" cy="391666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B3C2B0-B326-08D6-B3DE-9DEA404CEB96}"/>
              </a:ext>
            </a:extLst>
          </p:cNvPr>
          <p:cNvSpPr/>
          <p:nvPr/>
        </p:nvSpPr>
        <p:spPr>
          <a:xfrm>
            <a:off x="6096000" y="4054475"/>
            <a:ext cx="79216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456B1-9B22-D24E-5455-2E5222C3BEDD}"/>
              </a:ext>
            </a:extLst>
          </p:cNvPr>
          <p:cNvSpPr/>
          <p:nvPr/>
        </p:nvSpPr>
        <p:spPr>
          <a:xfrm>
            <a:off x="7512560" y="4054475"/>
            <a:ext cx="792162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D3670-E16B-3D2F-DAA2-128039E2D699}"/>
              </a:ext>
            </a:extLst>
          </p:cNvPr>
          <p:cNvSpPr/>
          <p:nvPr/>
        </p:nvSpPr>
        <p:spPr>
          <a:xfrm>
            <a:off x="6890543" y="4054475"/>
            <a:ext cx="622017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194D6-59B9-FE34-1195-02BBA08EB9DD}"/>
              </a:ext>
            </a:extLst>
          </p:cNvPr>
          <p:cNvSpPr txBox="1"/>
          <p:nvPr/>
        </p:nvSpPr>
        <p:spPr>
          <a:xfrm>
            <a:off x="7474891" y="375447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36F9A-A5D1-67A7-D5A0-7239B2CB2B6C}"/>
              </a:ext>
            </a:extLst>
          </p:cNvPr>
          <p:cNvSpPr txBox="1"/>
          <p:nvPr/>
        </p:nvSpPr>
        <p:spPr>
          <a:xfrm>
            <a:off x="6245975" y="375447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58ED0-A599-2A55-54F3-9C9E58C2F4E6}"/>
              </a:ext>
            </a:extLst>
          </p:cNvPr>
          <p:cNvSpPr txBox="1"/>
          <p:nvPr/>
        </p:nvSpPr>
        <p:spPr>
          <a:xfrm>
            <a:off x="6817339" y="375447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183u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2496E-056B-8D0E-4405-188EC1C12DFF}"/>
              </a:ext>
            </a:extLst>
          </p:cNvPr>
          <p:cNvSpPr txBox="1"/>
          <p:nvPr/>
        </p:nvSpPr>
        <p:spPr>
          <a:xfrm>
            <a:off x="6978203" y="992039"/>
            <a:ext cx="23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EDMA reduction SRAM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CD9A61-90FD-8756-B14C-75F40DA59C7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77838" y="1633696"/>
            <a:ext cx="5573712" cy="390652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EE8EBD2-FC8F-D6A7-AA30-348A82F74809}"/>
              </a:ext>
            </a:extLst>
          </p:cNvPr>
          <p:cNvSpPr txBox="1"/>
          <p:nvPr/>
        </p:nvSpPr>
        <p:spPr>
          <a:xfrm>
            <a:off x="1393832" y="992039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EDMA reduction HBM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1F7F6-7331-73D6-3D59-0F97AA71AB85}"/>
              </a:ext>
            </a:extLst>
          </p:cNvPr>
          <p:cNvSpPr/>
          <p:nvPr/>
        </p:nvSpPr>
        <p:spPr>
          <a:xfrm>
            <a:off x="1922676" y="4445177"/>
            <a:ext cx="770233" cy="48786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42C2A-572C-5B9A-50D6-3F0F4299CBE3}"/>
              </a:ext>
            </a:extLst>
          </p:cNvPr>
          <p:cNvSpPr txBox="1"/>
          <p:nvPr/>
        </p:nvSpPr>
        <p:spPr>
          <a:xfrm>
            <a:off x="622937" y="4123809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194u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800A1-447C-70E9-6064-2ECE4220CF27}"/>
              </a:ext>
            </a:extLst>
          </p:cNvPr>
          <p:cNvSpPr/>
          <p:nvPr/>
        </p:nvSpPr>
        <p:spPr>
          <a:xfrm>
            <a:off x="501933" y="4445178"/>
            <a:ext cx="657551" cy="48786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DC262D-2347-95FD-CA3C-DE0C52BE204E}"/>
              </a:ext>
            </a:extLst>
          </p:cNvPr>
          <p:cNvSpPr txBox="1"/>
          <p:nvPr/>
        </p:nvSpPr>
        <p:spPr>
          <a:xfrm>
            <a:off x="1980874" y="4123809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194u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C6E33-9DD9-DF89-3EFA-28F32D036111}"/>
              </a:ext>
            </a:extLst>
          </p:cNvPr>
          <p:cNvSpPr/>
          <p:nvPr/>
        </p:nvSpPr>
        <p:spPr>
          <a:xfrm>
            <a:off x="1196351" y="4354473"/>
            <a:ext cx="701973" cy="5715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E2FFD-682A-438A-6C60-6B762C973D70}"/>
              </a:ext>
            </a:extLst>
          </p:cNvPr>
          <p:cNvSpPr txBox="1"/>
          <p:nvPr/>
        </p:nvSpPr>
        <p:spPr>
          <a:xfrm>
            <a:off x="1123147" y="4054475"/>
            <a:ext cx="74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206u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DEAECE-79C6-F013-64F8-17634F218AAC}"/>
              </a:ext>
            </a:extLst>
          </p:cNvPr>
          <p:cNvSpPr txBox="1"/>
          <p:nvPr/>
        </p:nvSpPr>
        <p:spPr>
          <a:xfrm>
            <a:off x="396081" y="5881623"/>
            <a:ext cx="8624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see here 12.5% improvement, so better to proceed investigation with this change </a:t>
            </a:r>
          </a:p>
        </p:txBody>
      </p:sp>
    </p:spTree>
    <p:extLst>
      <p:ext uri="{BB962C8B-B14F-4D97-AF65-F5344CB8AC3E}">
        <p14:creationId xmlns:p14="http://schemas.microsoft.com/office/powerpoint/2010/main" val="21023346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9E4FEF-933A-857D-A53B-2655ECD2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WW2’24</a:t>
            </a:r>
          </a:p>
        </p:txBody>
      </p:sp>
    </p:spTree>
    <p:extLst>
      <p:ext uri="{BB962C8B-B14F-4D97-AF65-F5344CB8AC3E}">
        <p14:creationId xmlns:p14="http://schemas.microsoft.com/office/powerpoint/2010/main" val="4235730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AB5AD2-AA3C-0391-4BF7-932DC092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276A-CC8E-F827-29D3-54401CFA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llama BS=60, Output=8192, </a:t>
            </a:r>
            <a:r>
              <a:rPr lang="en-US" dirty="0" err="1"/>
              <a:t>dtype</a:t>
            </a:r>
            <a:r>
              <a:rPr lang="en-US" dirty="0"/>
              <a:t>=bf16 = 0.93MB even without sharding, so adding sharding on top means we work with 0.23MB tensors.</a:t>
            </a:r>
          </a:p>
          <a:p>
            <a:r>
              <a:rPr lang="en-US" dirty="0"/>
              <a:t>In order to reach 4MB - it means we need to increase the BSx16 ==&gt; not realistic.</a:t>
            </a:r>
          </a:p>
          <a:p>
            <a:pPr rtl="0"/>
            <a:r>
              <a:rPr lang="en-US" dirty="0"/>
              <a:t>1shard out of 4shards : 0.25MB @ 40GB/sec = 5.6u, </a:t>
            </a:r>
            <a:r>
              <a:rPr lang="en-US" dirty="0" err="1"/>
              <a:t>mme</a:t>
            </a:r>
            <a:r>
              <a:rPr lang="en-US" dirty="0"/>
              <a:t> takes 2u</a:t>
            </a:r>
          </a:p>
          <a:p>
            <a:pPr rtl="0"/>
            <a:r>
              <a:rPr lang="en-US" dirty="0"/>
              <a:t>single shard:   0.93MB @ 140GB/sec = 6.5u, </a:t>
            </a:r>
            <a:r>
              <a:rPr lang="en-US" dirty="0" err="1"/>
              <a:t>mme</a:t>
            </a:r>
            <a:r>
              <a:rPr lang="en-US" dirty="0"/>
              <a:t> takes 8u</a:t>
            </a:r>
          </a:p>
          <a:p>
            <a:pPr rtl="0"/>
            <a:r>
              <a:rPr lang="en-US" dirty="0"/>
              <a:t> </a:t>
            </a:r>
          </a:p>
          <a:p>
            <a:pPr rtl="0"/>
            <a:r>
              <a:rPr lang="en-US" dirty="0"/>
              <a:t>optimally it means that we will have:</a:t>
            </a:r>
          </a:p>
          <a:p>
            <a:pPr rtl="0"/>
            <a:r>
              <a:rPr lang="en-US" dirty="0"/>
              <a:t>4shard: (5.6-2)*3+5.6=16.4u</a:t>
            </a:r>
          </a:p>
          <a:p>
            <a:pPr rtl="0"/>
            <a:r>
              <a:rPr lang="en-US" dirty="0"/>
              <a:t>single shard: 6.5u+8u = 14.3u</a:t>
            </a:r>
          </a:p>
          <a:p>
            <a:pPr marL="0" indent="0" rtl="0">
              <a:buNone/>
            </a:pPr>
            <a:r>
              <a:rPr lang="en-US" dirty="0">
                <a:sym typeface="Wingdings" panose="05000000000000000000" pitchFamily="2" charset="2"/>
              </a:rPr>
              <a:t> Discontinue on inference, switch to training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FC7902-08FB-EA5A-1466-92A8F9A0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87" y="3586942"/>
            <a:ext cx="450111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80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D9EEF2-9954-FD5D-AFF1-23409713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WW3’24</a:t>
            </a:r>
          </a:p>
        </p:txBody>
      </p:sp>
    </p:spTree>
    <p:extLst>
      <p:ext uri="{BB962C8B-B14F-4D97-AF65-F5344CB8AC3E}">
        <p14:creationId xmlns:p14="http://schemas.microsoft.com/office/powerpoint/2010/main" val="1195087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FE92-7737-9ED0-A5E8-566FD99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SFG for inference</a:t>
            </a:r>
          </a:p>
        </p:txBody>
      </p:sp>
    </p:spTree>
    <p:extLst>
      <p:ext uri="{BB962C8B-B14F-4D97-AF65-F5344CB8AC3E}">
        <p14:creationId xmlns:p14="http://schemas.microsoft.com/office/powerpoint/2010/main" val="3866332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48D472-DDBA-23E2-F688-F6700625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663F-9566-A4F7-BDE1-36808317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Decode/Token generation</a:t>
            </a:r>
          </a:p>
          <a:p>
            <a:pPr lvl="1"/>
            <a:r>
              <a:rPr lang="en-US" b="1" u="sng" dirty="0"/>
              <a:t>We will not have good enough utilization.</a:t>
            </a:r>
          </a:p>
          <a:p>
            <a:pPr lvl="1"/>
            <a:r>
              <a:rPr lang="en-US" dirty="0"/>
              <a:t>Not enough meat - it doesn't make sense to shard</a:t>
            </a:r>
          </a:p>
          <a:p>
            <a:pPr lvl="1"/>
            <a:r>
              <a:rPr lang="en-US" dirty="0"/>
              <a:t>1shard out of 4shards : 0.25MB @ 40GB/sec = 5.6u, </a:t>
            </a:r>
            <a:r>
              <a:rPr lang="en-US" dirty="0" err="1"/>
              <a:t>mme</a:t>
            </a:r>
            <a:r>
              <a:rPr lang="en-US" dirty="0"/>
              <a:t> takes 2u</a:t>
            </a:r>
          </a:p>
          <a:p>
            <a:pPr lvl="1"/>
            <a:r>
              <a:rPr lang="en-US" dirty="0"/>
              <a:t>single shard:   0.93MB @ 140GB/sec = 6.5u, </a:t>
            </a:r>
            <a:r>
              <a:rPr lang="en-US" dirty="0" err="1"/>
              <a:t>mme</a:t>
            </a:r>
            <a:r>
              <a:rPr lang="en-US" dirty="0"/>
              <a:t> takes 8u</a:t>
            </a:r>
          </a:p>
          <a:p>
            <a:pPr lvl="2"/>
            <a:endParaRPr lang="en-US" dirty="0"/>
          </a:p>
          <a:p>
            <a:r>
              <a:rPr lang="en-US" dirty="0"/>
              <a:t>Prompt generation</a:t>
            </a:r>
          </a:p>
          <a:p>
            <a:pPr lvl="1"/>
            <a:r>
              <a:rPr lang="en-US" dirty="0"/>
              <a:t>Potential for script level SFG </a:t>
            </a:r>
          </a:p>
          <a:p>
            <a:pPr lvl="1"/>
            <a:r>
              <a:rPr lang="en-US" dirty="0"/>
              <a:t>When large BS ( relevant for customers, not </a:t>
            </a:r>
            <a:r>
              <a:rPr lang="en-US" dirty="0" err="1"/>
              <a:t>mlperf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 inference = 1 prompt + 2K generations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9891B8D-BE8C-7822-41C2-57A215A4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890" y="4238625"/>
            <a:ext cx="450111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8F96-440D-B952-14BE-15545C57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MME to NIC – no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64A-BCF9-9376-8149-24E515FDD9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With SFG &amp; Without Patch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6FFD1-94D0-4BF0-16E5-92219723B15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With SFG &amp; With Patch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48C2-7E0E-5B48-B3F6-14BE532F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2505639"/>
            <a:ext cx="3609743" cy="36883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561853-CFD2-C27E-CADD-75970B095200}"/>
              </a:ext>
            </a:extLst>
          </p:cNvPr>
          <p:cNvSpPr/>
          <p:nvPr/>
        </p:nvSpPr>
        <p:spPr>
          <a:xfrm>
            <a:off x="6134793" y="2802726"/>
            <a:ext cx="1659801" cy="1712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E2E31-5F45-875D-7724-8CAC9D414569}"/>
              </a:ext>
            </a:extLst>
          </p:cNvPr>
          <p:cNvSpPr txBox="1"/>
          <p:nvPr/>
        </p:nvSpPr>
        <p:spPr>
          <a:xfrm>
            <a:off x="6051506" y="1606113"/>
            <a:ext cx="610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Mme</a:t>
            </a:r>
            <a:r>
              <a:rPr lang="en-US" dirty="0"/>
              <a:t>=176u</a:t>
            </a:r>
          </a:p>
          <a:p>
            <a:r>
              <a:rPr lang="en-US" dirty="0"/>
              <a:t>NIC = (1024*14)*(14*1024/8/4)*2/246000000000*1000000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60C1C9-36BB-32CB-FD46-E70337B81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1" y="2507802"/>
            <a:ext cx="2867025" cy="368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2D8FB-4786-FFB6-ACEB-D6943B62EE9E}"/>
              </a:ext>
            </a:extLst>
          </p:cNvPr>
          <p:cNvSpPr txBox="1"/>
          <p:nvPr/>
        </p:nvSpPr>
        <p:spPr>
          <a:xfrm>
            <a:off x="477902" y="1664848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Mme</a:t>
            </a:r>
            <a:r>
              <a:rPr lang="en-US" dirty="0"/>
              <a:t>=182u</a:t>
            </a:r>
          </a:p>
        </p:txBody>
      </p:sp>
    </p:spTree>
    <p:extLst>
      <p:ext uri="{BB962C8B-B14F-4D97-AF65-F5344CB8AC3E}">
        <p14:creationId xmlns:p14="http://schemas.microsoft.com/office/powerpoint/2010/main" val="2861767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F4F0-FA47-DB90-9199-28F522D9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llama2 inference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0CE4-B665-7036-6CC6-E14C28D5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BS&gt;128, Prompt is 30% out of Batch time</a:t>
            </a:r>
          </a:p>
          <a:p>
            <a:r>
              <a:rPr lang="en-US" dirty="0" err="1"/>
              <a:t>Mlperf</a:t>
            </a:r>
            <a:r>
              <a:rPr lang="en-US" dirty="0"/>
              <a:t> uses BS=60</a:t>
            </a:r>
            <a:r>
              <a:rPr lang="en-US" dirty="0">
                <a:sym typeface="Wingdings" panose="05000000000000000000" pitchFamily="2" charset="2"/>
              </a:rPr>
              <a:t> relevant only </a:t>
            </a:r>
            <a:r>
              <a:rPr lang="en-US" dirty="0"/>
              <a:t>for customers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D43E0E-B784-4F44-3042-2A142216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708606"/>
            <a:ext cx="9439274" cy="485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74248C-7C74-60CB-4763-1B016EAF6BDB}"/>
              </a:ext>
            </a:extLst>
          </p:cNvPr>
          <p:cNvSpPr/>
          <p:nvPr/>
        </p:nvSpPr>
        <p:spPr>
          <a:xfrm>
            <a:off x="2819400" y="5257800"/>
            <a:ext cx="9372598" cy="228600"/>
          </a:xfrm>
          <a:prstGeom prst="rect">
            <a:avLst/>
          </a:prstGeom>
          <a:noFill/>
          <a:ln w="38100">
            <a:solidFill>
              <a:srgbClr val="2FA1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15710-22CA-2163-74AE-AE1132E579C2}"/>
              </a:ext>
            </a:extLst>
          </p:cNvPr>
          <p:cNvSpPr txBox="1"/>
          <p:nvPr/>
        </p:nvSpPr>
        <p:spPr>
          <a:xfrm>
            <a:off x="114300" y="6196567"/>
            <a:ext cx="13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 layers</a:t>
            </a:r>
          </a:p>
        </p:txBody>
      </p:sp>
    </p:spTree>
    <p:extLst>
      <p:ext uri="{BB962C8B-B14F-4D97-AF65-F5344CB8AC3E}">
        <p14:creationId xmlns:p14="http://schemas.microsoft.com/office/powerpoint/2010/main" val="1133422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6006-55AB-A941-6E41-6C0B30B8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Llama2 70B BS=256, prompt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1031-CB70-2EA3-9A34-E4F019936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Prompt takes 228ms@1layer which is 34% of Batch time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All reduce MLP 30ms = 13% of prompt, 4.4% of total BS</a:t>
            </a:r>
          </a:p>
          <a:p>
            <a:endParaRPr lang="en-US" dirty="0"/>
          </a:p>
          <a:p>
            <a:r>
              <a:rPr lang="en-US" dirty="0"/>
              <a:t>Device MLP only</a:t>
            </a:r>
          </a:p>
          <a:p>
            <a:pPr lvl="1"/>
            <a:r>
              <a:rPr lang="en-US" dirty="0"/>
              <a:t>MME duration 17.9ms, 43 slices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[8192, 1024, 3]@bf16=48MB</a:t>
            </a:r>
          </a:p>
          <a:p>
            <a:pPr lvl="2"/>
            <a:r>
              <a:rPr lang="en-US" dirty="0"/>
              <a:t>48MB @ 262GB/s = 179u</a:t>
            </a:r>
          </a:p>
          <a:p>
            <a:pPr lvl="1"/>
            <a:r>
              <a:rPr lang="en-US" dirty="0"/>
              <a:t>NIC: 196ux3.33+40u[OH]=692u</a:t>
            </a:r>
          </a:p>
          <a:p>
            <a:pPr lvl="1"/>
            <a:r>
              <a:rPr lang="en-US" dirty="0"/>
              <a:t>MME: 192[</a:t>
            </a:r>
            <a:r>
              <a:rPr lang="en-US" dirty="0" err="1"/>
              <a:t>tetris</a:t>
            </a:r>
            <a:r>
              <a:rPr lang="en-US" dirty="0"/>
              <a:t>]x3584[CD]/1650[</a:t>
            </a:r>
            <a:r>
              <a:rPr lang="en-US" dirty="0" err="1"/>
              <a:t>frq</a:t>
            </a:r>
            <a:r>
              <a:rPr lang="en-US" dirty="0"/>
              <a:t>]=417u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275u[diff]*42+692[last] = [10.5ms-12.2ms]</a:t>
            </a:r>
          </a:p>
          <a:p>
            <a:pPr lvl="1"/>
            <a:r>
              <a:rPr lang="en-US" dirty="0"/>
              <a:t>670.5ms</a:t>
            </a:r>
            <a:r>
              <a:rPr lang="en-US" dirty="0">
                <a:sym typeface="Wingdings" panose="05000000000000000000" pitchFamily="2" charset="2"/>
              </a:rPr>
              <a:t>652.7ms  [2.9%-2.6%] save for </a:t>
            </a:r>
            <a:r>
              <a:rPr lang="en-US" dirty="0" err="1">
                <a:sym typeface="Wingdings" panose="05000000000000000000" pitchFamily="2" charset="2"/>
              </a:rPr>
              <a:t>BatchTime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228ms  210.2ms  [8.5%-7.8%] save for </a:t>
            </a:r>
            <a:r>
              <a:rPr lang="en-US" dirty="0"/>
              <a:t>prompt KPI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45u[shard] x 43[slices] = 1.9ms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Requires HPU graphs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4EE74B-0ECE-D0C2-4C46-2343A6CD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90" y="3276600"/>
            <a:ext cx="4926710" cy="326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584927-D00D-7930-EA6A-1D89813764D9}"/>
              </a:ext>
            </a:extLst>
          </p:cNvPr>
          <p:cNvSpPr/>
          <p:nvPr/>
        </p:nvSpPr>
        <p:spPr>
          <a:xfrm>
            <a:off x="10353675" y="5019675"/>
            <a:ext cx="647700" cy="15228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C6BCB-E8A6-79CB-46E0-79A7D6E8F77C}"/>
              </a:ext>
            </a:extLst>
          </p:cNvPr>
          <p:cNvSpPr txBox="1"/>
          <p:nvPr/>
        </p:nvSpPr>
        <p:spPr>
          <a:xfrm>
            <a:off x="10353675" y="466836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9B352-C8D4-F9F2-2D7D-3F962D1C89C7}"/>
              </a:ext>
            </a:extLst>
          </p:cNvPr>
          <p:cNvSpPr txBox="1"/>
          <p:nvPr/>
        </p:nvSpPr>
        <p:spPr>
          <a:xfrm>
            <a:off x="9796946" y="37788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17.8ms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CAA86-DC58-63C5-ADD7-5AFC6233BBD4}"/>
              </a:ext>
            </a:extLst>
          </p:cNvPr>
          <p:cNvSpPr/>
          <p:nvPr/>
        </p:nvSpPr>
        <p:spPr>
          <a:xfrm>
            <a:off x="9962147" y="4063554"/>
            <a:ext cx="391527" cy="7894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ED79B-FDFE-8A8B-526F-6F162BC29CC9}"/>
              </a:ext>
            </a:extLst>
          </p:cNvPr>
          <p:cNvSpPr/>
          <p:nvPr/>
        </p:nvSpPr>
        <p:spPr>
          <a:xfrm>
            <a:off x="12058650" y="4063554"/>
            <a:ext cx="133350" cy="78947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913E2-56EB-8AFD-01C6-DC506402DDA9}"/>
              </a:ext>
            </a:extLst>
          </p:cNvPr>
          <p:cNvSpPr txBox="1"/>
          <p:nvPr/>
        </p:nvSpPr>
        <p:spPr>
          <a:xfrm>
            <a:off x="11736972" y="369422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94A27A-2C24-A8D6-F215-E2A58CE84043}"/>
              </a:ext>
            </a:extLst>
          </p:cNvPr>
          <p:cNvSpPr/>
          <p:nvPr/>
        </p:nvSpPr>
        <p:spPr>
          <a:xfrm>
            <a:off x="7265289" y="5037696"/>
            <a:ext cx="535686" cy="15228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F0BA6-1904-3FB9-5590-886C6EAC1901}"/>
              </a:ext>
            </a:extLst>
          </p:cNvPr>
          <p:cNvSpPr txBox="1"/>
          <p:nvPr/>
        </p:nvSpPr>
        <p:spPr>
          <a:xfrm>
            <a:off x="7265289" y="468638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24ms</a:t>
            </a:r>
          </a:p>
        </p:txBody>
      </p:sp>
    </p:spTree>
    <p:extLst>
      <p:ext uri="{BB962C8B-B14F-4D97-AF65-F5344CB8AC3E}">
        <p14:creationId xmlns:p14="http://schemas.microsoft.com/office/powerpoint/2010/main" val="3107762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5E89-4B7C-3438-F3F2-3F278FB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Purpose script level SFG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632F-BD95-3316-16A5-9BC1AAC9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Number of slices [=43] is taken from GC brain</a:t>
            </a:r>
          </a:p>
          <a:p>
            <a:pPr lvl="1"/>
            <a:r>
              <a:rPr lang="en-US" dirty="0"/>
              <a:t>Hence, this is not GP feature for customers</a:t>
            </a:r>
          </a:p>
          <a:p>
            <a:pPr lvl="1"/>
            <a:endParaRPr lang="en-US" dirty="0"/>
          </a:p>
          <a:p>
            <a:r>
              <a:rPr lang="en-US" dirty="0"/>
              <a:t>Proposal</a:t>
            </a:r>
          </a:p>
          <a:p>
            <a:pPr lvl="1"/>
            <a:r>
              <a:rPr lang="en-US" dirty="0"/>
              <a:t>Instead, we can use some heuristics of [B*T,H] as a multiply of 2K</a:t>
            </a:r>
          </a:p>
          <a:p>
            <a:pPr lvl="1"/>
            <a:r>
              <a:rPr lang="en-US" dirty="0"/>
              <a:t>Constraint1: large enough shard for </a:t>
            </a:r>
            <a:r>
              <a:rPr lang="en-US" dirty="0" err="1"/>
              <a:t>GraphCompiler</a:t>
            </a:r>
            <a:endParaRPr lang="en-US" dirty="0"/>
          </a:p>
          <a:p>
            <a:pPr lvl="2"/>
            <a:r>
              <a:rPr lang="en-US" dirty="0"/>
              <a:t>B[64]*T[2048]*H[8192]=1G elements</a:t>
            </a:r>
          </a:p>
          <a:p>
            <a:pPr lvl="3"/>
            <a:r>
              <a:rPr lang="en-US" dirty="0"/>
              <a:t>Good GC MME utilization = [2K,2K]*256= [2K,2K,3]*42+[2K,2K,2]</a:t>
            </a:r>
          </a:p>
          <a:p>
            <a:pPr lvl="3"/>
            <a:r>
              <a:rPr lang="en-US" dirty="0"/>
              <a:t>MME time = host time = 45u*1750[cycles/u]/H[3584]=22=</a:t>
            </a:r>
            <a:r>
              <a:rPr lang="en-US" dirty="0" err="1"/>
              <a:t>nofTetris</a:t>
            </a:r>
            <a:r>
              <a:rPr lang="en-US" dirty="0"/>
              <a:t> = [256,512]*24=[1.5K,2K]</a:t>
            </a:r>
          </a:p>
          <a:p>
            <a:pPr lvl="1"/>
            <a:r>
              <a:rPr lang="en-US" dirty="0"/>
              <a:t>Constraint2: large enough shard for NIC</a:t>
            </a:r>
          </a:p>
          <a:p>
            <a:pPr lvl="2"/>
            <a:r>
              <a:rPr lang="en-US" dirty="0"/>
              <a:t>B[64]*T[2048]*H[8192]*Byte[2]=2GB</a:t>
            </a:r>
          </a:p>
          <a:p>
            <a:pPr lvl="3"/>
            <a:r>
              <a:rPr lang="en-US" dirty="0"/>
              <a:t>Good NIC utilization[8MB], 256 shards</a:t>
            </a:r>
          </a:p>
          <a:p>
            <a:pPr lvl="3"/>
            <a:r>
              <a:rPr lang="en-US" dirty="0"/>
              <a:t>NIC time = host time, 45u@262GB/s [ 12MB], 86 shards of 2B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6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B6CF-F32D-6FBB-E1FB-66692271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implication on sharding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0E0AB-D4A4-0C2D-16B4-C480D7DD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6380098" cy="5577840"/>
          </a:xfrm>
        </p:spPr>
        <p:txBody>
          <a:bodyPr/>
          <a:lstStyle/>
          <a:p>
            <a:r>
              <a:rPr lang="en-US" dirty="0"/>
              <a:t>Even when sharding to non-aligned to GC geometry it is ok </a:t>
            </a:r>
          </a:p>
          <a:p>
            <a:r>
              <a:rPr lang="en-US" dirty="0"/>
              <a:t>e.g. sharding to 4 may be good enough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A3B6B-061D-AD6F-5E0F-D03AC2F9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3970757"/>
            <a:ext cx="9572625" cy="257175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CA0744-2D8E-C86F-4B67-FD78FE430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41244"/>
              </p:ext>
            </p:extLst>
          </p:nvPr>
        </p:nvGraphicFramePr>
        <p:xfrm>
          <a:off x="7002462" y="837392"/>
          <a:ext cx="4568825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2200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FE92-7737-9ED0-A5E8-566FD99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SFG for GPT3 training</a:t>
            </a:r>
          </a:p>
        </p:txBody>
      </p:sp>
    </p:spTree>
    <p:extLst>
      <p:ext uri="{BB962C8B-B14F-4D97-AF65-F5344CB8AC3E}">
        <p14:creationId xmlns:p14="http://schemas.microsoft.com/office/powerpoint/2010/main" val="22869471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FE1C-19CC-B7E8-541E-A521A3E5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GPT3 BWD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1590-DBE7-5C60-1918-B0E7E866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4303648" cy="5577840"/>
          </a:xfrm>
        </p:spPr>
        <p:txBody>
          <a:bodyPr/>
          <a:lstStyle/>
          <a:p>
            <a:r>
              <a:rPr lang="en-US" dirty="0"/>
              <a:t>Proposal is to pipeline DEDW with AG</a:t>
            </a:r>
          </a:p>
          <a:p>
            <a:r>
              <a:rPr lang="en-US" dirty="0"/>
              <a:t>BxTxHx2B</a:t>
            </a:r>
          </a:p>
          <a:p>
            <a:r>
              <a:rPr lang="en-US" dirty="0"/>
              <a:t>B[2=micro-BS] x T[2048] x H[12288] x 2B = 0.09375G</a:t>
            </a:r>
          </a:p>
          <a:p>
            <a:r>
              <a:rPr lang="en-US" dirty="0"/>
              <a:t>0.09375G @ 262GB/s = 357u</a:t>
            </a:r>
          </a:p>
          <a:p>
            <a:r>
              <a:rPr lang="en-US" dirty="0"/>
              <a:t>trace </a:t>
            </a:r>
            <a:r>
              <a:rPr lang="en-US" dirty="0" err="1"/>
              <a:t>all_gather</a:t>
            </a:r>
            <a:r>
              <a:rPr lang="en-US" dirty="0"/>
              <a:t> = 360u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Seems easier to integrate as no fine grain SFG needed, signaling on the tensor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FCBDE-00FA-9292-E5F0-D1F3036C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47" y="2358346"/>
            <a:ext cx="6800850" cy="4017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77C355-F01E-44D9-6508-3E8ED4E29B57}"/>
              </a:ext>
            </a:extLst>
          </p:cNvPr>
          <p:cNvSpPr/>
          <p:nvPr/>
        </p:nvSpPr>
        <p:spPr>
          <a:xfrm>
            <a:off x="5695949" y="3752849"/>
            <a:ext cx="637117" cy="10731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B29BE5-82ED-17BB-AA74-8493D27B72F4}"/>
              </a:ext>
            </a:extLst>
          </p:cNvPr>
          <p:cNvCxnSpPr/>
          <p:nvPr/>
        </p:nvCxnSpPr>
        <p:spPr>
          <a:xfrm>
            <a:off x="6333067" y="4546600"/>
            <a:ext cx="139700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EA544F-1418-7C94-88CC-A1B5B80FF7F7}"/>
              </a:ext>
            </a:extLst>
          </p:cNvPr>
          <p:cNvSpPr/>
          <p:nvPr/>
        </p:nvSpPr>
        <p:spPr>
          <a:xfrm>
            <a:off x="9835147" y="3752849"/>
            <a:ext cx="519586" cy="107315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E5A79-DB15-7DE9-60CD-D2AC500A2E6E}"/>
              </a:ext>
            </a:extLst>
          </p:cNvPr>
          <p:cNvSpPr/>
          <p:nvPr/>
        </p:nvSpPr>
        <p:spPr>
          <a:xfrm>
            <a:off x="7758587" y="4768848"/>
            <a:ext cx="411746" cy="2688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F6555-4766-C9B3-401F-8E518AA60DBE}"/>
              </a:ext>
            </a:extLst>
          </p:cNvPr>
          <p:cNvSpPr txBox="1"/>
          <p:nvPr/>
        </p:nvSpPr>
        <p:spPr>
          <a:xfrm>
            <a:off x="6333066" y="3475050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552.8u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23B57-F7CF-C4F2-794B-2BBF9E2A4646}"/>
              </a:ext>
            </a:extLst>
          </p:cNvPr>
          <p:cNvSpPr txBox="1"/>
          <p:nvPr/>
        </p:nvSpPr>
        <p:spPr>
          <a:xfrm>
            <a:off x="7031568" y="3475050"/>
            <a:ext cx="826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537.8u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25E46C-64A7-234C-E379-9978DF1A5B1A}"/>
              </a:ext>
            </a:extLst>
          </p:cNvPr>
          <p:cNvSpPr txBox="1"/>
          <p:nvPr/>
        </p:nvSpPr>
        <p:spPr>
          <a:xfrm>
            <a:off x="10326159" y="3484861"/>
            <a:ext cx="826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553.8u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DD239-E5BB-C8E3-5485-A345E327B973}"/>
              </a:ext>
            </a:extLst>
          </p:cNvPr>
          <p:cNvSpPr txBox="1"/>
          <p:nvPr/>
        </p:nvSpPr>
        <p:spPr>
          <a:xfrm>
            <a:off x="7696757" y="4456668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360u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B39D83-8FC8-3C26-8D68-E4100D3E40F1}"/>
              </a:ext>
            </a:extLst>
          </p:cNvPr>
          <p:cNvCxnSpPr>
            <a:cxnSpLocks/>
          </p:cNvCxnSpPr>
          <p:nvPr/>
        </p:nvCxnSpPr>
        <p:spPr>
          <a:xfrm>
            <a:off x="10322873" y="4716990"/>
            <a:ext cx="592777" cy="18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B7C923-DC2A-C3D1-366E-2FB80129E043}"/>
              </a:ext>
            </a:extLst>
          </p:cNvPr>
          <p:cNvSpPr/>
          <p:nvPr/>
        </p:nvSpPr>
        <p:spPr>
          <a:xfrm>
            <a:off x="10901169" y="4767376"/>
            <a:ext cx="370528" cy="2688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B10FD-763B-AB75-C902-07EBA713D937}"/>
              </a:ext>
            </a:extLst>
          </p:cNvPr>
          <p:cNvSpPr txBox="1"/>
          <p:nvPr/>
        </p:nvSpPr>
        <p:spPr>
          <a:xfrm>
            <a:off x="10839339" y="4455196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360u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C7F8F-2819-C4FC-F357-12807D88992E}"/>
              </a:ext>
            </a:extLst>
          </p:cNvPr>
          <p:cNvSpPr txBox="1"/>
          <p:nvPr/>
        </p:nvSpPr>
        <p:spPr>
          <a:xfrm>
            <a:off x="5630361" y="3402276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675u</a:t>
            </a:r>
          </a:p>
        </p:txBody>
      </p:sp>
    </p:spTree>
    <p:extLst>
      <p:ext uri="{BB962C8B-B14F-4D97-AF65-F5344CB8AC3E}">
        <p14:creationId xmlns:p14="http://schemas.microsoft.com/office/powerpoint/2010/main" val="11794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E9C2E-37B4-F679-B758-8EECD031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GPT3 MLP FWD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60EA5-C2E4-9799-412E-5DA9C53D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3" y="798022"/>
            <a:ext cx="4429644" cy="5577840"/>
          </a:xfrm>
        </p:spPr>
        <p:txBody>
          <a:bodyPr/>
          <a:lstStyle/>
          <a:p>
            <a:r>
              <a:rPr lang="en-US" dirty="0"/>
              <a:t>NIC</a:t>
            </a:r>
          </a:p>
          <a:p>
            <a:pPr lvl="1"/>
            <a:r>
              <a:rPr lang="en-US" dirty="0"/>
              <a:t>model BxTxHx2B = </a:t>
            </a:r>
          </a:p>
          <a:p>
            <a:pPr lvl="2"/>
            <a:r>
              <a:rPr lang="en-US" dirty="0"/>
              <a:t>B[2=micro-BS] x T[2048] x H[12288] x 2B = 0.09375G</a:t>
            </a:r>
          </a:p>
          <a:p>
            <a:pPr lvl="2"/>
            <a:r>
              <a:rPr lang="en-US" dirty="0"/>
              <a:t>0.09375G @ 262GB/s = 357u</a:t>
            </a:r>
          </a:p>
          <a:p>
            <a:pPr lvl="1"/>
            <a:r>
              <a:rPr lang="en-US" dirty="0"/>
              <a:t>reality (GPT3) = </a:t>
            </a:r>
          </a:p>
          <a:p>
            <a:pPr lvl="2"/>
            <a:r>
              <a:rPr lang="en-US" dirty="0"/>
              <a:t>[768,4096]x16 slices x2B = 0.09375G</a:t>
            </a:r>
          </a:p>
          <a:p>
            <a:pPr lvl="2"/>
            <a:r>
              <a:rPr lang="en-US" dirty="0"/>
              <a:t>trace </a:t>
            </a:r>
            <a:r>
              <a:rPr lang="en-US" dirty="0" err="1"/>
              <a:t>all_reduce</a:t>
            </a:r>
            <a:r>
              <a:rPr lang="en-US" dirty="0"/>
              <a:t> = 360u x 2 [</a:t>
            </a:r>
            <a:r>
              <a:rPr lang="en-US" dirty="0" err="1"/>
              <a:t>reduce_scatter</a:t>
            </a:r>
            <a:r>
              <a:rPr lang="en-US" dirty="0"/>
              <a:t>, </a:t>
            </a:r>
            <a:r>
              <a:rPr lang="en-US" dirty="0" err="1"/>
              <a:t>all_gather</a:t>
            </a:r>
            <a:r>
              <a:rPr lang="en-US" dirty="0"/>
              <a:t>]</a:t>
            </a:r>
          </a:p>
          <a:p>
            <a:r>
              <a:rPr lang="en-US" dirty="0"/>
              <a:t>MME</a:t>
            </a:r>
          </a:p>
          <a:p>
            <a:pPr lvl="1"/>
            <a:r>
              <a:rPr lang="en-US" dirty="0"/>
              <a:t>trace </a:t>
            </a:r>
            <a:r>
              <a:rPr lang="en-US" dirty="0" err="1"/>
              <a:t>mlp</a:t>
            </a:r>
            <a:r>
              <a:rPr lang="en-US" dirty="0"/>
              <a:t> 716.6u</a:t>
            </a:r>
          </a:p>
          <a:p>
            <a:pPr lvl="1"/>
            <a:r>
              <a:rPr lang="en-US" dirty="0"/>
              <a:t>24[3x8 </a:t>
            </a:r>
            <a:r>
              <a:rPr lang="en-US" dirty="0" err="1"/>
              <a:t>tetris</a:t>
            </a:r>
            <a:r>
              <a:rPr lang="en-US" dirty="0"/>
              <a:t>] x 6144[CD] /2[fp8]/1650[</a:t>
            </a:r>
            <a:r>
              <a:rPr lang="en-US" dirty="0" err="1"/>
              <a:t>freq</a:t>
            </a:r>
            <a:r>
              <a:rPr lang="en-US" dirty="0"/>
              <a:t>] = 44u</a:t>
            </a:r>
          </a:p>
          <a:p>
            <a:pPr lvl="1"/>
            <a:r>
              <a:rPr lang="en-US" dirty="0"/>
              <a:t>44u x 16[slices] = 714u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51C15-DAEE-3DF9-4266-CE74E82B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2758030"/>
            <a:ext cx="5869572" cy="3617832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94679CF-8D89-8712-3689-DB2CE75EC8A9}"/>
              </a:ext>
            </a:extLst>
          </p:cNvPr>
          <p:cNvSpPr txBox="1">
            <a:spLocks/>
          </p:cNvSpPr>
          <p:nvPr/>
        </p:nvSpPr>
        <p:spPr>
          <a:xfrm>
            <a:off x="4602228" y="798022"/>
            <a:ext cx="7106169" cy="5577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270C1"/>
              </a:buClr>
              <a:buFont typeface="Calibri Light" panose="020F0302020204030204" pitchFamily="34" charset="0"/>
              <a:buChar char="‐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476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70C1"/>
              </a:buClr>
              <a:buFont typeface="Calibri Light" panose="020F0302020204030204" pitchFamily="34" charset="0"/>
              <a:buChar char="‐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630238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70C1"/>
              </a:buClr>
              <a:buFont typeface="Calibri Light" panose="020F0302020204030204" pitchFamily="34" charset="0"/>
              <a:buChar char="‐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806450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70C1"/>
              </a:buClr>
              <a:buFont typeface="Calibri Light" panose="020F0302020204030204" pitchFamily="34" charset="0"/>
              <a:buChar char="‐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989013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70C1"/>
              </a:buClr>
              <a:buFont typeface="Calibri Light" panose="020F0302020204030204" pitchFamily="34" charset="0"/>
              <a:buChar char="‐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 Perf for 1shard</a:t>
            </a:r>
          </a:p>
          <a:p>
            <a:pPr lvl="1"/>
            <a:r>
              <a:rPr lang="en-US" dirty="0"/>
              <a:t>16 shards </a:t>
            </a:r>
            <a:r>
              <a:rPr lang="en-US" dirty="0">
                <a:sym typeface="Wingdings" panose="05000000000000000000" pitchFamily="2" charset="2"/>
              </a:rPr>
              <a:t> 6MB @ 262GB/s=22u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850A1-C8DA-CBF5-28DF-B6D22170C863}"/>
              </a:ext>
            </a:extLst>
          </p:cNvPr>
          <p:cNvSpPr/>
          <p:nvPr/>
        </p:nvSpPr>
        <p:spPr>
          <a:xfrm>
            <a:off x="7898606" y="4438649"/>
            <a:ext cx="533400" cy="8333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84439-153A-6699-E2DB-C9521A171530}"/>
              </a:ext>
            </a:extLst>
          </p:cNvPr>
          <p:cNvSpPr txBox="1"/>
          <p:nvPr/>
        </p:nvSpPr>
        <p:spPr>
          <a:xfrm>
            <a:off x="7836530" y="411736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8B6C3-1197-3127-3E52-2F97A83CDF68}"/>
              </a:ext>
            </a:extLst>
          </p:cNvPr>
          <p:cNvSpPr/>
          <p:nvPr/>
        </p:nvSpPr>
        <p:spPr>
          <a:xfrm>
            <a:off x="7937081" y="4923351"/>
            <a:ext cx="436462" cy="19311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812E1-C604-E89C-7B44-AA3BC00A8FAE}"/>
              </a:ext>
            </a:extLst>
          </p:cNvPr>
          <p:cNvSpPr txBox="1"/>
          <p:nvPr/>
        </p:nvSpPr>
        <p:spPr>
          <a:xfrm>
            <a:off x="7854095" y="45804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360u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488FB9-FA29-D68B-E91F-EC4B79753BD7}"/>
              </a:ext>
            </a:extLst>
          </p:cNvPr>
          <p:cNvCxnSpPr/>
          <p:nvPr/>
        </p:nvCxnSpPr>
        <p:spPr>
          <a:xfrm flipV="1">
            <a:off x="7772400" y="5038725"/>
            <a:ext cx="126206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A58262-9940-327D-8C84-35FFF8F66C36}"/>
              </a:ext>
            </a:extLst>
          </p:cNvPr>
          <p:cNvSpPr txBox="1"/>
          <p:nvPr/>
        </p:nvSpPr>
        <p:spPr>
          <a:xfrm>
            <a:off x="7560643" y="53415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E42131-EC3F-F819-953E-3A18AB1AC816}"/>
              </a:ext>
            </a:extLst>
          </p:cNvPr>
          <p:cNvSpPr txBox="1"/>
          <p:nvPr/>
        </p:nvSpPr>
        <p:spPr>
          <a:xfrm>
            <a:off x="8370477" y="53415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2252CB-91A1-0FD5-0DC6-00D7A0B1A9DF}"/>
              </a:ext>
            </a:extLst>
          </p:cNvPr>
          <p:cNvCxnSpPr>
            <a:cxnSpLocks/>
          </p:cNvCxnSpPr>
          <p:nvPr/>
        </p:nvCxnSpPr>
        <p:spPr>
          <a:xfrm flipH="1" flipV="1">
            <a:off x="8412018" y="5038725"/>
            <a:ext cx="146194" cy="4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DE3CF3-9E20-42DF-7442-76A59A7CAC22}"/>
              </a:ext>
            </a:extLst>
          </p:cNvPr>
          <p:cNvSpPr txBox="1"/>
          <p:nvPr/>
        </p:nvSpPr>
        <p:spPr>
          <a:xfrm>
            <a:off x="10163011" y="368135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9BEA-26A8-2B96-6B1D-B90B1746D8F0}"/>
              </a:ext>
            </a:extLst>
          </p:cNvPr>
          <p:cNvSpPr txBox="1"/>
          <p:nvPr/>
        </p:nvSpPr>
        <p:spPr>
          <a:xfrm>
            <a:off x="7086109" y="3708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714u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D989CF-B201-F168-501D-5BE6AB32B661}"/>
              </a:ext>
            </a:extLst>
          </p:cNvPr>
          <p:cNvSpPr/>
          <p:nvPr/>
        </p:nvSpPr>
        <p:spPr>
          <a:xfrm>
            <a:off x="10660611" y="4947545"/>
            <a:ext cx="436462" cy="19311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855FD-CD4B-6BC8-AE6E-520A933018C0}"/>
              </a:ext>
            </a:extLst>
          </p:cNvPr>
          <p:cNvSpPr txBox="1"/>
          <p:nvPr/>
        </p:nvSpPr>
        <p:spPr>
          <a:xfrm>
            <a:off x="10577625" y="460468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360u</a:t>
            </a:r>
          </a:p>
        </p:txBody>
      </p:sp>
    </p:spTree>
    <p:extLst>
      <p:ext uri="{BB962C8B-B14F-4D97-AF65-F5344CB8AC3E}">
        <p14:creationId xmlns:p14="http://schemas.microsoft.com/office/powerpoint/2010/main" val="14187040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9946-E9FE-018E-877C-6E702F1A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MLP FWD With SFG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3CC6-4E1A-53F0-1960-517374CF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400u NIC</a:t>
            </a:r>
          </a:p>
          <a:p>
            <a:r>
              <a:rPr lang="en-US" dirty="0"/>
              <a:t>Pipeline MME, Slice, OH – best case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22u + 40u [OH]= 62u instead of 400u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Pipeline MME, Slice + OH – worst case</a:t>
            </a:r>
          </a:p>
          <a:p>
            <a:pPr lvl="1"/>
            <a:r>
              <a:rPr lang="en-US" dirty="0"/>
              <a:t>(22u+40u [OH]) x 16 [slices] – 44 x 15 [slices] = 332u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2D92E-B4CD-B9CF-05D9-787EE9C1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2" y="2252658"/>
            <a:ext cx="11229975" cy="582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1D691-B164-1679-1CBE-83C28D32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1476"/>
            <a:ext cx="12192000" cy="21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2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2C8F11-C756-46FD-91C0-EC15624D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 FWD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AE58D-76F2-0435-4AFE-7D2D58B3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02" y="798022"/>
            <a:ext cx="5008125" cy="5577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- </a:t>
            </a:r>
            <a:r>
              <a:rPr lang="en-US" dirty="0" err="1"/>
              <a:t>fwd</a:t>
            </a:r>
            <a:r>
              <a:rPr lang="en-US" dirty="0"/>
              <a:t> MLP out </a:t>
            </a:r>
          </a:p>
          <a:p>
            <a:r>
              <a:rPr lang="en-US" dirty="0"/>
              <a:t>	- model BxTxHx2B = B[2=micro-BS] x T[2048] x H[12288] x 2B = 0.09375G</a:t>
            </a:r>
          </a:p>
          <a:p>
            <a:r>
              <a:rPr lang="en-US" dirty="0"/>
              <a:t>	- reality (GPT3) = [768,4096]x16 slices x2B = 0.09375G</a:t>
            </a:r>
          </a:p>
          <a:p>
            <a:r>
              <a:rPr lang="en-US" dirty="0"/>
              <a:t>	- trace </a:t>
            </a:r>
            <a:r>
              <a:rPr lang="en-US" dirty="0" err="1"/>
              <a:t>all_reduce</a:t>
            </a:r>
            <a:r>
              <a:rPr lang="en-US" dirty="0"/>
              <a:t> = 360u x 2 [</a:t>
            </a:r>
            <a:r>
              <a:rPr lang="en-US" dirty="0" err="1"/>
              <a:t>reduce_scatter</a:t>
            </a:r>
            <a:r>
              <a:rPr lang="en-US" dirty="0"/>
              <a:t>, </a:t>
            </a:r>
            <a:r>
              <a:rPr lang="en-US" dirty="0" err="1"/>
              <a:t>all_gather</a:t>
            </a:r>
            <a:r>
              <a:rPr lang="en-US" dirty="0"/>
              <a:t>]</a:t>
            </a:r>
          </a:p>
          <a:p>
            <a:r>
              <a:rPr lang="en-US" dirty="0"/>
              <a:t>	- trace </a:t>
            </a:r>
            <a:r>
              <a:rPr lang="en-US" dirty="0" err="1"/>
              <a:t>mlp</a:t>
            </a:r>
            <a:r>
              <a:rPr lang="en-US" dirty="0"/>
              <a:t> 716.6u</a:t>
            </a:r>
          </a:p>
          <a:p>
            <a:r>
              <a:rPr lang="en-US" dirty="0"/>
              <a:t> - </a:t>
            </a:r>
            <a:r>
              <a:rPr lang="en-US" dirty="0" err="1"/>
              <a:t>fwd</a:t>
            </a:r>
            <a:r>
              <a:rPr lang="en-US" dirty="0"/>
              <a:t> SA out</a:t>
            </a:r>
          </a:p>
          <a:p>
            <a:r>
              <a:rPr lang="en-US" dirty="0"/>
              <a:t>	- model BxTxHx2B = B[2=micro-BS] x T[2048] x H[12288] x 2B = 0.09375G</a:t>
            </a:r>
          </a:p>
          <a:p>
            <a:r>
              <a:rPr lang="en-US" dirty="0"/>
              <a:t>    - reality (GPT3) = [2048,4096]x6 slices x2B = 0.09375G</a:t>
            </a:r>
          </a:p>
          <a:p>
            <a:r>
              <a:rPr lang="en-US" dirty="0"/>
              <a:t>	- trace </a:t>
            </a:r>
            <a:r>
              <a:rPr lang="en-US" dirty="0" err="1"/>
              <a:t>all_reduce</a:t>
            </a:r>
            <a:r>
              <a:rPr lang="en-US" dirty="0"/>
              <a:t> = 360u x 2 [</a:t>
            </a:r>
            <a:r>
              <a:rPr lang="en-US" dirty="0" err="1"/>
              <a:t>reduce_scatter</a:t>
            </a:r>
            <a:r>
              <a:rPr lang="en-US" dirty="0"/>
              <a:t>, </a:t>
            </a:r>
            <a:r>
              <a:rPr lang="en-US" dirty="0" err="1"/>
              <a:t>all_gather</a:t>
            </a:r>
            <a:r>
              <a:rPr lang="en-US" dirty="0"/>
              <a:t>]</a:t>
            </a:r>
          </a:p>
          <a:p>
            <a:r>
              <a:rPr lang="en-US" dirty="0"/>
              <a:t>	- trace </a:t>
            </a:r>
            <a:r>
              <a:rPr lang="en-US" dirty="0" err="1"/>
              <a:t>sa</a:t>
            </a:r>
            <a:r>
              <a:rPr lang="en-US" dirty="0"/>
              <a:t> 179.8u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9CC56-BB08-867D-F8C9-321F9C82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758030"/>
            <a:ext cx="5869572" cy="36178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344954-BA93-5392-6349-5EA82A1C485F}"/>
              </a:ext>
            </a:extLst>
          </p:cNvPr>
          <p:cNvSpPr/>
          <p:nvPr/>
        </p:nvSpPr>
        <p:spPr>
          <a:xfrm>
            <a:off x="10641806" y="4438649"/>
            <a:ext cx="533400" cy="8333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5A619-A24F-CA84-9534-0418B1A8ABD1}"/>
              </a:ext>
            </a:extLst>
          </p:cNvPr>
          <p:cNvSpPr txBox="1"/>
          <p:nvPr/>
        </p:nvSpPr>
        <p:spPr>
          <a:xfrm>
            <a:off x="10579730" y="411736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E103B-8B89-121A-701C-1B19CC6CDC98}"/>
              </a:ext>
            </a:extLst>
          </p:cNvPr>
          <p:cNvSpPr/>
          <p:nvPr/>
        </p:nvSpPr>
        <p:spPr>
          <a:xfrm>
            <a:off x="10680281" y="4923351"/>
            <a:ext cx="436462" cy="19311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5A584-7C60-D04B-2668-4A94E6971CB6}"/>
              </a:ext>
            </a:extLst>
          </p:cNvPr>
          <p:cNvSpPr txBox="1"/>
          <p:nvPr/>
        </p:nvSpPr>
        <p:spPr>
          <a:xfrm>
            <a:off x="10597295" y="45804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360u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9534C6-E6F0-0DEC-5F51-90CA61B205C0}"/>
              </a:ext>
            </a:extLst>
          </p:cNvPr>
          <p:cNvCxnSpPr/>
          <p:nvPr/>
        </p:nvCxnSpPr>
        <p:spPr>
          <a:xfrm flipV="1">
            <a:off x="10515600" y="5038725"/>
            <a:ext cx="126206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FF14BA-5285-127D-DB6F-5564D23B890F}"/>
              </a:ext>
            </a:extLst>
          </p:cNvPr>
          <p:cNvSpPr txBox="1"/>
          <p:nvPr/>
        </p:nvSpPr>
        <p:spPr>
          <a:xfrm>
            <a:off x="10303843" y="53415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9AD47-003E-1BB9-A400-10E9E16F9CA4}"/>
              </a:ext>
            </a:extLst>
          </p:cNvPr>
          <p:cNvSpPr txBox="1"/>
          <p:nvPr/>
        </p:nvSpPr>
        <p:spPr>
          <a:xfrm>
            <a:off x="11113677" y="53415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C35F56-5B41-DC4A-BEB5-C05650D47619}"/>
              </a:ext>
            </a:extLst>
          </p:cNvPr>
          <p:cNvCxnSpPr>
            <a:cxnSpLocks/>
          </p:cNvCxnSpPr>
          <p:nvPr/>
        </p:nvCxnSpPr>
        <p:spPr>
          <a:xfrm flipH="1" flipV="1">
            <a:off x="11155218" y="5038725"/>
            <a:ext cx="146194" cy="4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83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8018-EA08-1F23-8CF1-BD559198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FFBF-3D92-A453-6AD3-C0D3F830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SFG value for training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 </a:t>
            </a:r>
          </a:p>
          <a:p>
            <a:pPr lvl="1"/>
            <a:r>
              <a:rPr lang="en-US" dirty="0"/>
              <a:t>Start with full tensor </a:t>
            </a:r>
          </a:p>
          <a:p>
            <a:pPr lvl="1"/>
            <a:r>
              <a:rPr lang="en-US" dirty="0"/>
              <a:t>Then pipeline from the script level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Reproduce on a UT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47644-B01B-D769-0C4F-6F61ABE8A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68941"/>
              </p:ext>
            </p:extLst>
          </p:nvPr>
        </p:nvGraphicFramePr>
        <p:xfrm>
          <a:off x="477902" y="1361902"/>
          <a:ext cx="9820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599">
                  <a:extLst>
                    <a:ext uri="{9D8B030D-6E8A-4147-A177-3AD203B41FA5}">
                      <a16:colId xmlns:a16="http://schemas.microsoft.com/office/drawing/2014/main" val="378975659"/>
                    </a:ext>
                  </a:extLst>
                </a:gridCol>
                <a:gridCol w="2499043">
                  <a:extLst>
                    <a:ext uri="{9D8B030D-6E8A-4147-A177-3AD203B41FA5}">
                      <a16:colId xmlns:a16="http://schemas.microsoft.com/office/drawing/2014/main" val="2975689646"/>
                    </a:ext>
                  </a:extLst>
                </a:gridCol>
                <a:gridCol w="2243599">
                  <a:extLst>
                    <a:ext uri="{9D8B030D-6E8A-4147-A177-3AD203B41FA5}">
                      <a16:colId xmlns:a16="http://schemas.microsoft.com/office/drawing/2014/main" val="2706906839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353741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LLAMA2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 FWD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3.6ms = 2.25% ( 160ms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6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 FWD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30ms = 13% of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 BWD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4.3ms = 2.5% ( 160ms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9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 BWD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4.3ms = 2.5% ( 160ms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6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2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6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4983-310F-2370-147C-D26955C7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between runs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1135A-B886-1487-8684-44791604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first execution have large duration between </a:t>
            </a:r>
            <a:r>
              <a:rPr lang="en-US" dirty="0" err="1"/>
              <a:t>mme</a:t>
            </a:r>
            <a:r>
              <a:rPr lang="en-US" dirty="0"/>
              <a:t> and </a:t>
            </a:r>
            <a:r>
              <a:rPr lang="en-US" dirty="0" err="1"/>
              <a:t>nic</a:t>
            </a:r>
            <a:endParaRPr lang="en-US" dirty="0"/>
          </a:p>
          <a:p>
            <a:pPr lvl="1"/>
            <a:r>
              <a:rPr lang="en-US" dirty="0"/>
              <a:t>Seems the fix increase the overhead for 4shards by 40-50% - Siju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05249-9533-2126-237B-4E58C71C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2" y="2748096"/>
            <a:ext cx="9659460" cy="2187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73F601-858F-C84B-F0C4-D79FE2420BAC}"/>
              </a:ext>
            </a:extLst>
          </p:cNvPr>
          <p:cNvSpPr txBox="1"/>
          <p:nvPr/>
        </p:nvSpPr>
        <p:spPr>
          <a:xfrm>
            <a:off x="10371354" y="3586942"/>
            <a:ext cx="1103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1shard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366A1-2566-1B8F-D350-315C0239407F}"/>
              </a:ext>
            </a:extLst>
          </p:cNvPr>
          <p:cNvSpPr txBox="1"/>
          <p:nvPr/>
        </p:nvSpPr>
        <p:spPr>
          <a:xfrm>
            <a:off x="9889428" y="4306926"/>
            <a:ext cx="165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4shards</a:t>
            </a:r>
          </a:p>
        </p:txBody>
      </p:sp>
    </p:spTree>
    <p:extLst>
      <p:ext uri="{BB962C8B-B14F-4D97-AF65-F5344CB8AC3E}">
        <p14:creationId xmlns:p14="http://schemas.microsoft.com/office/powerpoint/2010/main" val="4249423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FE92-7737-9ED0-A5E8-566FD99F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SFG for llama2 training</a:t>
            </a:r>
          </a:p>
        </p:txBody>
      </p:sp>
    </p:spTree>
    <p:extLst>
      <p:ext uri="{BB962C8B-B14F-4D97-AF65-F5344CB8AC3E}">
        <p14:creationId xmlns:p14="http://schemas.microsoft.com/office/powerpoint/2010/main" val="17807100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CEF1-0823-77F6-396F-EEB4D744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llama2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8B33-0C73-F5AE-D8A1-A490A51B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Waiting for trace from Deepak</a:t>
            </a:r>
          </a:p>
        </p:txBody>
      </p:sp>
    </p:spTree>
    <p:extLst>
      <p:ext uri="{BB962C8B-B14F-4D97-AF65-F5344CB8AC3E}">
        <p14:creationId xmlns:p14="http://schemas.microsoft.com/office/powerpoint/2010/main" val="30213680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4FC00-45ED-D61F-0952-E776CEF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SFG 1.15</a:t>
            </a:r>
          </a:p>
        </p:txBody>
      </p:sp>
    </p:spTree>
    <p:extLst>
      <p:ext uri="{BB962C8B-B14F-4D97-AF65-F5344CB8AC3E}">
        <p14:creationId xmlns:p14="http://schemas.microsoft.com/office/powerpoint/2010/main" val="9856626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FEB98-DE8F-9A93-6F17-5BFAD826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EC0B-FA1E-5509-1C4B-74EC11B2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compute and network</a:t>
            </a:r>
          </a:p>
          <a:p>
            <a:r>
              <a:rPr lang="en-US" dirty="0"/>
              <a:t>We would like to add it as a capability to the product</a:t>
            </a:r>
          </a:p>
          <a:p>
            <a:r>
              <a:rPr lang="en-US" dirty="0"/>
              <a:t>Beneficial both for </a:t>
            </a:r>
            <a:r>
              <a:rPr lang="en-US" dirty="0" err="1"/>
              <a:t>mlperf</a:t>
            </a:r>
            <a:r>
              <a:rPr lang="en-US" dirty="0"/>
              <a:t> ( training ) customer ( inference )</a:t>
            </a:r>
          </a:p>
        </p:txBody>
      </p:sp>
    </p:spTree>
    <p:extLst>
      <p:ext uri="{BB962C8B-B14F-4D97-AF65-F5344CB8AC3E}">
        <p14:creationId xmlns:p14="http://schemas.microsoft.com/office/powerpoint/2010/main" val="25156623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48D472-DDBA-23E2-F688-F6700625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663F-9566-A4F7-BDE1-36808317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Decode/Token generation</a:t>
            </a:r>
          </a:p>
          <a:p>
            <a:pPr lvl="1"/>
            <a:r>
              <a:rPr lang="en-US" b="1" u="sng" dirty="0"/>
              <a:t>We will not have good enough utilization.</a:t>
            </a:r>
          </a:p>
          <a:p>
            <a:pPr lvl="2"/>
            <a:endParaRPr lang="en-US" dirty="0"/>
          </a:p>
          <a:p>
            <a:r>
              <a:rPr lang="en-US" dirty="0"/>
              <a:t>Prompt generation</a:t>
            </a:r>
          </a:p>
          <a:p>
            <a:pPr lvl="1"/>
            <a:r>
              <a:rPr lang="en-US" dirty="0"/>
              <a:t>Potential for script level SFG </a:t>
            </a:r>
          </a:p>
          <a:p>
            <a:pPr lvl="1"/>
            <a:r>
              <a:rPr lang="en-US" dirty="0"/>
              <a:t>When large BS ( relevant for customers, not </a:t>
            </a:r>
            <a:r>
              <a:rPr lang="en-US" dirty="0" err="1"/>
              <a:t>mlperf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Llama2 70B bf16, BS=256, </a:t>
            </a:r>
            <a:r>
              <a:rPr lang="en-US" dirty="0" err="1"/>
              <a:t>input_seq</a:t>
            </a:r>
            <a:r>
              <a:rPr lang="en-US" dirty="0"/>
              <a:t>=1K, </a:t>
            </a:r>
            <a:r>
              <a:rPr lang="en-US" dirty="0" err="1"/>
              <a:t>output_seq</a:t>
            </a:r>
            <a:r>
              <a:rPr lang="en-US" dirty="0"/>
              <a:t>=</a:t>
            </a:r>
            <a:r>
              <a:rPr lang="en-US" dirty="0">
                <a:highlight>
                  <a:srgbClr val="FFFF00"/>
                </a:highlight>
              </a:rPr>
              <a:t>TBD</a:t>
            </a:r>
            <a:r>
              <a:rPr lang="en-US" dirty="0"/>
              <a:t> Prompt=34% (228ms per layer) of Batch (670ms per layer)</a:t>
            </a:r>
          </a:p>
          <a:p>
            <a:pPr lvl="2"/>
            <a:r>
              <a:rPr lang="en-US" b="1" u="sng" dirty="0"/>
              <a:t>Prompt KPI </a:t>
            </a:r>
            <a:r>
              <a:rPr lang="en-US" b="1" u="sng" dirty="0">
                <a:sym typeface="Wingdings" panose="05000000000000000000" pitchFamily="2" charset="2"/>
              </a:rPr>
              <a:t>[7-8%]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– 228ms </a:t>
            </a:r>
            <a:r>
              <a:rPr lang="en-US" dirty="0">
                <a:sym typeface="Wingdings" panose="05000000000000000000" pitchFamily="2" charset="2"/>
              </a:rPr>
              <a:t> [209-212] </a:t>
            </a:r>
            <a:r>
              <a:rPr lang="en-US" dirty="0" err="1">
                <a:sym typeface="Wingdings" panose="05000000000000000000" pitchFamily="2" charset="2"/>
              </a:rPr>
              <a:t>ms</a:t>
            </a:r>
            <a:r>
              <a:rPr lang="en-US" dirty="0">
                <a:sym typeface="Wingdings" panose="05000000000000000000" pitchFamily="2" charset="2"/>
              </a:rPr>
              <a:t>, </a:t>
            </a:r>
          </a:p>
          <a:p>
            <a:pPr lvl="2"/>
            <a:r>
              <a:rPr lang="en-US" b="1" u="sng" dirty="0" err="1">
                <a:sym typeface="Wingdings" panose="05000000000000000000" pitchFamily="2" charset="2"/>
              </a:rPr>
              <a:t>BatchTime</a:t>
            </a:r>
            <a:r>
              <a:rPr lang="en-US" b="1" u="sng" dirty="0">
                <a:sym typeface="Wingdings" panose="05000000000000000000" pitchFamily="2" charset="2"/>
              </a:rPr>
              <a:t> KPI [2.4%-2.8%]</a:t>
            </a:r>
            <a:r>
              <a:rPr lang="en-US" dirty="0">
                <a:sym typeface="Wingdings" panose="05000000000000000000" pitchFamily="2" charset="2"/>
              </a:rPr>
              <a:t> – 670ms  [651-654] </a:t>
            </a:r>
            <a:r>
              <a:rPr lang="en-US" dirty="0" err="1">
                <a:sym typeface="Wingdings" panose="05000000000000000000" pitchFamily="2" charset="2"/>
              </a:rPr>
              <a:t>ms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Pipeline on Script level – requires script change, </a:t>
            </a:r>
            <a:r>
              <a:rPr lang="en-US" dirty="0" err="1"/>
              <a:t>hpu</a:t>
            </a:r>
            <a:r>
              <a:rPr lang="en-US" dirty="0"/>
              <a:t> graph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https://nvidia.github.io/TensorRT-LLM/performance.html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20685123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CCCD-D357-27BF-C448-C8EB14CC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SFG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8587-A329-2384-86AF-07E46BB50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FWD</a:t>
            </a:r>
          </a:p>
          <a:p>
            <a:pPr lvl="1"/>
            <a:r>
              <a:rPr lang="en-US" dirty="0"/>
              <a:t>Pipeline on Script level – requires script change, </a:t>
            </a:r>
            <a:r>
              <a:rPr lang="en-US" dirty="0" err="1"/>
              <a:t>hpu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For example, Gaudi2 </a:t>
            </a:r>
            <a:r>
              <a:rPr lang="en-US" dirty="0" err="1"/>
              <a:t>mlperf</a:t>
            </a:r>
            <a:r>
              <a:rPr lang="en-US" dirty="0"/>
              <a:t> GPT3 – 2.5% save</a:t>
            </a:r>
          </a:p>
          <a:p>
            <a:endParaRPr lang="en-US" dirty="0"/>
          </a:p>
          <a:p>
            <a:r>
              <a:rPr lang="en-US" dirty="0"/>
              <a:t>BWD</a:t>
            </a:r>
          </a:p>
          <a:p>
            <a:pPr lvl="1"/>
            <a:r>
              <a:rPr lang="en-US" dirty="0"/>
              <a:t>Pipeline on Tensor level – easy integration</a:t>
            </a:r>
          </a:p>
          <a:p>
            <a:pPr lvl="1"/>
            <a:r>
              <a:rPr lang="en-US" dirty="0"/>
              <a:t>For example, Gaudi2 </a:t>
            </a:r>
            <a:r>
              <a:rPr lang="en-US" dirty="0" err="1"/>
              <a:t>mlperf</a:t>
            </a:r>
            <a:r>
              <a:rPr lang="en-US" dirty="0"/>
              <a:t> GPT3 - 5% save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68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5B22-8189-E1ED-1E3F-AAF80B2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Affected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931D-B095-BBB3-3EE2-9B90765E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team ( Deepak)</a:t>
            </a:r>
          </a:p>
          <a:p>
            <a:r>
              <a:rPr lang="en-US" dirty="0"/>
              <a:t>Bridge ( Amit )</a:t>
            </a:r>
          </a:p>
          <a:p>
            <a:r>
              <a:rPr lang="en-US" dirty="0"/>
              <a:t>GC ( general support ) – Dany </a:t>
            </a:r>
          </a:p>
          <a:p>
            <a:r>
              <a:rPr lang="en-US" dirty="0" err="1"/>
              <a:t>Hcl</a:t>
            </a:r>
            <a:r>
              <a:rPr lang="en-US" dirty="0"/>
              <a:t> ( general support ) – Adam </a:t>
            </a:r>
          </a:p>
        </p:txBody>
      </p:sp>
    </p:spTree>
    <p:extLst>
      <p:ext uri="{BB962C8B-B14F-4D97-AF65-F5344CB8AC3E}">
        <p14:creationId xmlns:p14="http://schemas.microsoft.com/office/powerpoint/2010/main" val="356688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3923-1E80-E5AE-B084-CB9C32C3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Slicing on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E6C5-AF2D-4D99-FEE0-A3318649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Strided</a:t>
            </a:r>
            <a:r>
              <a:rPr lang="en-US" dirty="0"/>
              <a:t> insert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4A8D665B-BE03-EB77-44AC-142DD961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7" y="3772478"/>
            <a:ext cx="3239209" cy="2403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70944-1EF8-7465-869A-03E9B25C6095}"/>
              </a:ext>
            </a:extLst>
          </p:cNvPr>
          <p:cNvSpPr txBox="1"/>
          <p:nvPr/>
        </p:nvSpPr>
        <p:spPr>
          <a:xfrm>
            <a:off x="2541144" y="6052696"/>
            <a:ext cx="1390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 A*B</a:t>
            </a:r>
          </a:p>
          <a:p>
            <a:r>
              <a:rPr lang="en-US" dirty="0"/>
              <a:t>All reduce(C)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42993D-B630-4C80-46B6-3DF0A7D60B75}"/>
              </a:ext>
            </a:extLst>
          </p:cNvPr>
          <p:cNvCxnSpPr>
            <a:cxnSpLocks/>
          </p:cNvCxnSpPr>
          <p:nvPr/>
        </p:nvCxnSpPr>
        <p:spPr>
          <a:xfrm>
            <a:off x="651075" y="5257799"/>
            <a:ext cx="0" cy="319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016CB9-3D2B-5238-21E3-6EEE168CB17A}"/>
              </a:ext>
            </a:extLst>
          </p:cNvPr>
          <p:cNvCxnSpPr>
            <a:cxnSpLocks/>
          </p:cNvCxnSpPr>
          <p:nvPr/>
        </p:nvCxnSpPr>
        <p:spPr>
          <a:xfrm>
            <a:off x="2192784" y="3867790"/>
            <a:ext cx="1455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C44203-7E15-89D9-7B87-1D24AFFBCAA6}"/>
              </a:ext>
            </a:extLst>
          </p:cNvPr>
          <p:cNvSpPr txBox="1"/>
          <p:nvPr/>
        </p:nvSpPr>
        <p:spPr>
          <a:xfrm>
            <a:off x="34661" y="4789639"/>
            <a:ext cx="2383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CD=14336 / 8TP = 1792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A14FDB-311A-7726-3116-5FFED4BDCA4D}"/>
              </a:ext>
            </a:extLst>
          </p:cNvPr>
          <p:cNvCxnSpPr>
            <a:cxnSpLocks/>
          </p:cNvCxnSpPr>
          <p:nvPr/>
        </p:nvCxnSpPr>
        <p:spPr>
          <a:xfrm>
            <a:off x="2109745" y="3992650"/>
            <a:ext cx="0" cy="1194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3BE257-24E9-6B0E-1A10-16D20814553D}"/>
              </a:ext>
            </a:extLst>
          </p:cNvPr>
          <p:cNvCxnSpPr>
            <a:cxnSpLocks/>
          </p:cNvCxnSpPr>
          <p:nvPr/>
        </p:nvCxnSpPr>
        <p:spPr>
          <a:xfrm>
            <a:off x="684859" y="5187537"/>
            <a:ext cx="14357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1265EA-08FE-5459-0C8B-768573432437}"/>
              </a:ext>
            </a:extLst>
          </p:cNvPr>
          <p:cNvSpPr txBox="1"/>
          <p:nvPr/>
        </p:nvSpPr>
        <p:spPr>
          <a:xfrm>
            <a:off x="2120572" y="3059668"/>
            <a:ext cx="1614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Hidden=14336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95D9D-5A1E-CCF5-D6FB-E223242ECC42}"/>
              </a:ext>
            </a:extLst>
          </p:cNvPr>
          <p:cNvSpPr txBox="1"/>
          <p:nvPr/>
        </p:nvSpPr>
        <p:spPr>
          <a:xfrm>
            <a:off x="-78612" y="526961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BS=14K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64E23-FEE8-C894-185D-5851517606ED}"/>
              </a:ext>
            </a:extLst>
          </p:cNvPr>
          <p:cNvSpPr/>
          <p:nvPr/>
        </p:nvSpPr>
        <p:spPr>
          <a:xfrm>
            <a:off x="2216581" y="5229131"/>
            <a:ext cx="324562" cy="3847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A7FF5-05F9-4536-329F-D0718F07884F}"/>
              </a:ext>
            </a:extLst>
          </p:cNvPr>
          <p:cNvSpPr/>
          <p:nvPr/>
        </p:nvSpPr>
        <p:spPr>
          <a:xfrm>
            <a:off x="2216581" y="4174351"/>
            <a:ext cx="336403" cy="27180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137848-D5D8-F2C9-7584-6E6593FD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77" y="1487607"/>
            <a:ext cx="6521904" cy="1728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D584F6-F352-70BB-0DF6-E9A62A9AC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77" y="889072"/>
            <a:ext cx="6621400" cy="3182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EADEF5-9793-4702-9623-B4FA55900A15}"/>
              </a:ext>
            </a:extLst>
          </p:cNvPr>
          <p:cNvSpPr txBox="1"/>
          <p:nvPr/>
        </p:nvSpPr>
        <p:spPr>
          <a:xfrm>
            <a:off x="4483223" y="216695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EBE8E3-7DEF-46E7-9B3F-C1B709D79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877" y="1207349"/>
            <a:ext cx="1748093" cy="204057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4D2F7A32-70DA-EDF0-3441-CD40CDF20DBF}"/>
              </a:ext>
            </a:extLst>
          </p:cNvPr>
          <p:cNvSpPr/>
          <p:nvPr/>
        </p:nvSpPr>
        <p:spPr>
          <a:xfrm>
            <a:off x="4814632" y="1487607"/>
            <a:ext cx="198245" cy="1728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rgbClr val="FFFFFF"/>
      </a:lt1>
      <a:dk2>
        <a:srgbClr val="5C5C5C"/>
      </a:dk2>
      <a:lt2>
        <a:srgbClr val="0270C1"/>
      </a:lt2>
      <a:accent1>
        <a:srgbClr val="2FA1F8"/>
      </a:accent1>
      <a:accent2>
        <a:srgbClr val="17C0B2"/>
      </a:accent2>
      <a:accent3>
        <a:srgbClr val="2BBB6C"/>
      </a:accent3>
      <a:accent4>
        <a:srgbClr val="7DB417"/>
      </a:accent4>
      <a:accent5>
        <a:srgbClr val="7CA1BE"/>
      </a:accent5>
      <a:accent6>
        <a:srgbClr val="ABABAB"/>
      </a:accent6>
      <a:hlink>
        <a:srgbClr val="ACA1B7"/>
      </a:hlink>
      <a:folHlink>
        <a:srgbClr val="BBB8A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L Template_v0.2" id="{34CBA156-75F1-443B-8914-207E1A746257}" vid="{8B4BF5E0-7EBD-4193-BD44-7093CD3CA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4333257-d984-46a5-a0e6-96d5abf91126">
      <UserInfo>
        <DisplayName>Anand Krishnappa</DisplayName>
        <AccountId>3423</AccountId>
        <AccountType/>
      </UserInfo>
    </SharedWithUsers>
    <lcf76f155ced4ddcb4097134ff3c332f xmlns="c6e852c2-e641-4e64-b3e5-456635dfa6d9">
      <Terms xmlns="http://schemas.microsoft.com/office/infopath/2007/PartnerControls"/>
    </lcf76f155ced4ddcb4097134ff3c332f>
    <_Flow_SignoffStatus xmlns="c6e852c2-e641-4e64-b3e5-456635dfa6d9" xsi:nil="true"/>
    <TaxCatchAll xmlns="14333257-d984-46a5-a0e6-96d5abf9112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AC6C98BD6254F83155E0480EC67CF" ma:contentTypeVersion="15" ma:contentTypeDescription="Create a new document." ma:contentTypeScope="" ma:versionID="743845f1001af93bacba550da45498f9">
  <xsd:schema xmlns:xsd="http://www.w3.org/2001/XMLSchema" xmlns:xs="http://www.w3.org/2001/XMLSchema" xmlns:p="http://schemas.microsoft.com/office/2006/metadata/properties" xmlns:ns2="c6e852c2-e641-4e64-b3e5-456635dfa6d9" xmlns:ns3="14333257-d984-46a5-a0e6-96d5abf91126" targetNamespace="http://schemas.microsoft.com/office/2006/metadata/properties" ma:root="true" ma:fieldsID="1856b619f04d2ca128eacb3f378f0818" ns2:_="" ns3:_="">
    <xsd:import namespace="c6e852c2-e641-4e64-b3e5-456635dfa6d9"/>
    <xsd:import namespace="14333257-d984-46a5-a0e6-96d5abf9112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_Flow_SignoffStatu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852c2-e641-4e64-b3e5-456635dfa6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b4479da-0597-4b06-bc82-e03d140a08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33257-d984-46a5-a0e6-96d5abf9112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9caaf12-102c-460d-b9f1-e1835135f91b}" ma:internalName="TaxCatchAll" ma:showField="CatchAllData" ma:web="14333257-d984-46a5-a0e6-96d5abf911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3EA6A6-BA58-4AE5-937C-6FB652C69842}">
  <ds:schemaRefs>
    <ds:schemaRef ds:uri="http://purl.org/dc/dcmitype/"/>
    <ds:schemaRef ds:uri="http://purl.org/dc/elements/1.1/"/>
    <ds:schemaRef ds:uri="http://purl.org/dc/terms/"/>
    <ds:schemaRef ds:uri="c6e852c2-e641-4e64-b3e5-456635dfa6d9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14333257-d984-46a5-a0e6-96d5abf91126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49286FB-42B1-4003-8166-209776299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852c2-e641-4e64-b3e5-456635dfa6d9"/>
    <ds:schemaRef ds:uri="14333257-d984-46a5-a0e6-96d5abf9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7593E-F19E-400D-A502-26CDE6EB90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50779</TotalTime>
  <Words>4149</Words>
  <Application>Microsoft Office PowerPoint</Application>
  <PresentationFormat>Widescreen</PresentationFormat>
  <Paragraphs>792</Paragraphs>
  <Slides>86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Wingdings</vt:lpstr>
      <vt:lpstr>Office Theme</vt:lpstr>
      <vt:lpstr>SFG integration sync</vt:lpstr>
      <vt:lpstr>Kickoff</vt:lpstr>
      <vt:lpstr>WW48.1</vt:lpstr>
      <vt:lpstr>Agenda</vt:lpstr>
      <vt:lpstr>Slicing on Batch</vt:lpstr>
      <vt:lpstr>MME to MME</vt:lpstr>
      <vt:lpstr>MME to NIC – no overlap</vt:lpstr>
      <vt:lpstr>Variance between runs</vt:lpstr>
      <vt:lpstr>Slicing on Weight</vt:lpstr>
      <vt:lpstr>Ordering of event &amp; host overhead</vt:lpstr>
      <vt:lpstr>Next step</vt:lpstr>
      <vt:lpstr>Suggestion to next steps</vt:lpstr>
      <vt:lpstr>WW48.2</vt:lpstr>
      <vt:lpstr>Agenda</vt:lpstr>
      <vt:lpstr>Ordering OK – Why no parallel ? 1/2</vt:lpstr>
      <vt:lpstr>Ordering OK – Why no parallel ? 2/2</vt:lpstr>
      <vt:lpstr>Slicing on weight - Kaylan</vt:lpstr>
      <vt:lpstr>Review action items from previous meeting</vt:lpstr>
      <vt:lpstr>WW49</vt:lpstr>
      <vt:lpstr>Root Cause of interleaved scheduling</vt:lpstr>
      <vt:lpstr>Results 1/3 </vt:lpstr>
      <vt:lpstr>Results 2/3 - launch to launch</vt:lpstr>
      <vt:lpstr>Results 3/3 – compute to compute between launchs</vt:lpstr>
      <vt:lpstr>Different methods to achieve the overlap</vt:lpstr>
      <vt:lpstr>Next step</vt:lpstr>
      <vt:lpstr>Comparing with shards to without shard</vt:lpstr>
      <vt:lpstr>Network</vt:lpstr>
      <vt:lpstr>Problem Statement</vt:lpstr>
      <vt:lpstr>Proposal</vt:lpstr>
      <vt:lpstr>WW50</vt:lpstr>
      <vt:lpstr>Slicing on weight</vt:lpstr>
      <vt:lpstr>Slicing on weight</vt:lpstr>
      <vt:lpstr>Plan</vt:lpstr>
      <vt:lpstr>Slicing on Weight </vt:lpstr>
      <vt:lpstr>Enforcing GC MME to run to competition </vt:lpstr>
      <vt:lpstr>Productization</vt:lpstr>
      <vt:lpstr>Next steps</vt:lpstr>
      <vt:lpstr>Items to discuss</vt:lpstr>
      <vt:lpstr>PT Thread work </vt:lpstr>
      <vt:lpstr>All-Reduce Latencies – Roman </vt:lpstr>
      <vt:lpstr>All-Reduce Latencies – Roman </vt:lpstr>
      <vt:lpstr>WW51</vt:lpstr>
      <vt:lpstr>Agenda</vt:lpstr>
      <vt:lpstr>NIC device time – start early and end late</vt:lpstr>
      <vt:lpstr>All-Reduce Latencies – [60,8192]x2[BF16] = 0.9MB @ 3.5u</vt:lpstr>
      <vt:lpstr>All Reduce in our case 1/2</vt:lpstr>
      <vt:lpstr>UT hcl call optimization</vt:lpstr>
      <vt:lpstr>llama v2 hcl call optimization</vt:lpstr>
      <vt:lpstr>All reduce latencies </vt:lpstr>
      <vt:lpstr>All reduce latencies </vt:lpstr>
      <vt:lpstr>WW1’24</vt:lpstr>
      <vt:lpstr>Agenda</vt:lpstr>
      <vt:lpstr>Host in Llama usage</vt:lpstr>
      <vt:lpstr>llama sizes model</vt:lpstr>
      <vt:lpstr>Llama_v2 – case1 – delay </vt:lpstr>
      <vt:lpstr>Llama_v2 – case2 – pipelined </vt:lpstr>
      <vt:lpstr>Llama_v2 – case3 no hccl seen</vt:lpstr>
      <vt:lpstr>Next steps</vt:lpstr>
      <vt:lpstr>All-Reduce Latencies – [60,8192]x2[BF16] = 0.9MB @ 3.5u</vt:lpstr>
      <vt:lpstr>How can we gain using SFG in llama2 inference ?</vt:lpstr>
      <vt:lpstr>SFG and NIC latencies</vt:lpstr>
      <vt:lpstr>SFG and NIC latencies investigation in HCL - SW-170166  </vt:lpstr>
      <vt:lpstr>1shard - SW-170255</vt:lpstr>
      <vt:lpstr>4shard</vt:lpstr>
      <vt:lpstr>WW2’24</vt:lpstr>
      <vt:lpstr>SFG for inference</vt:lpstr>
      <vt:lpstr>WW3’24</vt:lpstr>
      <vt:lpstr>SFG for inference</vt:lpstr>
      <vt:lpstr>SFG for inference</vt:lpstr>
      <vt:lpstr>SFG for llama2 inference prompt</vt:lpstr>
      <vt:lpstr>Llama2 70B BS=256, prompt generation</vt:lpstr>
      <vt:lpstr>General Purpose script level SFG </vt:lpstr>
      <vt:lpstr>Performance implication on sharding</vt:lpstr>
      <vt:lpstr>SFG for GPT3 training</vt:lpstr>
      <vt:lpstr>GPT3 BWD MLP</vt:lpstr>
      <vt:lpstr>GPT3 MLP FWD</vt:lpstr>
      <vt:lpstr>MLP FWD With SFG</vt:lpstr>
      <vt:lpstr>SA FWD</vt:lpstr>
      <vt:lpstr>PowerPoint Presentation</vt:lpstr>
      <vt:lpstr>SFG for llama2 training</vt:lpstr>
      <vt:lpstr>SFG for llama2 training</vt:lpstr>
      <vt:lpstr>SFG 1.15</vt:lpstr>
      <vt:lpstr>SFG</vt:lpstr>
      <vt:lpstr>SFG for inference</vt:lpstr>
      <vt:lpstr>SFG for training</vt:lpstr>
      <vt:lpstr>Affected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 Scale-Out: RN50 status</dc:title>
  <dc:creator>Pawel Soltysiak</dc:creator>
  <cp:keywords>CTPClassification=CTP_NT</cp:keywords>
  <cp:lastModifiedBy>Mansi Agarwal</cp:lastModifiedBy>
  <cp:revision>39</cp:revision>
  <dcterms:created xsi:type="dcterms:W3CDTF">2020-05-19T10:51:26Z</dcterms:created>
  <dcterms:modified xsi:type="dcterms:W3CDTF">2025-07-29T07:09:58Z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0x010100AC1AC6C98BD6254F83155E0480EC67CF</vt:lpwstr>
  </property>
  <property fmtid="{D5CDD505-2E9C-101B-9397-08002B2CF9AE}" pid="3" name="CTP_IDSID">
    <vt:lpwstr>NA</vt:lpwstr>
  </property>
  <property fmtid="{D5CDD505-2E9C-101B-9397-08002B2CF9AE}" pid="4" name="TitusGUID">
    <vt:lpwstr>be35ff0f-eaab-416a-9528-2eaae1eca389</vt:lpwstr>
  </property>
  <property fmtid="{D5CDD505-2E9C-101B-9397-08002B2CF9AE}" pid="5" name="CTP_WWID">
    <vt:lpwstr>NA</vt:lpwstr>
  </property>
  <property fmtid="{D5CDD505-2E9C-101B-9397-08002B2CF9AE}" pid="6" name="CTP_TimeStamp">
    <vt:lpwstr>2020-08-18 08:36:30Z</vt:lpwstr>
  </property>
  <property fmtid="{D5CDD505-2E9C-101B-9397-08002B2CF9AE}" pid="7" name="CTPClassification">
    <vt:lpwstr>CTP_NT</vt:lpwstr>
  </property>
  <property fmtid="{D5CDD505-2E9C-101B-9397-08002B2CF9AE}" pid="8" name="CTP_BU">
    <vt:lpwstr>NA</vt:lpwstr>
  </property>
</Properties>
</file>