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7" r:id="rId5"/>
    <p:sldId id="307" r:id="rId6"/>
    <p:sldId id="308" r:id="rId7"/>
    <p:sldId id="318" r:id="rId8"/>
    <p:sldId id="278" r:id="rId9"/>
    <p:sldId id="309" r:id="rId10"/>
    <p:sldId id="319" r:id="rId11"/>
    <p:sldId id="335" r:id="rId12"/>
    <p:sldId id="320" r:id="rId13"/>
    <p:sldId id="333" r:id="rId14"/>
    <p:sldId id="332" r:id="rId15"/>
    <p:sldId id="315" r:id="rId16"/>
    <p:sldId id="334" r:id="rId17"/>
    <p:sldId id="322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811" y="31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30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634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27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5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1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569" y="1049694"/>
            <a:ext cx="10360152" cy="2379306"/>
          </a:xfrm>
        </p:spPr>
        <p:txBody>
          <a:bodyPr anchor="ctr"/>
          <a:lstStyle/>
          <a:p>
            <a:r>
              <a:rPr lang="en-US" dirty="0"/>
              <a:t>Red n White Wine Quality Prediction Using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715A3-EAF7-3C93-4198-9C8A95F878CE}"/>
              </a:ext>
            </a:extLst>
          </p:cNvPr>
          <p:cNvSpPr/>
          <p:nvPr/>
        </p:nvSpPr>
        <p:spPr>
          <a:xfrm>
            <a:off x="1555038" y="3676462"/>
            <a:ext cx="208396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Krutika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Yeola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Mansi Patil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Utkarsha Patil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D1787-5C68-ABE2-0872-17D93370148F}"/>
              </a:ext>
            </a:extLst>
          </p:cNvPr>
          <p:cNvSpPr txBox="1"/>
          <p:nvPr/>
        </p:nvSpPr>
        <p:spPr>
          <a:xfrm>
            <a:off x="6626290" y="4799846"/>
            <a:ext cx="6097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Guided</a:t>
            </a:r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By: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Ashwini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Kakade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8E9E-CFC9-43E0-96A5-F0BD892A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534656" cy="990600"/>
          </a:xfrm>
        </p:spPr>
        <p:txBody>
          <a:bodyPr/>
          <a:lstStyle/>
          <a:p>
            <a:r>
              <a:rPr lang="en-US" dirty="0"/>
              <a:t>K-Fold Cross-Validation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E50C-85E2-F3F8-CF46-197D0642B2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463040"/>
            <a:ext cx="7970520" cy="4191000"/>
          </a:xfrm>
        </p:spPr>
        <p:txBody>
          <a:bodyPr>
            <a:normAutofit/>
          </a:bodyPr>
          <a:lstStyle/>
          <a:p>
            <a:r>
              <a:rPr lang="en-US" dirty="0"/>
              <a:t>To evaluate the performance of a machine learning model, in this case, a Random Forest, by partitioning the data into 'k' subsets or folds. Randomly shuffle the dataset to ensure each fold is representative of the whole. Divide the dataset into 'k' equal-sized folds. Train the model on the training set. Validate the model on the validation set and record the performance metric (e.g., accuracy, precision, recall, F1-score).</a:t>
            </a:r>
          </a:p>
          <a:p>
            <a:r>
              <a:rPr lang="en-US" dirty="0"/>
              <a:t>K-Fold Cross-Validation is a versatile technique applicable to a wide range of machine learning algorithms and tasks.</a:t>
            </a:r>
          </a:p>
          <a:p>
            <a:r>
              <a:rPr lang="en-US" dirty="0"/>
              <a:t>Providing a reliable estimate of model performance and aiding in hyperparameter tuning and model selection.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D2AA-AF40-FD8C-8021-1CE9BCDE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1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8908-868B-7353-4F4A-BD6118E7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95400"/>
            <a:ext cx="7534656" cy="5334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3600" dirty="0"/>
            </a:br>
            <a:r>
              <a:rPr lang="en-US" sz="3600" dirty="0"/>
              <a:t>Gradient Boosting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34C3-34FD-5FE2-7780-48BB56032A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493520"/>
            <a:ext cx="8442960" cy="4386284"/>
          </a:xfrm>
        </p:spPr>
        <p:txBody>
          <a:bodyPr>
            <a:noAutofit/>
          </a:bodyPr>
          <a:lstStyle/>
          <a:p>
            <a:r>
              <a:rPr lang="en-US" sz="2400" dirty="0"/>
              <a:t>Gradient Boosting is an ensemble learning technique used for classification and regression tasks. It builds models sequentially, with each new model attempting to correct the errors of the previous </a:t>
            </a:r>
            <a:r>
              <a:rPr lang="en-US" sz="2400" dirty="0" err="1"/>
              <a:t>ones.The</a:t>
            </a:r>
            <a:r>
              <a:rPr lang="en-US" sz="2400" dirty="0"/>
              <a:t> algorithm optimizes a loss function over iterations by adding new models (typically decision trees) that are trained to predict the residual errors of the previous models.</a:t>
            </a:r>
          </a:p>
          <a:p>
            <a:r>
              <a:rPr lang="en-US" sz="2400" dirty="0"/>
              <a:t>High predictive accuracy, handles various types of data well, less prone to overfitting compared to individual decision trees.</a:t>
            </a:r>
          </a:p>
          <a:p>
            <a:r>
              <a:rPr lang="en-US" sz="2400" dirty="0"/>
              <a:t>Computationally intensive, requires careful tuning of hyperparameters, longer training times compared to simpler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7A46-454B-E8C7-2D2A-AB36F172C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9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638" y="326654"/>
            <a:ext cx="10360152" cy="914400"/>
          </a:xfrm>
        </p:spPr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32514696"/>
              </p:ext>
            </p:extLst>
          </p:nvPr>
        </p:nvGraphicFramePr>
        <p:xfrm>
          <a:off x="2459477" y="1649995"/>
          <a:ext cx="6260262" cy="28882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76462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838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72205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ACCURACY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2205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K-Fold Cross-Validation Using Random Forest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89.65  %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2205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85.14 %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22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Gradient Boosting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82.45 %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1021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2BB7-01A8-B4E6-0222-AD07B450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8" y="0"/>
            <a:ext cx="10360152" cy="914400"/>
          </a:xfrm>
        </p:spPr>
        <p:txBody>
          <a:bodyPr/>
          <a:lstStyle/>
          <a:p>
            <a:r>
              <a:rPr lang="en-IN" dirty="0"/>
              <a:t>Tableau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EE9FC-790B-F66D-0A64-AEC3901AF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12789-AF77-500F-F512-DAFA3874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1"/>
            <a:ext cx="12191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2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524" y="83976"/>
            <a:ext cx="6584240" cy="774441"/>
          </a:xfrm>
        </p:spPr>
        <p:txBody>
          <a:bodyPr/>
          <a:lstStyle/>
          <a:p>
            <a:r>
              <a:rPr lang="en-US" sz="3600" dirty="0"/>
              <a:t>REFERENCES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547D182-369A-60A0-65F9-29E816162ACA}"/>
              </a:ext>
            </a:extLst>
          </p:cNvPr>
          <p:cNvSpPr txBox="1">
            <a:spLocks/>
          </p:cNvSpPr>
          <p:nvPr/>
        </p:nvSpPr>
        <p:spPr>
          <a:xfrm>
            <a:off x="637592" y="3429000"/>
            <a:ext cx="6584240" cy="774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/>
              <a:t> [1]“The Classification of White Wine and Red Wine According to Their Physicochemical Qualities,” Int. J. </a:t>
            </a:r>
            <a:r>
              <a:rPr lang="en-US" sz="2000" dirty="0" err="1"/>
              <a:t>Intell</a:t>
            </a:r>
            <a:r>
              <a:rPr lang="en-US" sz="2000" dirty="0"/>
              <a:t>. Syst. Appl. Eng., vol. 4, no. SpecialIssue-1, pp. 23–26, 2016. </a:t>
            </a:r>
          </a:p>
          <a:p>
            <a:pPr algn="just"/>
            <a:r>
              <a:rPr lang="en-US" sz="2000" dirty="0"/>
              <a:t> [2] E. Summary, W. P. Monitoring, W. Quality, W. Safety, and W. Complexity, “Wine Analysis : from ‘Grape to Glass’ An analytical testing digest of the wine manufacturing process,” 2016. </a:t>
            </a:r>
          </a:p>
          <a:p>
            <a:pPr algn="just"/>
            <a:r>
              <a:rPr lang="en-US" sz="2000" dirty="0"/>
              <a:t> [3] A. Ghosh, “Project Report : -Red Wine Quality Analysis Final 3 . An empirical Red Wine Quality Analysis of the Portuguese ‘ Vinho Verde ’ wine,” no. December 2017, 2018. </a:t>
            </a:r>
          </a:p>
          <a:p>
            <a:pPr algn="just"/>
            <a:r>
              <a:rPr lang="en-US" sz="2000" dirty="0"/>
              <a:t>[4]Dataset download link:</a:t>
            </a:r>
          </a:p>
          <a:p>
            <a:pPr algn="just"/>
            <a:r>
              <a:rPr lang="en-US" sz="2000" dirty="0"/>
              <a:t>https://www.kaggle.com/datasets/ruthgn/wine-quality-data-set-red-white-wine/discussion</a:t>
            </a:r>
          </a:p>
          <a:p>
            <a:pPr algn="just"/>
            <a:r>
              <a:rPr lang="en-US" sz="2000" dirty="0"/>
              <a:t> [5] P. Model, L. Regression, and R. Studio, “Building and Evaluating a Predictive Model w/ Linear Regression in RapidMiner Studio,” 2018.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150EC-41B8-E398-4DE2-8AC99691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58" y="471196"/>
            <a:ext cx="3566244" cy="5836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403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719" y="690465"/>
            <a:ext cx="5641848" cy="5029200"/>
          </a:xfrm>
        </p:spPr>
        <p:txBody>
          <a:bodyPr/>
          <a:lstStyle/>
          <a:p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Outline :-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690000"/>
              </p:ext>
            </p:extLst>
          </p:nvPr>
        </p:nvGraphicFramePr>
        <p:xfrm>
          <a:off x="7372033" y="1328782"/>
          <a:ext cx="4001050" cy="4614818"/>
        </p:xfrm>
        <a:graphic>
          <a:graphicData uri="http://schemas.openxmlformats.org/drawingml/2006/table">
            <a:tbl>
              <a:tblPr firstRow="1" bandRow="1"/>
              <a:tblGrid>
                <a:gridCol w="4001050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PROBLEM STATEMENT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DATASET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ML  ALGORITHMS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3070"/>
            <a:ext cx="5641848" cy="78377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9E0EC8-AB79-019F-9B1E-B976103C5B50}"/>
              </a:ext>
            </a:extLst>
          </p:cNvPr>
          <p:cNvSpPr txBox="1">
            <a:spLocks/>
          </p:cNvSpPr>
          <p:nvPr/>
        </p:nvSpPr>
        <p:spPr>
          <a:xfrm>
            <a:off x="283028" y="2301551"/>
            <a:ext cx="5641848" cy="2254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47CF1-7C28-0B16-AA5E-831C539AB3F4}"/>
              </a:ext>
            </a:extLst>
          </p:cNvPr>
          <p:cNvSpPr txBox="1"/>
          <p:nvPr/>
        </p:nvSpPr>
        <p:spPr>
          <a:xfrm>
            <a:off x="283028" y="1021064"/>
            <a:ext cx="616286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Wine is a beverage produced from the fermentation of grapes and other fruits, resulting in varying alcohol levels.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Evaluating wine quality and ensuring its safety is a complex and costly process.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Our model streamlines this process by predicting analysis outcomes.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The predictive model enhances the efficiency of quality control processes in the wine industry.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4C8A187-6F16-9660-3946-9246A02E80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5322" b="15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" y="270933"/>
            <a:ext cx="6447453" cy="78377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9E0EC8-AB79-019F-9B1E-B976103C5B50}"/>
              </a:ext>
            </a:extLst>
          </p:cNvPr>
          <p:cNvSpPr txBox="1">
            <a:spLocks/>
          </p:cNvSpPr>
          <p:nvPr/>
        </p:nvSpPr>
        <p:spPr>
          <a:xfrm>
            <a:off x="152400" y="936172"/>
            <a:ext cx="5641848" cy="5660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A882D-6956-C722-6C2D-30DC4BF1E32D}"/>
              </a:ext>
            </a:extLst>
          </p:cNvPr>
          <p:cNvSpPr txBox="1"/>
          <p:nvPr/>
        </p:nvSpPr>
        <p:spPr>
          <a:xfrm>
            <a:off x="0" y="1107617"/>
            <a:ext cx="63632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Assessing wine quality and safety involves complex and labor-intensive laboratory tests.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Traditional testing methods are expensive due to the need for specialized equipment and expertise.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There's a need for a more efficient, cost-effective, and less labor-intensive solution.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/>
              <a:t>Our project uses machine learning to predict wine quality, aiming to streamline and simplify the assessment process.</a:t>
            </a:r>
            <a:endParaRPr lang="en-IN" sz="2600" b="1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72D6B25-0C25-1115-5EB6-E38C140ADF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439" b="12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32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864501-81FA-F349-EE59-180178C8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957" y="0"/>
            <a:ext cx="5449824" cy="709127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6DF7D-00D2-A529-5F49-44BDDF65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4" y="709127"/>
            <a:ext cx="11990895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534656" cy="914400"/>
          </a:xfrm>
        </p:spPr>
        <p:txBody>
          <a:bodyPr/>
          <a:lstStyle/>
          <a:p>
            <a:r>
              <a:rPr lang="en-US" sz="3200" dirty="0"/>
              <a:t>About Dataset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086" y="1311324"/>
            <a:ext cx="7150608" cy="3838192"/>
          </a:xfrm>
        </p:spPr>
        <p:txBody>
          <a:bodyPr>
            <a:normAutofit/>
          </a:bodyPr>
          <a:lstStyle/>
          <a:p>
            <a:r>
              <a:rPr lang="en-US" sz="2400" b="1" dirty="0"/>
              <a:t>Dataset Name: wine-quality-white-and-red.csv.</a:t>
            </a:r>
          </a:p>
          <a:p>
            <a:r>
              <a:rPr lang="en-US" sz="2400" b="1" dirty="0"/>
              <a:t>Shape of dataset: (6497,13)</a:t>
            </a:r>
          </a:p>
          <a:p>
            <a:r>
              <a:rPr lang="en-US" sz="2400" b="1" dirty="0"/>
              <a:t>Missing values : 0</a:t>
            </a:r>
          </a:p>
          <a:p>
            <a:r>
              <a:rPr lang="en-US" sz="2400" b="1" dirty="0"/>
              <a:t>Input columns:  Type , fixed acidity , volatile acidity , citric acid , residual sugar , chlorides , free sulfur dioxide , total sulfur dioxide , density , pH , sulphates , alcohol</a:t>
            </a:r>
          </a:p>
          <a:p>
            <a:r>
              <a:rPr lang="en-US" sz="2400" b="1" dirty="0"/>
              <a:t>Output column: quality</a:t>
            </a:r>
          </a:p>
          <a:p>
            <a:r>
              <a:rPr lang="en-US" sz="2400" b="1" dirty="0"/>
              <a:t>Splitting dataset into training and testing</a:t>
            </a:r>
          </a:p>
          <a:p>
            <a:r>
              <a:rPr lang="en-US" sz="2400" b="1" dirty="0"/>
              <a:t>Using test size = 0.2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2A981-B5F9-5682-FB7F-E060D0BE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88" y="4166242"/>
            <a:ext cx="4499534" cy="2537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534656" cy="914400"/>
          </a:xfrm>
        </p:spPr>
        <p:txBody>
          <a:bodyPr/>
          <a:lstStyle/>
          <a:p>
            <a:r>
              <a:rPr lang="en-US" dirty="0"/>
              <a:t>ML Algorithms Used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347023"/>
            <a:ext cx="7150608" cy="3356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decided to use below algorithms in our dataset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b="1" i="0" dirty="0">
                <a:solidFill>
                  <a:schemeClr val="bg2">
                    <a:lumMod val="25000"/>
                  </a:schemeClr>
                </a:solidFill>
                <a:effectLst/>
                <a:latin typeface="Gill Sans Nova Light (Body)"/>
              </a:rPr>
              <a:t>Decision Tree</a:t>
            </a:r>
            <a:endParaRPr lang="en-US" b="1" i="0" dirty="0">
              <a:solidFill>
                <a:schemeClr val="bg2">
                  <a:lumMod val="25000"/>
                </a:schemeClr>
              </a:solidFill>
              <a:effectLst/>
              <a:latin typeface="Gill Sans Nova Light (Body)"/>
            </a:endParaRPr>
          </a:p>
          <a:p>
            <a:r>
              <a:rPr lang="en-US" b="1" dirty="0"/>
              <a:t>K – Fold Cross Validation Using Random Forest </a:t>
            </a:r>
          </a:p>
          <a:p>
            <a:r>
              <a:rPr lang="en-US" b="1" dirty="0"/>
              <a:t>Gradient Boosting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3504C35D-9473-E4C7-85B1-FF39A0C0C6E0}"/>
              </a:ext>
            </a:extLst>
          </p:cNvPr>
          <p:cNvSpPr txBox="1">
            <a:spLocks/>
          </p:cNvSpPr>
          <p:nvPr/>
        </p:nvSpPr>
        <p:spPr>
          <a:xfrm>
            <a:off x="982824" y="1081169"/>
            <a:ext cx="7150608" cy="7476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As the output column of our dataset is in discrete integer values so we decided to use Classification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234777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E10A-3419-8D61-7EB5-263756F6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43840"/>
            <a:ext cx="7534656" cy="914400"/>
          </a:xfrm>
        </p:spPr>
        <p:txBody>
          <a:bodyPr/>
          <a:lstStyle/>
          <a:p>
            <a:r>
              <a:rPr lang="en-US" dirty="0"/>
              <a:t>Decision Tree: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D312-1F25-8A39-6DC7-6E0BB75835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2376" y="1236472"/>
            <a:ext cx="7150608" cy="3356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decision tree is a machine learning model used for classification and regression tasks, characterized by its tree-like structure. Each internal node represents a decision based on a feature, branches represent the outcomes of these decisions, and leaf nodes represent the final output or class label.</a:t>
            </a:r>
          </a:p>
          <a:p>
            <a:pPr marL="0" indent="0">
              <a:buNone/>
            </a:pPr>
            <a:r>
              <a:rPr lang="en-US" sz="2400" dirty="0"/>
              <a:t>Decision trees are easy to interpret and require minimal data preparation but can be prone to overfitting and instability with small data changes.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4CD1-C0B5-87C3-7313-A1462A347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6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534656" cy="838200"/>
          </a:xfrm>
        </p:spPr>
        <p:txBody>
          <a:bodyPr/>
          <a:lstStyle/>
          <a:p>
            <a:r>
              <a:rPr lang="en-US" sz="3600" dirty="0"/>
              <a:t>Random Forest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3504C35D-9473-E4C7-85B1-FF39A0C0C6E0}"/>
              </a:ext>
            </a:extLst>
          </p:cNvPr>
          <p:cNvSpPr txBox="1">
            <a:spLocks/>
          </p:cNvSpPr>
          <p:nvPr/>
        </p:nvSpPr>
        <p:spPr>
          <a:xfrm>
            <a:off x="982823" y="1081169"/>
            <a:ext cx="8170507" cy="3714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Random forest is a method of classification, regression and other tasks, It builds multiple decision trees during training and combines their predictions to make a more accurate final decision. </a:t>
            </a:r>
          </a:p>
          <a:p>
            <a:pPr marL="0" indent="0">
              <a:buNone/>
            </a:pPr>
            <a:r>
              <a:rPr lang="en-US" sz="2400" dirty="0"/>
              <a:t> Following are some of the features of random forest algorithm: </a:t>
            </a:r>
          </a:p>
          <a:p>
            <a:pPr marL="457200" indent="-457200">
              <a:buAutoNum type="arabicPeriod"/>
            </a:pPr>
            <a:r>
              <a:rPr lang="en-US" sz="2400" dirty="0"/>
              <a:t>It runs efficiently on large databases. </a:t>
            </a:r>
          </a:p>
          <a:p>
            <a:pPr marL="457200" indent="-457200">
              <a:buAutoNum type="arabicPeriod"/>
            </a:pPr>
            <a:r>
              <a:rPr lang="en-US" sz="2400" dirty="0"/>
              <a:t> It gives estimates of what variables are important in the classification. </a:t>
            </a:r>
          </a:p>
          <a:p>
            <a:pPr marL="457200" indent="-457200">
              <a:buAutoNum type="arabicPeriod"/>
            </a:pPr>
            <a:r>
              <a:rPr lang="en-US" sz="2400" dirty="0"/>
              <a:t>It generates an internal unbiased estimate of generalization error as the forest building progresses occur.</a:t>
            </a:r>
          </a:p>
        </p:txBody>
      </p:sp>
    </p:spTree>
    <p:extLst>
      <p:ext uri="{BB962C8B-B14F-4D97-AF65-F5344CB8AC3E}">
        <p14:creationId xmlns:p14="http://schemas.microsoft.com/office/powerpoint/2010/main" val="29050205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{DAD61BC8-4749-4F83-BF70-A23BEEA69FCD}tf11964407_win32</Template>
  <TotalTime>1595</TotalTime>
  <Words>900</Words>
  <Application>Microsoft Office PowerPoint</Application>
  <PresentationFormat>Widescreen</PresentationFormat>
  <Paragraphs>110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Gill Sans Nova Light</vt:lpstr>
      <vt:lpstr>Gill Sans Nova Light (Body)</vt:lpstr>
      <vt:lpstr>Sagona Book</vt:lpstr>
      <vt:lpstr>Custom</vt:lpstr>
      <vt:lpstr>Red n White Wine Quality Prediction Using Machine Learning </vt:lpstr>
      <vt:lpstr>Outline :- </vt:lpstr>
      <vt:lpstr>Introduction</vt:lpstr>
      <vt:lpstr>Problem Statement</vt:lpstr>
      <vt:lpstr>Dataset</vt:lpstr>
      <vt:lpstr>About Dataset</vt:lpstr>
      <vt:lpstr>ML Algorithms Used :</vt:lpstr>
      <vt:lpstr>Decision Tree:</vt:lpstr>
      <vt:lpstr>Random Forest </vt:lpstr>
      <vt:lpstr>K-Fold Cross-Validation </vt:lpstr>
      <vt:lpstr>      Gradient Boosting </vt:lpstr>
      <vt:lpstr>Comparison Table</vt:lpstr>
      <vt:lpstr>Tableau Visualization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 Using Machine Learning</dc:title>
  <dc:creator>UTKARSHA PATIL</dc:creator>
  <cp:lastModifiedBy>Mansi</cp:lastModifiedBy>
  <cp:revision>31</cp:revision>
  <dcterms:created xsi:type="dcterms:W3CDTF">2024-05-15T08:25:24Z</dcterms:created>
  <dcterms:modified xsi:type="dcterms:W3CDTF">2024-05-28T09:51:11Z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