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6" d="100"/>
          <a:sy n="86" d="100"/>
        </p:scale>
        <p:origin x="3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26/06/2024</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26/06/2024</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26/06/2024</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26/06/2024</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26/06/2024</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
        <p:nvSpPr>
          <p:cNvPr id="8" name="Rectangle 7">
            <a:extLst>
              <a:ext uri="{FF2B5EF4-FFF2-40B4-BE49-F238E27FC236}">
                <a16:creationId xmlns:a16="http://schemas.microsoft.com/office/drawing/2014/main" id="{991775B8-EC88-55E6-5E1E-369CD26DF84E}"/>
              </a:ext>
            </a:extLst>
          </p:cNvPr>
          <p:cNvSpPr/>
          <p:nvPr userDrawn="1"/>
        </p:nvSpPr>
        <p:spPr>
          <a:xfrm>
            <a:off x="8798560" y="5532437"/>
            <a:ext cx="3393440" cy="1325563"/>
          </a:xfrm>
          <a:prstGeom prst="rect">
            <a:avLst/>
          </a:pr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02B0F-CC1A-A7BB-462E-2D2DFA61C7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E7824B-2A8C-0EE7-5FE9-921024E7E9C9}"/>
              </a:ext>
            </a:extLst>
          </p:cNvPr>
          <p:cNvSpPr>
            <a:spLocks noGrp="1"/>
          </p:cNvSpPr>
          <p:nvPr>
            <p:ph type="dt" sz="half" idx="10"/>
          </p:nvPr>
        </p:nvSpPr>
        <p:spPr/>
        <p:txBody>
          <a:bodyPr/>
          <a:lstStyle/>
          <a:p>
            <a:fld id="{6670FE10-F406-47AF-8AE1-E9BA4C7E25F2}" type="datetimeFigureOut">
              <a:rPr lang="en-GB" smtClean="0"/>
              <a:t>26/06/2024</a:t>
            </a:fld>
            <a:endParaRPr lang="en-GB"/>
          </a:p>
        </p:txBody>
      </p:sp>
      <p:sp>
        <p:nvSpPr>
          <p:cNvPr id="4" name="Footer Placeholder 3">
            <a:extLst>
              <a:ext uri="{FF2B5EF4-FFF2-40B4-BE49-F238E27FC236}">
                <a16:creationId xmlns:a16="http://schemas.microsoft.com/office/drawing/2014/main" id="{A8E10473-8F5D-4C03-38AB-6D34A8B09B0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87F1384-749C-9B49-40F6-9D38B74E225C}"/>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6" name="Rectangle 5">
            <a:extLst>
              <a:ext uri="{FF2B5EF4-FFF2-40B4-BE49-F238E27FC236}">
                <a16:creationId xmlns:a16="http://schemas.microsoft.com/office/drawing/2014/main" id="{8239810B-5A7D-D6DA-69DA-32186527399C}"/>
              </a:ext>
            </a:extLst>
          </p:cNvPr>
          <p:cNvSpPr/>
          <p:nvPr userDrawn="1"/>
        </p:nvSpPr>
        <p:spPr>
          <a:xfrm>
            <a:off x="8879840" y="5659120"/>
            <a:ext cx="3312160" cy="1198880"/>
          </a:xfrm>
          <a:prstGeom prst="rect">
            <a:avLst/>
          </a:pr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64469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26/06/2024</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26/06/2024</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26/06/2024</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26/06/2024</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26/06/2024</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26/06/2024</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26/06/2024</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292959-CEF4-B7BE-5066-6A4A9795E28C}"/>
              </a:ext>
            </a:extLst>
          </p:cNvPr>
          <p:cNvPicPr>
            <a:picLocks/>
          </p:cNvPicPr>
          <p:nvPr/>
        </p:nvPicPr>
        <p:blipFill>
          <a:blip r:embed="rId2">
            <a:extLst>
              <a:ext uri="{BEBA8EAE-BF5A-486C-A8C5-ECC9F3942E4B}">
                <a14:imgProps xmlns:a14="http://schemas.microsoft.com/office/drawing/2010/main">
                  <a14:imgLayer r:embed="rId3">
                    <a14:imgEffect>
                      <a14:colorTemperature colorTemp="6400"/>
                    </a14:imgEffect>
                    <a14:imgEffect>
                      <a14:saturation sat="115000"/>
                    </a14:imgEffect>
                    <a14:imgEffect>
                      <a14:brightnessContrast bright="-7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effectLst>
            <a:glow rad="127000">
              <a:schemeClr val="accent1">
                <a:alpha val="92000"/>
              </a:schemeClr>
            </a:glow>
          </a:effectLst>
        </p:spPr>
      </p:pic>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a:xfrm>
            <a:off x="71120" y="0"/>
            <a:ext cx="5750560" cy="1452880"/>
          </a:xfrm>
        </p:spPr>
        <p:txBody>
          <a:bodyPr/>
          <a:lstStyle/>
          <a:p>
            <a:pPr algn="l"/>
            <a:r>
              <a:rPr lang="en-GB" dirty="0">
                <a:solidFill>
                  <a:schemeClr val="bg1"/>
                </a:solidFill>
              </a:rPr>
              <a:t>British Airways</a:t>
            </a: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a:xfrm>
            <a:off x="0" y="1549718"/>
            <a:ext cx="9144000" cy="1655762"/>
          </a:xfrm>
        </p:spPr>
        <p:txBody>
          <a:bodyPr/>
          <a:lstStyle/>
          <a:p>
            <a:pPr algn="l"/>
            <a:r>
              <a:rPr lang="en-GB" dirty="0">
                <a:solidFill>
                  <a:schemeClr val="bg1"/>
                </a:solidFill>
              </a:rPr>
              <a:t>Insights and findings from </a:t>
            </a:r>
            <a:r>
              <a:rPr lang="en-GB" dirty="0" err="1">
                <a:solidFill>
                  <a:schemeClr val="bg1"/>
                </a:solidFill>
              </a:rPr>
              <a:t>analyzing</a:t>
            </a:r>
            <a:r>
              <a:rPr lang="en-GB" dirty="0">
                <a:solidFill>
                  <a:schemeClr val="bg1"/>
                </a:solidFill>
              </a:rPr>
              <a:t> company reviews</a:t>
            </a:r>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33519EF-E973-41D7-366A-9421374B861A}"/>
              </a:ext>
            </a:extLst>
          </p:cNvPr>
          <p:cNvSpPr>
            <a:spLocks noGrp="1"/>
          </p:cNvSpPr>
          <p:nvPr>
            <p:ph idx="1"/>
          </p:nvPr>
        </p:nvSpPr>
        <p:spPr>
          <a:xfrm>
            <a:off x="465338" y="254279"/>
            <a:ext cx="3600635" cy="3776184"/>
          </a:xfrm>
        </p:spPr>
        <p:txBody>
          <a:bodyPr>
            <a:normAutofit fontScale="92500"/>
          </a:bodyPr>
          <a:lstStyle/>
          <a:p>
            <a:r>
              <a:rPr lang="en-IN" sz="1700" dirty="0"/>
              <a:t>We have analysed over a 1000 user reviews to get a better understanding of where we can improve our services.</a:t>
            </a:r>
          </a:p>
          <a:p>
            <a:r>
              <a:rPr lang="en-US" sz="1700" dirty="0"/>
              <a:t>After collecting and cleaning the reviews, we performed the following tasks:</a:t>
            </a:r>
            <a:br>
              <a:rPr lang="en-US" sz="1700" dirty="0"/>
            </a:br>
            <a:r>
              <a:rPr lang="en-US" sz="1700" dirty="0"/>
              <a:t>- Apply different models like BERT and </a:t>
            </a:r>
            <a:r>
              <a:rPr lang="en-US" sz="1700" dirty="0" err="1"/>
              <a:t>TextBlob</a:t>
            </a:r>
            <a:r>
              <a:rPr lang="en-US" sz="1700" dirty="0"/>
              <a:t> for sentiment analysis and use the one with high accuracy (BERT), we calculated accuracy by comparing the analysis result to whether or not the customer recommended the airline in their review.</a:t>
            </a:r>
            <a:br>
              <a:rPr lang="en-US" sz="1700" dirty="0"/>
            </a:br>
            <a:r>
              <a:rPr lang="en-US" sz="1700" dirty="0"/>
              <a:t>- We then applied topic modelling with LDA to gather the key points from the reviews.</a:t>
            </a:r>
          </a:p>
          <a:p>
            <a:endParaRPr lang="en-IN" sz="1700" dirty="0"/>
          </a:p>
        </p:txBody>
      </p:sp>
      <p:pic>
        <p:nvPicPr>
          <p:cNvPr id="3" name="Picture 4">
            <a:extLst>
              <a:ext uri="{FF2B5EF4-FFF2-40B4-BE49-F238E27FC236}">
                <a16:creationId xmlns:a16="http://schemas.microsoft.com/office/drawing/2014/main" id="{B45E3C82-0521-64B3-37DF-3C0D7BB32B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5973" y="438423"/>
            <a:ext cx="2663301" cy="2755428"/>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4">
            <a:extLst>
              <a:ext uri="{FF2B5EF4-FFF2-40B4-BE49-F238E27FC236}">
                <a16:creationId xmlns:a16="http://schemas.microsoft.com/office/drawing/2014/main" id="{9C98B090-C9A5-464E-40A7-99537A110FBD}"/>
              </a:ext>
            </a:extLst>
          </p:cNvPr>
          <p:cNvPicPr>
            <a:picLocks noChangeAspect="1"/>
          </p:cNvPicPr>
          <p:nvPr/>
        </p:nvPicPr>
        <p:blipFill>
          <a:blip r:embed="rId3"/>
          <a:stretch>
            <a:fillRect/>
          </a:stretch>
        </p:blipFill>
        <p:spPr>
          <a:xfrm>
            <a:off x="6729274" y="625368"/>
            <a:ext cx="2546771" cy="2654213"/>
          </a:xfrm>
          <a:prstGeom prst="rect">
            <a:avLst/>
          </a:prstGeom>
        </p:spPr>
      </p:pic>
      <p:pic>
        <p:nvPicPr>
          <p:cNvPr id="6" name="Picture 5">
            <a:extLst>
              <a:ext uri="{FF2B5EF4-FFF2-40B4-BE49-F238E27FC236}">
                <a16:creationId xmlns:a16="http://schemas.microsoft.com/office/drawing/2014/main" id="{CF579F39-793C-9E6B-0014-047FF18D458F}"/>
              </a:ext>
            </a:extLst>
          </p:cNvPr>
          <p:cNvPicPr>
            <a:picLocks noChangeAspect="1"/>
          </p:cNvPicPr>
          <p:nvPr/>
        </p:nvPicPr>
        <p:blipFill>
          <a:blip r:embed="rId4"/>
          <a:stretch>
            <a:fillRect/>
          </a:stretch>
        </p:blipFill>
        <p:spPr>
          <a:xfrm>
            <a:off x="592072" y="4007551"/>
            <a:ext cx="4686954" cy="2534004"/>
          </a:xfrm>
          <a:prstGeom prst="rect">
            <a:avLst/>
          </a:prstGeom>
        </p:spPr>
      </p:pic>
      <p:sp>
        <p:nvSpPr>
          <p:cNvPr id="8" name="TextBox 7">
            <a:extLst>
              <a:ext uri="{FF2B5EF4-FFF2-40B4-BE49-F238E27FC236}">
                <a16:creationId xmlns:a16="http://schemas.microsoft.com/office/drawing/2014/main" id="{0BD00496-DCC9-F640-D5DF-7FEA13F0706C}"/>
              </a:ext>
            </a:extLst>
          </p:cNvPr>
          <p:cNvSpPr txBox="1"/>
          <p:nvPr/>
        </p:nvSpPr>
        <p:spPr>
          <a:xfrm>
            <a:off x="5279026" y="3429000"/>
            <a:ext cx="3600635" cy="2800767"/>
          </a:xfrm>
          <a:prstGeom prst="rect">
            <a:avLst/>
          </a:prstGeom>
          <a:noFill/>
        </p:spPr>
        <p:txBody>
          <a:bodyPr wrap="square" rtlCol="0">
            <a:spAutoFit/>
          </a:bodyPr>
          <a:lstStyle/>
          <a:p>
            <a:r>
              <a:rPr lang="en-US" sz="1600" dirty="0"/>
              <a:t>Over 75.5% of our customers faced discomfort, where majority of their issues were:</a:t>
            </a:r>
          </a:p>
          <a:p>
            <a:pPr marL="285750" indent="-285750">
              <a:buFontTx/>
              <a:buChar char="-"/>
            </a:pPr>
            <a:r>
              <a:rPr lang="en-US" sz="1600" dirty="0"/>
              <a:t>Flight delays (can create better predictive models to inform customers timely of any possible delays)</a:t>
            </a:r>
          </a:p>
          <a:p>
            <a:pPr marL="285750" indent="-285750">
              <a:buFontTx/>
              <a:buChar char="-"/>
            </a:pPr>
            <a:r>
              <a:rPr lang="en-US" sz="1600" dirty="0"/>
              <a:t>Seats, service, food, luggage and custom issues and cabin crew- concerned departments can be informed and trained accordingly.</a:t>
            </a:r>
          </a:p>
        </p:txBody>
      </p:sp>
      <p:sp>
        <p:nvSpPr>
          <p:cNvPr id="9" name="TextBox 8">
            <a:extLst>
              <a:ext uri="{FF2B5EF4-FFF2-40B4-BE49-F238E27FC236}">
                <a16:creationId xmlns:a16="http://schemas.microsoft.com/office/drawing/2014/main" id="{2775924E-0074-4204-9064-25F9C66A7461}"/>
              </a:ext>
            </a:extLst>
          </p:cNvPr>
          <p:cNvSpPr txBox="1"/>
          <p:nvPr/>
        </p:nvSpPr>
        <p:spPr>
          <a:xfrm>
            <a:off x="9490229" y="503390"/>
            <a:ext cx="2449117" cy="4524315"/>
          </a:xfrm>
          <a:prstGeom prst="rect">
            <a:avLst/>
          </a:prstGeom>
          <a:noFill/>
        </p:spPr>
        <p:txBody>
          <a:bodyPr wrap="square" rtlCol="0">
            <a:spAutoFit/>
          </a:bodyPr>
          <a:lstStyle/>
          <a:p>
            <a:r>
              <a:rPr lang="en-US" dirty="0"/>
              <a:t>Our BERT model turned out to be 88.5% accurate when compared to whether or not the customer recommends the airline at the end of their review.</a:t>
            </a:r>
          </a:p>
          <a:p>
            <a:endParaRPr lang="en-US" dirty="0"/>
          </a:p>
          <a:p>
            <a:r>
              <a:rPr lang="en-US" dirty="0"/>
              <a:t>If suggested changes are made, we can ensure to keep up with competitors and provide top-notch service to </a:t>
            </a:r>
            <a:r>
              <a:rPr lang="en-US"/>
              <a:t>our customers.</a:t>
            </a:r>
            <a:endParaRPr lang="en-IN" dirty="0"/>
          </a:p>
        </p:txBody>
      </p:sp>
    </p:spTree>
    <p:extLst>
      <p:ext uri="{BB962C8B-B14F-4D97-AF65-F5344CB8AC3E}">
        <p14:creationId xmlns:p14="http://schemas.microsoft.com/office/powerpoint/2010/main" val="1911081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3064</TotalTime>
  <Words>209</Words>
  <Application>Microsoft Office PowerPoint</Application>
  <PresentationFormat>Widescreen</PresentationFormat>
  <Paragraphs>10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British Airways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Mansi Panchal</cp:lastModifiedBy>
  <cp:revision>3</cp:revision>
  <dcterms:created xsi:type="dcterms:W3CDTF">2022-12-06T11:13:27Z</dcterms:created>
  <dcterms:modified xsi:type="dcterms:W3CDTF">2024-06-26T15:21:24Z</dcterms:modified>
</cp:coreProperties>
</file>