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7" r:id="rId10"/>
    <p:sldId id="263" r:id="rId11"/>
    <p:sldId id="264" r:id="rId12"/>
    <p:sldId id="265" r:id="rId13"/>
    <p:sldId id="266" r:id="rId14"/>
    <p:sldId id="268" r:id="rId15"/>
    <p:sldId id="269" r:id="rId16"/>
    <p:sldId id="270" r:id="rId17"/>
    <p:sldId id="271" r:id="rId18"/>
    <p:sldId id="272" r:id="rId19"/>
    <p:sldId id="273" r:id="rId20"/>
    <p:sldId id="279" r:id="rId21"/>
    <p:sldId id="274"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b="1" dirty="0">
                <a:solidFill>
                  <a:schemeClr val="tx1"/>
                </a:solidFill>
                <a:effectLst>
                  <a:outerShdw blurRad="38100" dist="19050" dir="2700000" algn="tl" rotWithShape="0">
                    <a:schemeClr val="dk1">
                      <a:alpha val="40000"/>
                    </a:schemeClr>
                  </a:outerShdw>
                </a:effectLst>
              </a:rPr>
              <a:t>HR Data Analysis</a:t>
            </a:r>
            <a:endParaRPr lang="en-US" sz="5400"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p:txBody>
          <a:bodyPr/>
          <a:lstStyle/>
          <a:p>
            <a:r>
              <a:rPr lang="en-US" sz="2800">
                <a:solidFill>
                  <a:schemeClr val="tx1"/>
                </a:solidFill>
                <a:effectLst>
                  <a:outerShdw blurRad="38100" dist="19050" dir="2700000" algn="tl" rotWithShape="0">
                    <a:schemeClr val="dk1">
                      <a:alpha val="40000"/>
                    </a:schemeClr>
                  </a:outerShdw>
                </a:effectLst>
              </a:rPr>
              <a:t>Using Microsoft Excel and Power BI</a:t>
            </a:r>
            <a:endParaRPr lang="en-US" sz="2800">
              <a:solidFill>
                <a:schemeClr val="tx1"/>
              </a:solidFill>
              <a:effectLst>
                <a:outerShdw blurRad="38100" dist="19050" dir="2700000" algn="tl" rotWithShape="0">
                  <a:schemeClr val="dk1">
                    <a:alpha val="40000"/>
                  </a:schemeClr>
                </a:outerShdw>
              </a:effectLst>
            </a:endParaRPr>
          </a:p>
        </p:txBody>
      </p:sp>
      <p:pic>
        <p:nvPicPr>
          <p:cNvPr id="100" name="Picture 99"/>
          <p:cNvPicPr/>
          <p:nvPr/>
        </p:nvPicPr>
        <p:blipFill>
          <a:blip r:embed="rId1"/>
          <a:stretch>
            <a:fillRect/>
          </a:stretch>
        </p:blipFill>
        <p:spPr>
          <a:xfrm>
            <a:off x="635" y="537845"/>
            <a:ext cx="1756410" cy="155257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900" b="1"/>
              <a:t>9. Apply conditional formatting to highlight employees with both above-average Monthly </a:t>
            </a:r>
            <a:br>
              <a:rPr lang="en-US" sz="1900" b="1"/>
            </a:br>
            <a:r>
              <a:rPr lang="en-US" sz="1900" b="1"/>
              <a:t>Income and above-average Job Satisfaction. </a:t>
            </a:r>
            <a:endParaRPr lang="en-US" sz="1900" b="1"/>
          </a:p>
        </p:txBody>
      </p:sp>
      <p:pic>
        <p:nvPicPr>
          <p:cNvPr id="4" name="Content Placeholder 3"/>
          <p:cNvPicPr>
            <a:picLocks noChangeAspect="1"/>
          </p:cNvPicPr>
          <p:nvPr>
            <p:ph idx="1"/>
          </p:nvPr>
        </p:nvPicPr>
        <p:blipFill>
          <a:blip r:embed="rId1"/>
          <a:stretch>
            <a:fillRect/>
          </a:stretch>
        </p:blipFill>
        <p:spPr>
          <a:xfrm>
            <a:off x="819785" y="1711325"/>
            <a:ext cx="3706495" cy="45764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900" b="1"/>
              <a:t>10. In Power BI, create a line chart that visualizes the trend of Employee Attrition over the </a:t>
            </a:r>
            <a:br>
              <a:rPr lang="en-US" sz="1900" b="1"/>
            </a:br>
            <a:r>
              <a:rPr lang="en-US" sz="1900" b="1"/>
              <a:t>years.</a:t>
            </a:r>
            <a:endParaRPr lang="en-US" sz="1900" b="1"/>
          </a:p>
        </p:txBody>
      </p:sp>
      <p:pic>
        <p:nvPicPr>
          <p:cNvPr id="4" name="Content Placeholder 3"/>
          <p:cNvPicPr>
            <a:picLocks noChangeAspect="1"/>
          </p:cNvPicPr>
          <p:nvPr>
            <p:ph idx="1"/>
          </p:nvPr>
        </p:nvPicPr>
        <p:blipFill>
          <a:blip r:embed="rId1"/>
          <a:stretch>
            <a:fillRect/>
          </a:stretch>
        </p:blipFill>
        <p:spPr>
          <a:xfrm>
            <a:off x="831215" y="1932305"/>
            <a:ext cx="8315960" cy="42805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900" b="1"/>
              <a:t>11. Describe how you would create a star schema for this dataset, explaining the benefits of </a:t>
            </a:r>
            <a:br>
              <a:rPr lang="en-US" sz="1900" b="1"/>
            </a:br>
            <a:r>
              <a:rPr lang="en-US" sz="1900" b="1"/>
              <a:t>doing so.</a:t>
            </a:r>
            <a:endParaRPr lang="en-US" sz="1900" b="1"/>
          </a:p>
        </p:txBody>
      </p:sp>
      <p:sp>
        <p:nvSpPr>
          <p:cNvPr id="3" name="Content Placeholder 2"/>
          <p:cNvSpPr>
            <a:spLocks noGrp="1"/>
          </p:cNvSpPr>
          <p:nvPr>
            <p:ph idx="1"/>
          </p:nvPr>
        </p:nvSpPr>
        <p:spPr/>
        <p:txBody>
          <a:bodyPr/>
          <a:p>
            <a:pPr marL="0" indent="0">
              <a:buNone/>
            </a:pPr>
            <a:r>
              <a:rPr lang="en-US" sz="1400"/>
              <a:t>A star schema is a multi-dimensional data model used to organize data in a database so that it is easy to understand and analyze. Star schemas can be applied to data warehouses, databases, data marts, and other tools. The star schema design is optimized for querying large data sets.</a:t>
            </a:r>
            <a:endParaRPr lang="en-US" sz="1400"/>
          </a:p>
          <a:p>
            <a:pPr marL="0" indent="0">
              <a:buNone/>
            </a:pPr>
            <a:endParaRPr lang="en-US" sz="1400"/>
          </a:p>
          <a:p>
            <a:pPr marL="0" indent="0">
              <a:buNone/>
            </a:pPr>
            <a:r>
              <a:rPr lang="en-US" sz="1400"/>
              <a:t>A fact table sits at the center of a star schema database, and each star schema database only has a single fact table. The fact table contains the specific measurable (or quantifiable) primary data to be analyzed.</a:t>
            </a:r>
            <a:endParaRPr lang="en-US" sz="1400"/>
          </a:p>
          <a:p>
            <a:pPr marL="0" indent="0">
              <a:buNone/>
            </a:pPr>
            <a:r>
              <a:rPr lang="en-US" sz="1400"/>
              <a:t>Dimension tables store supporting information to the fact table. Each star schema database has at least one dimension table, but will often have many. Each dimension table will relate to a column in the fact table with a dimension value, and will store additional information about that value.</a:t>
            </a:r>
            <a:endParaRPr lang="en-US" sz="1400"/>
          </a:p>
          <a:p>
            <a:pPr marL="0" indent="0">
              <a:buNone/>
            </a:pPr>
            <a:endParaRPr lang="en-US" sz="1400"/>
          </a:p>
          <a:p>
            <a:pPr marL="0" indent="0">
              <a:buNone/>
            </a:pPr>
            <a:r>
              <a:rPr lang="en-US" sz="1400"/>
              <a:t>Here, fact table is General Data Table and dimesion tables are Manager Survey Data, Manager Survey Data, In_Time Data and Out_Time. Tables are connected through Employee ID.</a:t>
            </a:r>
            <a:endParaRPr 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522605" y="323850"/>
            <a:ext cx="10101580" cy="55537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900" b="1"/>
              <a:t>12. Using DAX, calculate the rolling 3-month average of Monthly Income for each employee.</a:t>
            </a:r>
            <a:endParaRPr lang="en-US" sz="1900" b="1"/>
          </a:p>
        </p:txBody>
      </p:sp>
      <p:pic>
        <p:nvPicPr>
          <p:cNvPr id="4" name="Content Placeholder 3"/>
          <p:cNvPicPr>
            <a:picLocks noChangeAspect="1"/>
          </p:cNvPicPr>
          <p:nvPr>
            <p:ph idx="1"/>
          </p:nvPr>
        </p:nvPicPr>
        <p:blipFill>
          <a:blip r:embed="rId1"/>
          <a:stretch>
            <a:fillRect/>
          </a:stretch>
        </p:blipFill>
        <p:spPr>
          <a:xfrm>
            <a:off x="744220" y="1600200"/>
            <a:ext cx="8398510" cy="4526280"/>
          </a:xfrm>
          <a:prstGeom prst="rect">
            <a:avLst/>
          </a:prstGeom>
        </p:spPr>
      </p:pic>
      <p:pic>
        <p:nvPicPr>
          <p:cNvPr id="5" name="Picture 4"/>
          <p:cNvPicPr>
            <a:picLocks noChangeAspect="1"/>
          </p:cNvPicPr>
          <p:nvPr/>
        </p:nvPicPr>
        <p:blipFill>
          <a:blip r:embed="rId2"/>
          <a:stretch>
            <a:fillRect/>
          </a:stretch>
        </p:blipFill>
        <p:spPr>
          <a:xfrm>
            <a:off x="9142730" y="1600200"/>
            <a:ext cx="3049270" cy="32232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900" b="1"/>
              <a:t>13. Create a hierarchy in Power BI that allows users to drill down from Department to Job </a:t>
            </a:r>
            <a:br>
              <a:rPr lang="en-US" sz="1900" b="1"/>
            </a:br>
            <a:r>
              <a:rPr lang="en-US" sz="1900" b="1"/>
              <a:t>Role to further narrow their analysis.</a:t>
            </a:r>
            <a:endParaRPr lang="en-US" sz="1900" b="1"/>
          </a:p>
        </p:txBody>
      </p:sp>
      <p:pic>
        <p:nvPicPr>
          <p:cNvPr id="10" name="Picture 9"/>
          <p:cNvPicPr>
            <a:picLocks noChangeAspect="1"/>
          </p:cNvPicPr>
          <p:nvPr/>
        </p:nvPicPr>
        <p:blipFill>
          <a:blip r:embed="rId1"/>
          <a:stretch>
            <a:fillRect/>
          </a:stretch>
        </p:blipFill>
        <p:spPr>
          <a:xfrm>
            <a:off x="3803650" y="1515745"/>
            <a:ext cx="7915275" cy="4411980"/>
          </a:xfrm>
          <a:prstGeom prst="rect">
            <a:avLst/>
          </a:prstGeom>
        </p:spPr>
      </p:pic>
      <p:pic>
        <p:nvPicPr>
          <p:cNvPr id="12" name="Content Placeholder 11"/>
          <p:cNvPicPr>
            <a:picLocks noChangeAspect="1"/>
          </p:cNvPicPr>
          <p:nvPr>
            <p:ph idx="1"/>
          </p:nvPr>
        </p:nvPicPr>
        <p:blipFill>
          <a:blip r:embed="rId2"/>
          <a:stretch>
            <a:fillRect/>
          </a:stretch>
        </p:blipFill>
        <p:spPr>
          <a:xfrm>
            <a:off x="858520" y="1515745"/>
            <a:ext cx="2705100" cy="44805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900" b="1"/>
              <a:t>14. How can you set up parameterized queries in Power BI to allow users to filter data based </a:t>
            </a:r>
            <a:br>
              <a:rPr lang="en-US" sz="1900" b="1"/>
            </a:br>
            <a:r>
              <a:rPr lang="en-US" sz="1900" b="1"/>
              <a:t>2 of 2 on the Distance from Home column?</a:t>
            </a:r>
            <a:endParaRPr lang="en-US" sz="1900" b="1"/>
          </a:p>
        </p:txBody>
      </p:sp>
      <p:sp>
        <p:nvSpPr>
          <p:cNvPr id="3" name="Content Placeholder 2"/>
          <p:cNvSpPr>
            <a:spLocks noGrp="1"/>
          </p:cNvSpPr>
          <p:nvPr>
            <p:ph idx="1"/>
          </p:nvPr>
        </p:nvSpPr>
        <p:spPr/>
        <p:txBody>
          <a:bodyPr/>
          <a:p>
            <a:pPr marL="0" indent="0" algn="l">
              <a:buNone/>
            </a:pPr>
            <a:r>
              <a:rPr lang="en-US" sz="1400"/>
              <a:t>In Power BI, we can set up parameterized queries using parameters in your queries. To filter data based on the distance from home column, follow these steps :-</a:t>
            </a:r>
            <a:endParaRPr lang="en-US" sz="1400"/>
          </a:p>
          <a:p>
            <a:pPr marL="0" indent="0" algn="l">
              <a:buNone/>
            </a:pPr>
            <a:endParaRPr lang="en-US" sz="1400"/>
          </a:p>
          <a:p>
            <a:pPr algn="l">
              <a:buFont typeface="Wingdings" panose="05000000000000000000" charset="0"/>
              <a:buChar char="q"/>
            </a:pPr>
            <a:r>
              <a:rPr lang="en-US" sz="1400" b="1"/>
              <a:t>Creating parameters - </a:t>
            </a:r>
            <a:r>
              <a:rPr lang="en-US" sz="1400"/>
              <a:t>Go to “Home” tab =&gt; Click on “Manage Properties” =&gt; Creating Parameters </a:t>
            </a:r>
            <a:endParaRPr lang="en-US" sz="1400"/>
          </a:p>
          <a:p>
            <a:pPr marL="0" indent="0" algn="l">
              <a:buFont typeface="Wingdings" panose="05000000000000000000" charset="0"/>
              <a:buNone/>
            </a:pPr>
            <a:endParaRPr lang="en-US" sz="1400"/>
          </a:p>
          <a:p>
            <a:pPr algn="l">
              <a:buFont typeface="Wingdings" panose="05000000000000000000" charset="0"/>
              <a:buChar char="q"/>
            </a:pPr>
            <a:r>
              <a:rPr lang="en-US" sz="1400" b="1"/>
              <a:t>Modify Queries - </a:t>
            </a:r>
            <a:r>
              <a:rPr lang="en-US" sz="1400"/>
              <a:t>Open Power Query Editor =&gt; Edit the Query =&gt; Use parameters</a:t>
            </a:r>
            <a:endParaRPr lang="en-US" sz="1400"/>
          </a:p>
          <a:p>
            <a:pPr marL="0" indent="0" algn="l">
              <a:buFont typeface="Wingdings" panose="05000000000000000000" charset="0"/>
              <a:buNone/>
            </a:pPr>
            <a:endParaRPr lang="en-US" sz="1400"/>
          </a:p>
          <a:p>
            <a:pPr algn="l">
              <a:buFont typeface="Wingdings" panose="05000000000000000000" charset="0"/>
              <a:buChar char="q"/>
            </a:pPr>
            <a:r>
              <a:rPr lang="en-US" sz="1400" b="1"/>
              <a:t>Load and use Parameters - </a:t>
            </a:r>
            <a:r>
              <a:rPr lang="en-US" sz="1400"/>
              <a:t>Close &amp; Apply Changes =&gt; Creating Visualizations &amp; Use parameters in slicer or other filters</a:t>
            </a:r>
            <a:endParaRPr lang="en-US" sz="1400"/>
          </a:p>
          <a:p>
            <a:pPr marL="0" indent="0" algn="l">
              <a:buFont typeface="Wingdings" panose="05000000000000000000" charset="0"/>
              <a:buNone/>
            </a:pPr>
            <a:endParaRPr lang="en-US" sz="1400"/>
          </a:p>
          <a:p>
            <a:pPr algn="l">
              <a:buFont typeface="Wingdings" panose="05000000000000000000" charset="0"/>
              <a:buChar char="q"/>
            </a:pPr>
            <a:r>
              <a:rPr lang="en-US" sz="1400" b="1"/>
              <a:t>Paramterize Distance Column - </a:t>
            </a:r>
            <a:r>
              <a:rPr lang="en-US" sz="1400"/>
              <a:t>If “DistanceFromHome” column is static and not a parameter, then we might to create a calculated column based on parameters.</a:t>
            </a:r>
            <a:endParaRPr lang="en-US" sz="1400"/>
          </a:p>
          <a:p>
            <a:pPr marL="0" indent="0" algn="l">
              <a:buFont typeface="Wingdings" panose="05000000000000000000" charset="0"/>
              <a:buNone/>
            </a:pPr>
            <a:endParaRPr lang="en-US" sz="1400"/>
          </a:p>
          <a:p>
            <a:pPr algn="l">
              <a:buFont typeface="Wingdings" panose="05000000000000000000" charset="0"/>
              <a:buChar char="q"/>
            </a:pPr>
            <a:r>
              <a:rPr lang="en-US" sz="1400" b="1"/>
              <a:t>Utilize Slicers - </a:t>
            </a:r>
            <a:r>
              <a:rPr lang="en-US" sz="1400"/>
              <a:t>Creating slicer for our report canvas linked to the parameters we created.</a:t>
            </a:r>
            <a:endParaRPr 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900" b="1"/>
              <a:t>15. In Excel, calculate the total Monthly Income for each Department, considering only the </a:t>
            </a:r>
            <a:br>
              <a:rPr lang="en-US" sz="1900" b="1"/>
            </a:br>
            <a:r>
              <a:rPr lang="en-US" sz="1900" b="1"/>
              <a:t>employees with a Job Level greater than or equal to 3</a:t>
            </a:r>
            <a:endParaRPr lang="en-US" sz="1900" b="1"/>
          </a:p>
        </p:txBody>
      </p:sp>
      <p:pic>
        <p:nvPicPr>
          <p:cNvPr id="4" name="Content Placeholder 3"/>
          <p:cNvPicPr>
            <a:picLocks noChangeAspect="1"/>
          </p:cNvPicPr>
          <p:nvPr>
            <p:ph idx="1"/>
          </p:nvPr>
        </p:nvPicPr>
        <p:blipFill>
          <a:blip r:embed="rId1"/>
          <a:stretch>
            <a:fillRect/>
          </a:stretch>
        </p:blipFill>
        <p:spPr>
          <a:xfrm>
            <a:off x="609600" y="1600200"/>
            <a:ext cx="9805035" cy="48075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900" b="1"/>
              <a:t>16. Explain how to perform a What-If analysis in Excel to understand the impact of a 10% </a:t>
            </a:r>
            <a:br>
              <a:rPr lang="en-US" sz="1900" b="1"/>
            </a:br>
            <a:r>
              <a:rPr lang="en-US" sz="1900" b="1"/>
              <a:t>increase in Percent Salary Hike on Monthly Income.</a:t>
            </a:r>
            <a:endParaRPr lang="en-US" sz="1900" b="1"/>
          </a:p>
        </p:txBody>
      </p:sp>
      <p:sp>
        <p:nvSpPr>
          <p:cNvPr id="3" name="Content Placeholder 2"/>
          <p:cNvSpPr>
            <a:spLocks noGrp="1"/>
          </p:cNvSpPr>
          <p:nvPr>
            <p:ph idx="1"/>
          </p:nvPr>
        </p:nvSpPr>
        <p:spPr/>
        <p:txBody>
          <a:bodyPr/>
          <a:p>
            <a:pPr marL="0" indent="0">
              <a:buNone/>
            </a:pPr>
            <a:r>
              <a:rPr lang="en-US" sz="1400"/>
              <a:t>The What-If Analysis in Excel is a powerful tool to perform complex mathematical calculations, experiment with data, and try out different scenarios. There are three What-If Analysis tools available :- </a:t>
            </a:r>
            <a:endParaRPr lang="en-US" sz="1400"/>
          </a:p>
          <a:p>
            <a:pPr marL="0" indent="0">
              <a:buNone/>
            </a:pPr>
            <a:endParaRPr lang="en-US" sz="1400"/>
          </a:p>
          <a:p>
            <a:pPr>
              <a:buFont typeface="Wingdings" panose="05000000000000000000" charset="0"/>
              <a:buChar char="q"/>
            </a:pPr>
            <a:r>
              <a:rPr lang="en-US" sz="1400" b="1"/>
              <a:t>Goal Seek </a:t>
            </a:r>
            <a:r>
              <a:rPr lang="en-US" sz="1400"/>
              <a:t>- </a:t>
            </a:r>
            <a:r>
              <a:rPr lang="en-US" sz="1400" b="1"/>
              <a:t> </a:t>
            </a:r>
            <a:r>
              <a:rPr lang="en-US" sz="1400"/>
              <a:t>It calculate input value based on given result. Goal Seek performs reverse calculations.</a:t>
            </a:r>
            <a:endParaRPr lang="en-US" sz="1400"/>
          </a:p>
          <a:p>
            <a:pPr>
              <a:buFont typeface="Wingdings" panose="05000000000000000000" charset="0"/>
              <a:buChar char="q"/>
            </a:pPr>
            <a:endParaRPr lang="en-US" sz="1400"/>
          </a:p>
          <a:p>
            <a:pPr>
              <a:buFont typeface="Wingdings" panose="05000000000000000000" charset="0"/>
              <a:buChar char="q"/>
            </a:pPr>
            <a:r>
              <a:rPr lang="en-US" sz="1400" b="1"/>
              <a:t>Scenario Manager - </a:t>
            </a:r>
            <a:r>
              <a:rPr lang="en-US" sz="1400"/>
              <a:t>Scenario Manager is used for a comparison of different scenarios.</a:t>
            </a:r>
            <a:endParaRPr lang="en-US" sz="1400"/>
          </a:p>
          <a:p>
            <a:pPr>
              <a:buFont typeface="Wingdings" panose="05000000000000000000" charset="0"/>
              <a:buChar char="q"/>
            </a:pPr>
            <a:endParaRPr lang="en-US" sz="1400"/>
          </a:p>
          <a:p>
            <a:pPr>
              <a:buFont typeface="Wingdings" panose="05000000000000000000" charset="0"/>
              <a:buChar char="q"/>
            </a:pPr>
            <a:r>
              <a:rPr lang="en-US" sz="1400" b="1"/>
              <a:t>Data Table - </a:t>
            </a:r>
            <a:r>
              <a:rPr lang="en-US" sz="1400"/>
              <a:t>Data Table is used for sensitivity analysis.</a:t>
            </a:r>
            <a:endParaRPr lang="en-US" sz="1400"/>
          </a:p>
          <a:p>
            <a:pPr>
              <a:buFont typeface="Wingdings" panose="05000000000000000000" charset="0"/>
              <a:buChar char="q"/>
            </a:pPr>
            <a:endParaRPr lang="en-US" sz="1400"/>
          </a:p>
          <a:p>
            <a:pPr marL="0" indent="0">
              <a:buFont typeface="Wingdings" panose="05000000000000000000" charset="0"/>
              <a:buNone/>
            </a:pPr>
            <a:r>
              <a:rPr lang="en-US" sz="1400"/>
              <a:t>In the given dataset, for understanding the impact of 10% increase in Percent Salary Hike on Monthly Income I use Data Table tool of What-If Analaysis.</a:t>
            </a:r>
            <a:endParaRPr lang="en-US" sz="1400"/>
          </a:p>
          <a:p>
            <a:pPr marL="0" indent="0">
              <a:buFont typeface="Wingdings" panose="05000000000000000000" charset="0"/>
              <a:buNone/>
            </a:pPr>
            <a:endParaRPr lang="en-US" sz="1400"/>
          </a:p>
          <a:p>
            <a:pPr marL="0" indent="0">
              <a:buFont typeface="Wingdings" panose="05000000000000000000" charset="0"/>
              <a:buNone/>
            </a:pPr>
            <a:r>
              <a:rPr lang="en-US" sz="1400"/>
              <a:t>Firstly, I was calculated 10% Salary with the given salary as a Desired Salary then put the Desired Salary in blank cell in the same sheet. After that enter Monthly Income of all Employees in vertical cells and Percentage Increment in horizontal cell. Select the data and apply data table (Go to Data Tab =&gt; Click on What-If Analysis =&gt; Select Data Table). Put cell name of Percentage Hike in Row Input cell and cell name of Monthly Income in Column Input Data. Then click on OK. It will calculate 10% </a:t>
            </a:r>
            <a:r>
              <a:rPr lang="en-US" sz="1400">
                <a:sym typeface="+mn-ea"/>
              </a:rPr>
              <a:t>Percent Salary Hike for each employee based on their Monthly Income.</a:t>
            </a:r>
            <a:endParaRPr 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idx="1"/>
          </p:nvPr>
        </p:nvPicPr>
        <p:blipFill>
          <a:blip r:embed="rId1"/>
          <a:stretch>
            <a:fillRect/>
          </a:stretch>
        </p:blipFill>
        <p:spPr>
          <a:xfrm>
            <a:off x="542290" y="323850"/>
            <a:ext cx="6034405" cy="58026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900" b="1"/>
              <a:t>1. Using Excel, how would you filter the dataset to only show employees aged 30 and above? </a:t>
            </a:r>
            <a:endParaRPr lang="en-US" sz="1900" b="1"/>
          </a:p>
        </p:txBody>
      </p:sp>
      <p:sp>
        <p:nvSpPr>
          <p:cNvPr id="3" name="Content Placeholder 2"/>
          <p:cNvSpPr>
            <a:spLocks noGrp="1"/>
          </p:cNvSpPr>
          <p:nvPr>
            <p:ph idx="1"/>
          </p:nvPr>
        </p:nvSpPr>
        <p:spPr>
          <a:xfrm>
            <a:off x="609600" y="1600200"/>
            <a:ext cx="10972800" cy="897255"/>
          </a:xfrm>
        </p:spPr>
        <p:txBody>
          <a:bodyPr/>
          <a:p>
            <a:pPr marL="0" indent="0">
              <a:buNone/>
            </a:pPr>
            <a:r>
              <a:rPr lang="en-US" sz="1400"/>
              <a:t>Following the below steps to filter the dataset to only show Employees Age 30 and above :- </a:t>
            </a:r>
            <a:endParaRPr lang="en-US" sz="1400"/>
          </a:p>
          <a:p>
            <a:pPr marL="0" indent="0">
              <a:buNone/>
            </a:pPr>
            <a:r>
              <a:rPr lang="en-US" sz="1400"/>
              <a:t>Go to Data Tab =&gt; Click on Filter =&gt; Select the column header arrow =&gt; Select Number Filters, and then select a comparison, like greater than or equal to =&gt; Enter the filter criteria(which is 30 in this case) and select OK.</a:t>
            </a:r>
            <a:endParaRPr lang="en-US" sz="1400"/>
          </a:p>
          <a:p>
            <a:pPr marL="0" indent="0">
              <a:buNone/>
            </a:pPr>
            <a:endParaRPr lang="en-US" sz="1400"/>
          </a:p>
          <a:p>
            <a:pPr marL="0" indent="0">
              <a:buNone/>
            </a:pPr>
            <a:endParaRPr lang="en-US" sz="1400"/>
          </a:p>
        </p:txBody>
      </p:sp>
      <p:pic>
        <p:nvPicPr>
          <p:cNvPr id="4" name="Picture 3"/>
          <p:cNvPicPr>
            <a:picLocks noChangeAspect="1"/>
          </p:cNvPicPr>
          <p:nvPr/>
        </p:nvPicPr>
        <p:blipFill>
          <a:blip r:embed="rId1"/>
          <a:stretch>
            <a:fillRect/>
          </a:stretch>
        </p:blipFill>
        <p:spPr>
          <a:xfrm>
            <a:off x="688340" y="2498090"/>
            <a:ext cx="10313670" cy="34829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900" b="1"/>
              <a:t>17. Verify if the data adheres to a predefined schema. What actions would you take if you </a:t>
            </a:r>
            <a:br>
              <a:rPr lang="en-US" sz="1900" b="1"/>
            </a:br>
            <a:r>
              <a:rPr lang="en-US" sz="1900" b="1"/>
              <a:t>find inconsistencies</a:t>
            </a:r>
            <a:endParaRPr lang="en-US" sz="1900" b="1"/>
          </a:p>
        </p:txBody>
      </p:sp>
      <p:sp>
        <p:nvSpPr>
          <p:cNvPr id="3" name="Content Placeholder 2"/>
          <p:cNvSpPr>
            <a:spLocks noGrp="1"/>
          </p:cNvSpPr>
          <p:nvPr>
            <p:ph idx="1"/>
          </p:nvPr>
        </p:nvSpPr>
        <p:spPr/>
        <p:txBody>
          <a:bodyPr/>
          <a:p>
            <a:pPr>
              <a:buFont typeface="Wingdings" panose="05000000000000000000" charset="0"/>
              <a:buChar char="q"/>
            </a:pPr>
            <a:r>
              <a:rPr lang="en-US" sz="1400"/>
              <a:t>Understand the Database Schema</a:t>
            </a:r>
            <a:endParaRPr lang="en-US" sz="1400"/>
          </a:p>
          <a:p>
            <a:pPr marL="0" indent="0">
              <a:buFont typeface="Wingdings" panose="05000000000000000000" charset="0"/>
              <a:buNone/>
            </a:pPr>
            <a:endParaRPr lang="en-US" sz="1400"/>
          </a:p>
          <a:p>
            <a:pPr>
              <a:buFont typeface="Wingdings" panose="05000000000000000000" charset="0"/>
              <a:buChar char="q"/>
            </a:pPr>
            <a:r>
              <a:rPr lang="en-US" sz="1400"/>
              <a:t>Review Data Sources</a:t>
            </a:r>
            <a:endParaRPr lang="en-US" sz="1400"/>
          </a:p>
          <a:p>
            <a:pPr marL="0" indent="0">
              <a:buFont typeface="Wingdings" panose="05000000000000000000" charset="0"/>
              <a:buNone/>
            </a:pPr>
            <a:endParaRPr lang="en-US" sz="1400"/>
          </a:p>
          <a:p>
            <a:pPr>
              <a:buFont typeface="Wingdings" panose="05000000000000000000" charset="0"/>
              <a:buChar char="q"/>
            </a:pPr>
            <a:r>
              <a:rPr lang="en-US" sz="1400"/>
              <a:t>Compare Dataset</a:t>
            </a:r>
            <a:endParaRPr lang="en-US" sz="1400"/>
          </a:p>
          <a:p>
            <a:pPr>
              <a:buFont typeface="Wingdings" panose="05000000000000000000" charset="0"/>
              <a:buChar char="q"/>
            </a:pPr>
            <a:endParaRPr lang="en-US" sz="1400"/>
          </a:p>
          <a:p>
            <a:pPr>
              <a:buFont typeface="Wingdings" panose="05000000000000000000" charset="0"/>
              <a:buChar char="q"/>
            </a:pPr>
            <a:r>
              <a:rPr lang="en-US" sz="1400"/>
              <a:t>Datatypes and Constraints</a:t>
            </a:r>
            <a:endParaRPr lang="en-US" sz="1400"/>
          </a:p>
          <a:p>
            <a:pPr>
              <a:buFont typeface="Wingdings" panose="05000000000000000000" charset="0"/>
              <a:buChar char="q"/>
            </a:pPr>
            <a:endParaRPr lang="en-US" sz="1400"/>
          </a:p>
          <a:p>
            <a:pPr>
              <a:buFont typeface="Wingdings" panose="05000000000000000000" charset="0"/>
              <a:buChar char="q"/>
            </a:pPr>
            <a:r>
              <a:rPr lang="en-US" sz="1400"/>
              <a:t>Date and Time Format</a:t>
            </a:r>
            <a:endParaRPr lang="en-US" sz="1400"/>
          </a:p>
          <a:p>
            <a:pPr marL="0" indent="0">
              <a:buFont typeface="Wingdings" panose="05000000000000000000" charset="0"/>
              <a:buNone/>
            </a:pPr>
            <a:endParaRPr lang="en-US" sz="1400"/>
          </a:p>
          <a:p>
            <a:pPr>
              <a:buFont typeface="Wingdings" panose="05000000000000000000" charset="0"/>
              <a:buChar char="q"/>
            </a:pPr>
            <a:r>
              <a:rPr lang="en-US" sz="1400"/>
              <a:t>Applying filters and Conditional Formatting </a:t>
            </a:r>
            <a:endParaRPr lang="en-US" sz="1400"/>
          </a:p>
          <a:p>
            <a:pPr marL="0" indent="0">
              <a:buFont typeface="Wingdings" panose="05000000000000000000" charset="0"/>
              <a:buNone/>
            </a:pPr>
            <a:endParaRPr lang="en-US" sz="1400"/>
          </a:p>
          <a:p>
            <a:pPr>
              <a:buFont typeface="Wingdings" panose="05000000000000000000" charset="0"/>
              <a:buChar char="q"/>
            </a:pPr>
            <a:r>
              <a:rPr lang="en-US" sz="1400"/>
              <a:t>Use Data Validation</a:t>
            </a:r>
            <a:endParaRPr lang="en-US" sz="1400"/>
          </a:p>
          <a:p>
            <a:pPr marL="0" indent="0">
              <a:buFont typeface="Wingdings" panose="05000000000000000000" charset="0"/>
              <a:buNone/>
            </a:pPr>
            <a:endParaRPr lang="en-US" sz="1400"/>
          </a:p>
          <a:p>
            <a:pPr>
              <a:buFont typeface="Wingdings" panose="05000000000000000000" charset="0"/>
              <a:buChar char="q"/>
            </a:pPr>
            <a:r>
              <a:rPr lang="en-US" sz="1400"/>
              <a:t>Remove Duplicates</a:t>
            </a:r>
            <a:endParaRPr lang="en-US" sz="1400"/>
          </a:p>
          <a:p>
            <a:pPr marL="0" indent="0">
              <a:buFont typeface="Wingdings" panose="05000000000000000000" charset="0"/>
              <a:buNone/>
            </a:pPr>
            <a:endParaRPr lang="en-US" sz="1400"/>
          </a:p>
          <a:p>
            <a:pPr>
              <a:buFont typeface="Wingdings" panose="05000000000000000000" charset="0"/>
              <a:buChar char="q"/>
            </a:pPr>
            <a:r>
              <a:rPr lang="en-US" sz="1400"/>
              <a:t>Identify Patterns and Outliers</a:t>
            </a:r>
            <a:endParaRPr lang="en-US" sz="1400"/>
          </a:p>
          <a:p>
            <a:pPr marL="0" indent="0">
              <a:buFont typeface="Wingdings" panose="05000000000000000000" charset="0"/>
              <a:buNone/>
            </a:pPr>
            <a:endParaRPr lang="en-US" sz="1400"/>
          </a:p>
          <a:p>
            <a:pPr marL="0" indent="0">
              <a:buFont typeface="Wingdings" panose="05000000000000000000" charset="0"/>
              <a:buNone/>
            </a:pPr>
            <a:endParaRPr 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171450" y="-635"/>
            <a:ext cx="12021185" cy="551624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900" b="1"/>
              <a:t>2. Create a pivot table to summarize the average Monthly Income by Job Role.</a:t>
            </a:r>
            <a:endParaRPr lang="en-US" sz="1900" b="1"/>
          </a:p>
        </p:txBody>
      </p:sp>
      <p:pic>
        <p:nvPicPr>
          <p:cNvPr id="4" name="Content Placeholder 3"/>
          <p:cNvPicPr>
            <a:picLocks noChangeAspect="1"/>
          </p:cNvPicPr>
          <p:nvPr>
            <p:ph idx="1"/>
          </p:nvPr>
        </p:nvPicPr>
        <p:blipFill>
          <a:blip r:embed="rId1"/>
          <a:stretch>
            <a:fillRect/>
          </a:stretch>
        </p:blipFill>
        <p:spPr>
          <a:xfrm>
            <a:off x="755015" y="1751965"/>
            <a:ext cx="7301865" cy="36715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900" b="1"/>
              <a:t>3. Apply conditional formatting to highlight employees with Monthly Income above the </a:t>
            </a:r>
            <a:br>
              <a:rPr lang="en-US" sz="1900" b="1"/>
            </a:br>
            <a:r>
              <a:rPr lang="en-US" sz="1900" b="1"/>
              <a:t>company's average income. </a:t>
            </a:r>
            <a:endParaRPr lang="en-US" sz="1900" b="1"/>
          </a:p>
        </p:txBody>
      </p:sp>
      <p:pic>
        <p:nvPicPr>
          <p:cNvPr id="4" name="Content Placeholder 3"/>
          <p:cNvPicPr>
            <a:picLocks noChangeAspect="1"/>
          </p:cNvPicPr>
          <p:nvPr>
            <p:ph idx="1"/>
          </p:nvPr>
        </p:nvPicPr>
        <p:blipFill>
          <a:blip r:embed="rId1"/>
          <a:stretch>
            <a:fillRect/>
          </a:stretch>
        </p:blipFill>
        <p:spPr>
          <a:xfrm>
            <a:off x="743585" y="1651635"/>
            <a:ext cx="10582910" cy="42119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900" b="1"/>
              <a:t>4. Create a bar chart in Excel to visualize the distribution of employee ages.</a:t>
            </a:r>
            <a:endParaRPr lang="en-US" sz="1900" b="1"/>
          </a:p>
        </p:txBody>
      </p:sp>
      <p:pic>
        <p:nvPicPr>
          <p:cNvPr id="4" name="Content Placeholder 3"/>
          <p:cNvPicPr>
            <a:picLocks noChangeAspect="1"/>
          </p:cNvPicPr>
          <p:nvPr>
            <p:ph idx="1"/>
          </p:nvPr>
        </p:nvPicPr>
        <p:blipFill>
          <a:blip r:embed="rId1"/>
          <a:stretch>
            <a:fillRect/>
          </a:stretch>
        </p:blipFill>
        <p:spPr>
          <a:xfrm>
            <a:off x="1282065" y="1683385"/>
            <a:ext cx="1532890" cy="4901565"/>
          </a:xfrm>
          <a:prstGeom prst="rect">
            <a:avLst/>
          </a:prstGeom>
        </p:spPr>
      </p:pic>
      <p:pic>
        <p:nvPicPr>
          <p:cNvPr id="5" name="Picture 4"/>
          <p:cNvPicPr>
            <a:picLocks noChangeAspect="1"/>
          </p:cNvPicPr>
          <p:nvPr/>
        </p:nvPicPr>
        <p:blipFill>
          <a:blip r:embed="rId2"/>
          <a:stretch>
            <a:fillRect/>
          </a:stretch>
        </p:blipFill>
        <p:spPr>
          <a:xfrm>
            <a:off x="3168650" y="1683385"/>
            <a:ext cx="6956425" cy="49009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900" b="1"/>
              <a:t>5. Identify and clean any missing or inconsistent data in the "Department" column.</a:t>
            </a:r>
            <a:endParaRPr lang="en-US" sz="1900" b="1"/>
          </a:p>
        </p:txBody>
      </p:sp>
      <p:sp>
        <p:nvSpPr>
          <p:cNvPr id="3" name="Content Placeholder 2"/>
          <p:cNvSpPr>
            <a:spLocks noGrp="1"/>
          </p:cNvSpPr>
          <p:nvPr>
            <p:ph idx="1"/>
          </p:nvPr>
        </p:nvSpPr>
        <p:spPr>
          <a:xfrm>
            <a:off x="609600" y="1600200"/>
            <a:ext cx="10972800" cy="1497965"/>
          </a:xfrm>
        </p:spPr>
        <p:txBody>
          <a:bodyPr/>
          <a:p>
            <a:pPr marL="0" indent="0">
              <a:buNone/>
            </a:pPr>
            <a:r>
              <a:rPr lang="en-US" sz="1400"/>
              <a:t>Dealing with missing or inconsistent data values in categorical columns(like Department Column) is a lot easier. Simply I need to replace the missing or inconsistent value with a constant value or the most popular category. This is a good approach when my data size is small, though it does add bias. But the most preferable approach is to model the missing value in a categorical column(Department Column) as a new category called Unknown as our Dataset is large.</a:t>
            </a:r>
            <a:endParaRPr lang="en-US" sz="1400"/>
          </a:p>
          <a:p>
            <a:pPr marL="0" indent="0">
              <a:buNone/>
            </a:pPr>
            <a:r>
              <a:rPr lang="en-US" sz="1400"/>
              <a:t>In the given Dataset, Department Column don’t have any missing or inconsistent value so there is no need to change anything in the Department Column.</a:t>
            </a:r>
            <a:endParaRPr lang="en-US" sz="1400"/>
          </a:p>
        </p:txBody>
      </p:sp>
      <p:pic>
        <p:nvPicPr>
          <p:cNvPr id="4" name="Picture 3"/>
          <p:cNvPicPr>
            <a:picLocks noChangeAspect="1"/>
          </p:cNvPicPr>
          <p:nvPr/>
        </p:nvPicPr>
        <p:blipFill>
          <a:blip r:embed="rId1"/>
          <a:stretch>
            <a:fillRect/>
          </a:stretch>
        </p:blipFill>
        <p:spPr>
          <a:xfrm>
            <a:off x="687705" y="3098165"/>
            <a:ext cx="2364740" cy="3502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900" b="1"/>
              <a:t>6. In Power BI, establish a relationship between the "EmployeeID" in the employee data and </a:t>
            </a:r>
            <a:br>
              <a:rPr lang="en-US" sz="1900" b="1"/>
            </a:br>
            <a:r>
              <a:rPr lang="en-US" sz="1900" b="1"/>
              <a:t>the "EmployeeID" in the time tracking data.</a:t>
            </a:r>
            <a:endParaRPr lang="en-US" sz="1900" b="1"/>
          </a:p>
        </p:txBody>
      </p:sp>
      <p:pic>
        <p:nvPicPr>
          <p:cNvPr id="4" name="Content Placeholder 3"/>
          <p:cNvPicPr>
            <a:picLocks noChangeAspect="1"/>
          </p:cNvPicPr>
          <p:nvPr>
            <p:ph idx="1"/>
          </p:nvPr>
        </p:nvPicPr>
        <p:blipFill>
          <a:blip r:embed="rId1"/>
          <a:stretch>
            <a:fillRect/>
          </a:stretch>
        </p:blipFill>
        <p:spPr>
          <a:xfrm>
            <a:off x="700405" y="1663065"/>
            <a:ext cx="9756140" cy="41611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900" b="1"/>
              <a:t>7. Using DAX, create a calculated column that calculates the average years an employee has </a:t>
            </a:r>
            <a:br>
              <a:rPr lang="en-US" sz="1900" b="1"/>
            </a:br>
            <a:r>
              <a:rPr lang="en-US" sz="1900" b="1"/>
              <a:t>spent with their current manager.</a:t>
            </a:r>
            <a:endParaRPr lang="en-US" sz="1900" b="1"/>
          </a:p>
        </p:txBody>
      </p:sp>
      <p:pic>
        <p:nvPicPr>
          <p:cNvPr id="5" name="Content Placeholder 4"/>
          <p:cNvPicPr>
            <a:picLocks noChangeAspect="1"/>
          </p:cNvPicPr>
          <p:nvPr>
            <p:ph idx="1"/>
          </p:nvPr>
        </p:nvPicPr>
        <p:blipFill>
          <a:blip r:embed="rId1"/>
          <a:stretch>
            <a:fillRect/>
          </a:stretch>
        </p:blipFill>
        <p:spPr>
          <a:xfrm>
            <a:off x="610235" y="1600200"/>
            <a:ext cx="8717915" cy="4526280"/>
          </a:xfrm>
          <a:prstGeom prst="rect">
            <a:avLst/>
          </a:prstGeom>
        </p:spPr>
      </p:pic>
      <p:pic>
        <p:nvPicPr>
          <p:cNvPr id="6" name="Picture 5"/>
          <p:cNvPicPr>
            <a:picLocks noChangeAspect="1"/>
          </p:cNvPicPr>
          <p:nvPr/>
        </p:nvPicPr>
        <p:blipFill>
          <a:blip r:embed="rId2"/>
          <a:stretch>
            <a:fillRect/>
          </a:stretch>
        </p:blipFill>
        <p:spPr>
          <a:xfrm>
            <a:off x="9328150" y="1600200"/>
            <a:ext cx="2863850" cy="3002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900" b="1"/>
              <a:t>8. Using Excel, create a pivot table that displays the count of employees in each Marital </a:t>
            </a:r>
            <a:br>
              <a:rPr lang="en-US" sz="1900" b="1"/>
            </a:br>
            <a:r>
              <a:rPr lang="en-US" sz="1900" b="1"/>
              <a:t>Status category, segmented by Department. </a:t>
            </a:r>
            <a:endParaRPr lang="en-US" sz="1900" b="1"/>
          </a:p>
        </p:txBody>
      </p:sp>
      <p:pic>
        <p:nvPicPr>
          <p:cNvPr id="4" name="Content Placeholder 3"/>
          <p:cNvPicPr>
            <a:picLocks noChangeAspect="1"/>
          </p:cNvPicPr>
          <p:nvPr>
            <p:ph idx="1"/>
          </p:nvPr>
        </p:nvPicPr>
        <p:blipFill>
          <a:blip r:embed="rId1"/>
          <a:stretch>
            <a:fillRect/>
          </a:stretch>
        </p:blipFill>
        <p:spPr>
          <a:xfrm>
            <a:off x="807085" y="1689735"/>
            <a:ext cx="9657080" cy="3844925"/>
          </a:xfrm>
          <a:prstGeom prst="rect">
            <a:avLst/>
          </a:prstGeom>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5931</Words>
  <Application>WPS Presentation</Application>
  <PresentationFormat>Widescreen</PresentationFormat>
  <Paragraphs>97</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SimSun</vt:lpstr>
      <vt:lpstr>Wingdings</vt:lpstr>
      <vt:lpstr>Wingdings</vt:lpstr>
      <vt:lpstr>Microsoft YaHei</vt:lpstr>
      <vt:lpstr>Arial Unicode MS</vt:lpstr>
      <vt:lpstr>Calibri</vt:lpstr>
      <vt:lpstr>Business Cooperate</vt:lpstr>
      <vt:lpstr>HR Data Analysis</vt:lpstr>
      <vt:lpstr>1. Using Excel, how would you filter the dataset to only show employees aged 30 and above? </vt:lpstr>
      <vt:lpstr>2. Create a pivot table to summarize the average Monthly Income by Job Role.</vt:lpstr>
      <vt:lpstr>3. Apply conditional formatting to highlight employees with Monthly Income above the  company's average income. </vt:lpstr>
      <vt:lpstr>4. Create a bar chart in Excel to visualize the distribution of employee ages.</vt:lpstr>
      <vt:lpstr>5. Identify and clean any missing or inconsistent data in the "Department" column.</vt:lpstr>
      <vt:lpstr>6. In Power BI, establish a relationship between the "EmployeeID" in the employee data and  the "EmployeeID" in the time tracking data.</vt:lpstr>
      <vt:lpstr>7. Using DAX, create a calculated column that calculates the average years an employee has  spent with their current manager.</vt:lpstr>
      <vt:lpstr>8. Using Excel, create a pivot table that displays the count of employees in each Marital  Status category, segmented by Department. </vt:lpstr>
      <vt:lpstr>9. Apply conditional formatting to highlight employees with both above-average Monthly  Income and above-average Job Satisfaction. </vt:lpstr>
      <vt:lpstr>10. In Power BI, create a line chart that visualizes the trend of Employee Attrition over the  years.</vt:lpstr>
      <vt:lpstr>11. Describe how you would create a star schema for this dataset, explaining the benefits of  doing so.</vt:lpstr>
      <vt:lpstr>PowerPoint 演示文稿</vt:lpstr>
      <vt:lpstr>12. Using DAX, calculate the rolling 3-month average of Monthly Income for each employee.</vt:lpstr>
      <vt:lpstr>13. Create a hierarchy in Power BI that allows users to drill down from Department to Job  Role to further narrow their analysis.</vt:lpstr>
      <vt:lpstr>14. How can you set up parameterized queries in Power BI to allow users to filter data based  2 of 2 on the Distance from Home column?</vt:lpstr>
      <vt:lpstr>15. In Excel, calculate the total Monthly Income for each Department, considering only the  employees with a Job Level greater than or equal to 3</vt:lpstr>
      <vt:lpstr>16. Explain how to perform a What-If analysis in Excel to understand the impact of a 10%  increase in Percent Salary Hike on Monthly Income.</vt:lpstr>
      <vt:lpstr>PowerPoint 演示文稿</vt:lpstr>
      <vt:lpstr>17. Verify if the data adheres to a predefined schema. What actions would you take if you  find inconsistencies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Data Analysis</dc:title>
  <dc:creator/>
  <cp:lastModifiedBy>dell</cp:lastModifiedBy>
  <cp:revision>53</cp:revision>
  <dcterms:created xsi:type="dcterms:W3CDTF">2023-12-12T12:39:00Z</dcterms:created>
  <dcterms:modified xsi:type="dcterms:W3CDTF">2023-12-28T17:26:26Z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7573BEFFDD174BD38C7B63AB017089C6_11</vt:lpwstr>
  </property>
  <property fmtid="{D5CDD505-2E9C-101B-9397-08002B2CF9AE}" pid="3" name="KSOProductBuildVer">
    <vt:lpwstr>1033-12.2.0.13359</vt:lpwstr>
  </property>
</Properties>
</file>