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dirty="0">
                <a:solidFill>
                  <a:schemeClr val="tx1"/>
                </a:solidFill>
                <a:effectLst>
                  <a:outerShdw blurRad="38100" dist="19050" dir="2700000" algn="tl" rotWithShape="0">
                    <a:schemeClr val="dk1">
                      <a:alpha val="40000"/>
                    </a:schemeClr>
                  </a:outerShdw>
                </a:effectLst>
              </a:rPr>
              <a:t>Employee Data Analysis</a:t>
            </a:r>
            <a:endParaRPr lang="en-US" sz="6000"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2063750" y="3153410"/>
            <a:ext cx="9218295" cy="1526540"/>
          </a:xfrm>
        </p:spPr>
        <p:txBody>
          <a:bodyPr/>
          <a:lstStyle/>
          <a:p>
            <a:pPr algn="ctr"/>
            <a:r>
              <a:rPr lang="en-US">
                <a:effectLst>
                  <a:outerShdw blurRad="38100" dist="19050" dir="2700000" algn="tl" rotWithShape="0">
                    <a:schemeClr val="dk1">
                      <a:alpha val="40000"/>
                    </a:schemeClr>
                  </a:outerShdw>
                </a:effectLst>
                <a:sym typeface="+mn-ea"/>
              </a:rPr>
              <a:t>Using Microsoft Excel </a:t>
            </a:r>
            <a:endParaRPr lang="en-US"/>
          </a:p>
        </p:txBody>
      </p:sp>
      <p:pic>
        <p:nvPicPr>
          <p:cNvPr id="100" name="Picture 99"/>
          <p:cNvPicPr/>
          <p:nvPr/>
        </p:nvPicPr>
        <p:blipFill>
          <a:blip r:embed="rId1"/>
          <a:stretch>
            <a:fillRect/>
          </a:stretch>
        </p:blipFill>
        <p:spPr>
          <a:xfrm>
            <a:off x="8672195" y="3043555"/>
            <a:ext cx="901700" cy="770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8. Can you identify the department with the highest average "Employee Rating?" </a:t>
            </a:r>
            <a:endParaRPr lang="en-US" sz="1900" b="1"/>
          </a:p>
        </p:txBody>
      </p:sp>
      <p:pic>
        <p:nvPicPr>
          <p:cNvPr id="4" name="Content Placeholder 3"/>
          <p:cNvPicPr>
            <a:picLocks noChangeAspect="1"/>
          </p:cNvPicPr>
          <p:nvPr>
            <p:ph idx="1"/>
          </p:nvPr>
        </p:nvPicPr>
        <p:blipFill>
          <a:blip r:embed="rId1"/>
          <a:stretch>
            <a:fillRect/>
          </a:stretch>
        </p:blipFill>
        <p:spPr>
          <a:xfrm>
            <a:off x="703580" y="2146300"/>
            <a:ext cx="6877685" cy="3912235"/>
          </a:xfrm>
          <a:prstGeom prst="rect">
            <a:avLst/>
          </a:prstGeom>
        </p:spPr>
      </p:pic>
      <p:sp>
        <p:nvSpPr>
          <p:cNvPr id="5" name="Text Box 4"/>
          <p:cNvSpPr txBox="1"/>
          <p:nvPr/>
        </p:nvSpPr>
        <p:spPr>
          <a:xfrm>
            <a:off x="610235" y="1052830"/>
            <a:ext cx="9618980" cy="814705"/>
          </a:xfrm>
          <a:prstGeom prst="rect">
            <a:avLst/>
          </a:prstGeom>
          <a:noFill/>
        </p:spPr>
        <p:txBody>
          <a:bodyPr wrap="square" rtlCol="0">
            <a:noAutofit/>
          </a:bodyPr>
          <a:p>
            <a:r>
              <a:rPr lang="en-US" sz="1400"/>
              <a:t>For finding, average highest “Employee Rating” I was created a Pivot Table which having Department Type and average of Current Employee Rating with their desending order. After that, I found </a:t>
            </a:r>
            <a:r>
              <a:rPr lang="en-US" sz="1400">
                <a:sym typeface="+mn-ea"/>
              </a:rPr>
              <a:t>Admin offices have the highest average “Employee Rating”. </a:t>
            </a:r>
            <a:endParaRPr 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9. Create a scatter plot to explore the relationship between "Training Duration (Days)" and </a:t>
            </a:r>
            <a:br>
              <a:rPr lang="en-US" sz="1900" b="1"/>
            </a:br>
            <a:r>
              <a:rPr lang="en-US" sz="1900" b="1"/>
              <a:t>"Training Cost." </a:t>
            </a:r>
            <a:endParaRPr lang="en-US" sz="1900" b="1"/>
          </a:p>
        </p:txBody>
      </p:sp>
      <p:pic>
        <p:nvPicPr>
          <p:cNvPr id="5" name="Content Placeholder 4"/>
          <p:cNvPicPr>
            <a:picLocks noChangeAspect="1"/>
          </p:cNvPicPr>
          <p:nvPr>
            <p:ph idx="1"/>
          </p:nvPr>
        </p:nvPicPr>
        <p:blipFill>
          <a:blip r:embed="rId1"/>
          <a:stretch>
            <a:fillRect/>
          </a:stretch>
        </p:blipFill>
        <p:spPr>
          <a:xfrm>
            <a:off x="808355" y="1367155"/>
            <a:ext cx="10471785" cy="49129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10. Build a pivot table that shows the count of employees by "RaceDesc" and "GenderCode."</a:t>
            </a:r>
            <a:endParaRPr lang="en-US" sz="1900" b="1"/>
          </a:p>
        </p:txBody>
      </p:sp>
      <p:pic>
        <p:nvPicPr>
          <p:cNvPr id="4" name="Content Placeholder 3"/>
          <p:cNvPicPr>
            <a:picLocks noChangeAspect="1"/>
          </p:cNvPicPr>
          <p:nvPr>
            <p:ph idx="1"/>
          </p:nvPr>
        </p:nvPicPr>
        <p:blipFill>
          <a:blip r:embed="rId1"/>
          <a:stretch>
            <a:fillRect/>
          </a:stretch>
        </p:blipFill>
        <p:spPr>
          <a:xfrm>
            <a:off x="850900" y="1201420"/>
            <a:ext cx="8269605" cy="4899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11. Use INDEX and MATCH functions to find the "Training Program Name" for an employee </a:t>
            </a:r>
            <a:br>
              <a:rPr lang="en-US" sz="1900" b="1"/>
            </a:br>
            <a:r>
              <a:rPr lang="en-US" sz="1900" b="1"/>
              <a:t>with a specific ID.</a:t>
            </a:r>
            <a:endParaRPr lang="en-US" sz="1900" b="1"/>
          </a:p>
        </p:txBody>
      </p:sp>
      <p:pic>
        <p:nvPicPr>
          <p:cNvPr id="5" name="Content Placeholder 4"/>
          <p:cNvPicPr>
            <a:picLocks noChangeAspect="1"/>
          </p:cNvPicPr>
          <p:nvPr>
            <p:ph idx="1"/>
          </p:nvPr>
        </p:nvPicPr>
        <p:blipFill>
          <a:blip r:embed="rId1"/>
          <a:stretch>
            <a:fillRect/>
          </a:stretch>
        </p:blipFill>
        <p:spPr>
          <a:xfrm>
            <a:off x="758190" y="1225550"/>
            <a:ext cx="10378440" cy="5146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12. Create a multi-level pivot table to analyze the "Performance Score" by "BusinessUnit" </a:t>
            </a:r>
            <a:br>
              <a:rPr lang="en-US" sz="1900" b="1"/>
            </a:br>
            <a:r>
              <a:rPr lang="en-US" sz="1900" b="1"/>
              <a:t>and "JobFunctionDescription."</a:t>
            </a:r>
            <a:endParaRPr lang="en-US" sz="1900" b="1"/>
          </a:p>
        </p:txBody>
      </p:sp>
      <p:pic>
        <p:nvPicPr>
          <p:cNvPr id="4" name="Content Placeholder 3"/>
          <p:cNvPicPr>
            <a:picLocks noChangeAspect="1"/>
          </p:cNvPicPr>
          <p:nvPr>
            <p:ph idx="1"/>
          </p:nvPr>
        </p:nvPicPr>
        <p:blipFill>
          <a:blip r:embed="rId1"/>
          <a:stretch>
            <a:fillRect/>
          </a:stretch>
        </p:blipFill>
        <p:spPr>
          <a:xfrm>
            <a:off x="718820" y="1359535"/>
            <a:ext cx="7976870" cy="4610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13. Design a dynamic chart that allows users to select and visualize the performance of any employee over time.</a:t>
            </a:r>
            <a:endParaRPr lang="en-US" sz="1900" b="1"/>
          </a:p>
        </p:txBody>
      </p:sp>
      <p:pic>
        <p:nvPicPr>
          <p:cNvPr id="4" name="Content Placeholder 3"/>
          <p:cNvPicPr>
            <a:picLocks noChangeAspect="1"/>
          </p:cNvPicPr>
          <p:nvPr>
            <p:ph idx="1"/>
          </p:nvPr>
        </p:nvPicPr>
        <p:blipFill>
          <a:blip r:embed="rId1"/>
          <a:stretch>
            <a:fillRect/>
          </a:stretch>
        </p:blipFill>
        <p:spPr>
          <a:xfrm>
            <a:off x="0" y="1335405"/>
            <a:ext cx="6438265" cy="2620645"/>
          </a:xfrm>
          <a:prstGeom prst="rect">
            <a:avLst/>
          </a:prstGeom>
        </p:spPr>
      </p:pic>
      <p:pic>
        <p:nvPicPr>
          <p:cNvPr id="5" name="Picture 4"/>
          <p:cNvPicPr>
            <a:picLocks noChangeAspect="1"/>
          </p:cNvPicPr>
          <p:nvPr/>
        </p:nvPicPr>
        <p:blipFill>
          <a:blip r:embed="rId2"/>
          <a:stretch>
            <a:fillRect/>
          </a:stretch>
        </p:blipFill>
        <p:spPr>
          <a:xfrm>
            <a:off x="6438265" y="1334770"/>
            <a:ext cx="5753735" cy="2621280"/>
          </a:xfrm>
          <a:prstGeom prst="rect">
            <a:avLst/>
          </a:prstGeom>
        </p:spPr>
      </p:pic>
      <p:pic>
        <p:nvPicPr>
          <p:cNvPr id="6" name="Picture 5"/>
          <p:cNvPicPr>
            <a:picLocks noChangeAspect="1"/>
          </p:cNvPicPr>
          <p:nvPr/>
        </p:nvPicPr>
        <p:blipFill>
          <a:blip r:embed="rId3"/>
          <a:stretch>
            <a:fillRect/>
          </a:stretch>
        </p:blipFill>
        <p:spPr>
          <a:xfrm>
            <a:off x="0" y="3956050"/>
            <a:ext cx="6438900" cy="2901950"/>
          </a:xfrm>
          <a:prstGeom prst="rect">
            <a:avLst/>
          </a:prstGeom>
        </p:spPr>
      </p:pic>
      <p:pic>
        <p:nvPicPr>
          <p:cNvPr id="7" name="Picture 6"/>
          <p:cNvPicPr>
            <a:picLocks noChangeAspect="1"/>
          </p:cNvPicPr>
          <p:nvPr/>
        </p:nvPicPr>
        <p:blipFill>
          <a:blip r:embed="rId4"/>
          <a:stretch>
            <a:fillRect/>
          </a:stretch>
        </p:blipFill>
        <p:spPr>
          <a:xfrm>
            <a:off x="6438900" y="3943350"/>
            <a:ext cx="5753100" cy="2914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14. Calculate the total training cost for each "Training Program Name" and display it in a bar </a:t>
            </a:r>
            <a:br>
              <a:rPr lang="en-US" sz="1900" b="1"/>
            </a:br>
            <a:r>
              <a:rPr lang="en-US" sz="1900" b="1"/>
              <a:t>chart.</a:t>
            </a:r>
            <a:endParaRPr lang="en-US" sz="1900" b="1"/>
          </a:p>
        </p:txBody>
      </p:sp>
      <p:pic>
        <p:nvPicPr>
          <p:cNvPr id="4" name="Content Placeholder 3"/>
          <p:cNvPicPr>
            <a:picLocks noChangeAspect="1"/>
          </p:cNvPicPr>
          <p:nvPr>
            <p:ph idx="1"/>
          </p:nvPr>
        </p:nvPicPr>
        <p:blipFill>
          <a:blip r:embed="rId1"/>
          <a:stretch>
            <a:fillRect/>
          </a:stretch>
        </p:blipFill>
        <p:spPr>
          <a:xfrm>
            <a:off x="760095" y="1570355"/>
            <a:ext cx="4086225" cy="4217670"/>
          </a:xfrm>
          <a:prstGeom prst="rect">
            <a:avLst/>
          </a:prstGeom>
        </p:spPr>
      </p:pic>
      <p:pic>
        <p:nvPicPr>
          <p:cNvPr id="5" name="Picture 4"/>
          <p:cNvPicPr>
            <a:picLocks noChangeAspect="1"/>
          </p:cNvPicPr>
          <p:nvPr/>
        </p:nvPicPr>
        <p:blipFill>
          <a:blip r:embed="rId2"/>
          <a:stretch>
            <a:fillRect/>
          </a:stretch>
        </p:blipFill>
        <p:spPr>
          <a:xfrm>
            <a:off x="4987925" y="1570355"/>
            <a:ext cx="6594475" cy="42837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15. Apply advanced conditional formatting to highlight the top 10% and bottom 10% of </a:t>
            </a:r>
            <a:br>
              <a:rPr lang="en-US" sz="1900" b="1"/>
            </a:br>
            <a:r>
              <a:rPr lang="en-US" sz="1900" b="1"/>
              <a:t>employees based on "Current Employee Rating."</a:t>
            </a:r>
            <a:endParaRPr lang="en-US" sz="1900" b="1"/>
          </a:p>
        </p:txBody>
      </p:sp>
      <p:pic>
        <p:nvPicPr>
          <p:cNvPr id="4" name="Content Placeholder 3"/>
          <p:cNvPicPr>
            <a:picLocks noChangeAspect="1"/>
          </p:cNvPicPr>
          <p:nvPr>
            <p:ph idx="1"/>
          </p:nvPr>
        </p:nvPicPr>
        <p:blipFill>
          <a:blip r:embed="rId1"/>
          <a:stretch>
            <a:fillRect/>
          </a:stretch>
        </p:blipFill>
        <p:spPr>
          <a:xfrm>
            <a:off x="697230" y="1327150"/>
            <a:ext cx="10588625" cy="48552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16. Use a calculated field in a pivot table to determine the average "Engagement Score" per </a:t>
            </a:r>
            <a:br>
              <a:rPr lang="en-US" sz="1900" b="1"/>
            </a:br>
            <a:r>
              <a:rPr lang="en-US" sz="1900" b="1"/>
              <a:t>year.</a:t>
            </a:r>
            <a:endParaRPr lang="en-US" sz="1900" b="1"/>
          </a:p>
        </p:txBody>
      </p:sp>
      <p:pic>
        <p:nvPicPr>
          <p:cNvPr id="4" name="Content Placeholder 3"/>
          <p:cNvPicPr>
            <a:picLocks noChangeAspect="1"/>
          </p:cNvPicPr>
          <p:nvPr>
            <p:ph idx="1"/>
          </p:nvPr>
        </p:nvPicPr>
        <p:blipFill>
          <a:blip r:embed="rId1"/>
          <a:stretch>
            <a:fillRect/>
          </a:stretch>
        </p:blipFill>
        <p:spPr>
          <a:xfrm>
            <a:off x="710565" y="1640205"/>
            <a:ext cx="9901555" cy="37795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17. Can you build a macro that automates the process of updating and refreshing all pivot </a:t>
            </a:r>
            <a:br>
              <a:rPr lang="en-US" sz="1900" b="1"/>
            </a:br>
            <a:r>
              <a:rPr lang="en-US" sz="1900" b="1"/>
              <a:t>tables in the workbook?</a:t>
            </a:r>
            <a:endParaRPr lang="en-US" sz="1900" b="1"/>
          </a:p>
        </p:txBody>
      </p:sp>
      <p:sp>
        <p:nvSpPr>
          <p:cNvPr id="3" name="Content Placeholder 2"/>
          <p:cNvSpPr>
            <a:spLocks noGrp="1"/>
          </p:cNvSpPr>
          <p:nvPr>
            <p:ph idx="1"/>
          </p:nvPr>
        </p:nvSpPr>
        <p:spPr/>
        <p:txBody>
          <a:bodyPr/>
          <a:p>
            <a:pPr marL="0" indent="0">
              <a:buNone/>
            </a:pPr>
            <a:r>
              <a:rPr lang="en-US" sz="1400"/>
              <a:t>When we insert a Pivot Table in the sheet, Pivot Table data does not change itself once the data changes. So, we need to do it manually. But in VBA, there is a statement to refresh the Pivot table. Using this, we can refresh the Pivot Table by referencing the worksheet or refer to the entire Pivot Tables in the worksheets and refresh them all at once.</a:t>
            </a:r>
            <a:endParaRPr lang="en-US" sz="1400"/>
          </a:p>
          <a:p>
            <a:pPr marL="0" indent="0">
              <a:buNone/>
            </a:pPr>
            <a:r>
              <a:rPr lang="en-US" sz="1400"/>
              <a:t>Below are the steps to do that :-</a:t>
            </a:r>
            <a:endParaRPr lang="en-US" sz="1400"/>
          </a:p>
          <a:p>
            <a:pPr marL="0" indent="0">
              <a:buNone/>
            </a:pPr>
            <a:endParaRPr lang="en-US" sz="1400"/>
          </a:p>
          <a:p>
            <a:pPr marL="0" indent="0">
              <a:buNone/>
            </a:pPr>
            <a:r>
              <a:rPr lang="en-US" sz="1400"/>
              <a:t>1. Open the Visual Basic Editor.</a:t>
            </a: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r>
              <a:rPr lang="en-US" sz="1400"/>
              <a:t>2. Open the Sheet Module that contains the source data.</a:t>
            </a:r>
            <a:endParaRPr lang="en-US" sz="1400"/>
          </a:p>
          <a:p>
            <a:pPr marL="0" indent="0">
              <a:buNone/>
            </a:pPr>
            <a:endParaRPr lang="en-US" sz="1400"/>
          </a:p>
        </p:txBody>
      </p:sp>
      <p:pic>
        <p:nvPicPr>
          <p:cNvPr id="4" name="Picture 3"/>
          <p:cNvPicPr>
            <a:picLocks noChangeAspect="1"/>
          </p:cNvPicPr>
          <p:nvPr/>
        </p:nvPicPr>
        <p:blipFill>
          <a:blip r:embed="rId1"/>
          <a:stretch>
            <a:fillRect/>
          </a:stretch>
        </p:blipFill>
        <p:spPr>
          <a:xfrm>
            <a:off x="807085" y="2718435"/>
            <a:ext cx="4462145" cy="1630045"/>
          </a:xfrm>
          <a:prstGeom prst="rect">
            <a:avLst/>
          </a:prstGeom>
          <a:noFill/>
          <a:ln w="9525">
            <a:noFill/>
          </a:ln>
        </p:spPr>
      </p:pic>
      <p:pic>
        <p:nvPicPr>
          <p:cNvPr id="5" name="Picture 4"/>
          <p:cNvPicPr>
            <a:picLocks noChangeAspect="1"/>
          </p:cNvPicPr>
          <p:nvPr/>
        </p:nvPicPr>
        <p:blipFill>
          <a:blip r:embed="rId2"/>
          <a:stretch>
            <a:fillRect/>
          </a:stretch>
        </p:blipFill>
        <p:spPr>
          <a:xfrm>
            <a:off x="807085" y="4768215"/>
            <a:ext cx="4461510" cy="196977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900" b="1"/>
              <a:t>1. Can you create a pivot table to summarize the total number of employees in each department?</a:t>
            </a:r>
            <a:endParaRPr lang="en-US" sz="1900" b="1"/>
          </a:p>
        </p:txBody>
      </p:sp>
      <p:pic>
        <p:nvPicPr>
          <p:cNvPr id="8" name="Content Placeholder 7"/>
          <p:cNvPicPr>
            <a:picLocks noChangeAspect="1"/>
          </p:cNvPicPr>
          <p:nvPr>
            <p:ph idx="1"/>
          </p:nvPr>
        </p:nvPicPr>
        <p:blipFill>
          <a:blip r:embed="rId1"/>
          <a:stretch>
            <a:fillRect/>
          </a:stretch>
        </p:blipFill>
        <p:spPr>
          <a:xfrm>
            <a:off x="699770" y="1346200"/>
            <a:ext cx="6849745" cy="41840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51790"/>
            <a:ext cx="10972800" cy="5775960"/>
          </a:xfrm>
        </p:spPr>
        <p:txBody>
          <a:bodyPr/>
          <a:p>
            <a:pPr marL="0" indent="0">
              <a:buNone/>
            </a:pPr>
            <a:r>
              <a:rPr lang="en-US" sz="1400"/>
              <a:t>3. Add a new event for worksheet changes.</a:t>
            </a: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r>
              <a:rPr lang="en-US" sz="1400"/>
              <a:t>Double-clicking on the sheet opens up the code module for that object. Worksheet_SelectionChange event to the module. We need to delete that event. After that go to the procedure drop down menu and select change. New event add at the top and we need to delete unnecessary code from there. Then we will add VBA code to the Worksheet_Change event to perform actions.</a:t>
            </a:r>
            <a:endParaRPr lang="en-US" sz="1400"/>
          </a:p>
          <a:p>
            <a:pPr marL="0" indent="0">
              <a:buNone/>
            </a:pPr>
            <a:endParaRPr lang="en-US" sz="1400"/>
          </a:p>
          <a:p>
            <a:pPr marL="0" indent="0">
              <a:buNone/>
            </a:pPr>
            <a:r>
              <a:rPr lang="en-US" sz="1400"/>
              <a:t>4. Add the VBA code to refresh all pivot tables.</a:t>
            </a: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r>
              <a:rPr lang="en-US" sz="1400"/>
              <a:t>The RefreshAll method will refresh all the pivot tables, queries, and data connections in the workbook.</a:t>
            </a:r>
            <a:endParaRPr lang="en-US" sz="1400"/>
          </a:p>
          <a:p>
            <a:pPr marL="0" indent="0">
              <a:buNone/>
            </a:pPr>
            <a:endParaRPr lang="en-US" sz="1400"/>
          </a:p>
        </p:txBody>
      </p:sp>
      <p:pic>
        <p:nvPicPr>
          <p:cNvPr id="4" name="Picture 3"/>
          <p:cNvPicPr>
            <a:picLocks noChangeAspect="1"/>
          </p:cNvPicPr>
          <p:nvPr/>
        </p:nvPicPr>
        <p:blipFill>
          <a:blip r:embed="rId1"/>
          <a:stretch>
            <a:fillRect/>
          </a:stretch>
        </p:blipFill>
        <p:spPr>
          <a:xfrm>
            <a:off x="812165" y="746125"/>
            <a:ext cx="4312920" cy="1371600"/>
          </a:xfrm>
          <a:prstGeom prst="rect">
            <a:avLst/>
          </a:prstGeom>
          <a:noFill/>
          <a:ln w="9525">
            <a:noFill/>
          </a:ln>
        </p:spPr>
      </p:pic>
      <p:pic>
        <p:nvPicPr>
          <p:cNvPr id="5" name="Picture 4"/>
          <p:cNvPicPr>
            <a:picLocks noChangeAspect="1"/>
          </p:cNvPicPr>
          <p:nvPr/>
        </p:nvPicPr>
        <p:blipFill>
          <a:blip r:embed="rId2"/>
          <a:stretch>
            <a:fillRect/>
          </a:stretch>
        </p:blipFill>
        <p:spPr>
          <a:xfrm>
            <a:off x="808355" y="3429000"/>
            <a:ext cx="4316730" cy="203390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18. Create a histogram to understand the distribution of "ExitDate" for terminated </a:t>
            </a:r>
            <a:br>
              <a:rPr lang="en-US" sz="1900" b="1"/>
            </a:br>
            <a:r>
              <a:rPr lang="en-US" sz="1900" b="1"/>
              <a:t>employees.</a:t>
            </a:r>
            <a:endParaRPr lang="en-US" sz="1900" b="1"/>
          </a:p>
        </p:txBody>
      </p:sp>
      <p:pic>
        <p:nvPicPr>
          <p:cNvPr id="4" name="Content Placeholder 3"/>
          <p:cNvPicPr>
            <a:picLocks noChangeAspect="1"/>
          </p:cNvPicPr>
          <p:nvPr>
            <p:ph idx="1"/>
          </p:nvPr>
        </p:nvPicPr>
        <p:blipFill>
          <a:blip r:embed="rId1"/>
          <a:stretch>
            <a:fillRect/>
          </a:stretch>
        </p:blipFill>
        <p:spPr>
          <a:xfrm>
            <a:off x="751840" y="1249045"/>
            <a:ext cx="10687050" cy="49231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19. Utilize the SUMPRODUCT function to calculate the total training cost for employees in a </a:t>
            </a:r>
            <a:br>
              <a:rPr lang="en-US" sz="1900" b="1"/>
            </a:br>
            <a:r>
              <a:rPr lang="en-US" sz="1900" b="1"/>
              <a:t>specific location. </a:t>
            </a:r>
            <a:endParaRPr lang="en-US" sz="1900" b="1"/>
          </a:p>
        </p:txBody>
      </p:sp>
      <p:pic>
        <p:nvPicPr>
          <p:cNvPr id="4" name="Content Placeholder 3"/>
          <p:cNvPicPr>
            <a:picLocks noChangeAspect="1"/>
          </p:cNvPicPr>
          <p:nvPr>
            <p:ph idx="1"/>
          </p:nvPr>
        </p:nvPicPr>
        <p:blipFill>
          <a:blip r:embed="rId1"/>
          <a:stretch>
            <a:fillRect/>
          </a:stretch>
        </p:blipFill>
        <p:spPr>
          <a:xfrm>
            <a:off x="725805" y="1259205"/>
            <a:ext cx="9958705" cy="49028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635" y="0"/>
            <a:ext cx="12192635" cy="69234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0" y="635"/>
            <a:ext cx="12192000" cy="685736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2. Apply conditional formatting to highlight employees with a "Performance Score" below 3 </a:t>
            </a:r>
            <a:br>
              <a:rPr lang="en-US" sz="1900" b="1"/>
            </a:br>
            <a:r>
              <a:rPr lang="en-US" sz="1900" b="1"/>
              <a:t>in red.</a:t>
            </a:r>
            <a:endParaRPr lang="en-US" sz="1900" b="1"/>
          </a:p>
        </p:txBody>
      </p:sp>
      <p:sp>
        <p:nvSpPr>
          <p:cNvPr id="3" name="Content Placeholder 2"/>
          <p:cNvSpPr>
            <a:spLocks noGrp="1"/>
          </p:cNvSpPr>
          <p:nvPr>
            <p:ph idx="1"/>
          </p:nvPr>
        </p:nvSpPr>
        <p:spPr>
          <a:xfrm>
            <a:off x="609600" y="1174750"/>
            <a:ext cx="10972800" cy="1411605"/>
          </a:xfrm>
        </p:spPr>
        <p:txBody>
          <a:bodyPr/>
          <a:p>
            <a:pPr marL="0" indent="0">
              <a:buNone/>
            </a:pPr>
            <a:r>
              <a:rPr lang="en-US" sz="1400"/>
              <a:t>For applying conditional formatting to highlight employees with “Performance Score” below 3. I was created a new column whose name is “Performance Score in Numbers” which having Performance Score in number. Fully Meets replaced with 3, Needs Improvement replaced with 2, Exceeds replaced with 1 and PIP replaced with 0. For doing all the changes, I used “if” formula. </a:t>
            </a:r>
            <a:endParaRPr lang="en-US" sz="1400"/>
          </a:p>
          <a:p>
            <a:pPr marL="0" indent="0">
              <a:buNone/>
            </a:pPr>
            <a:r>
              <a:rPr lang="en-US" sz="1400"/>
              <a:t>=IF(Performance Score = "Fully Meets", 3, IF(</a:t>
            </a:r>
            <a:r>
              <a:rPr lang="en-US" sz="1400">
                <a:sym typeface="+mn-ea"/>
              </a:rPr>
              <a:t>Performance Score </a:t>
            </a:r>
            <a:r>
              <a:rPr lang="en-US" sz="1400"/>
              <a:t>= "Needs Improvement", 2, IF(</a:t>
            </a:r>
            <a:r>
              <a:rPr lang="en-US" sz="1400">
                <a:sym typeface="+mn-ea"/>
              </a:rPr>
              <a:t>Performance Score </a:t>
            </a:r>
            <a:r>
              <a:rPr lang="en-US" sz="1400"/>
              <a:t>= "Exceeds", 1, IF(</a:t>
            </a:r>
            <a:r>
              <a:rPr lang="en-US" sz="1400">
                <a:sym typeface="+mn-ea"/>
              </a:rPr>
              <a:t>Performance Score </a:t>
            </a:r>
            <a:r>
              <a:rPr lang="en-US" sz="1400"/>
              <a:t>= "PIP", 0, "NA"))))</a:t>
            </a:r>
            <a:endParaRPr lang="en-US" sz="1400"/>
          </a:p>
        </p:txBody>
      </p:sp>
      <p:pic>
        <p:nvPicPr>
          <p:cNvPr id="4" name="Picture 3"/>
          <p:cNvPicPr>
            <a:picLocks noChangeAspect="1"/>
          </p:cNvPicPr>
          <p:nvPr/>
        </p:nvPicPr>
        <p:blipFill>
          <a:blip r:embed="rId1"/>
          <a:stretch>
            <a:fillRect/>
          </a:stretch>
        </p:blipFill>
        <p:spPr>
          <a:xfrm>
            <a:off x="711835" y="2586355"/>
            <a:ext cx="10611485" cy="39833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3. Calculate the average "Satisfaction Score" for male and female employees separately </a:t>
            </a:r>
            <a:br>
              <a:rPr lang="en-US" sz="1900" b="1"/>
            </a:br>
            <a:r>
              <a:rPr lang="en-US" sz="1900" b="1"/>
              <a:t>using a pivot table. </a:t>
            </a:r>
            <a:endParaRPr lang="en-US" sz="1900" b="1"/>
          </a:p>
        </p:txBody>
      </p:sp>
      <p:pic>
        <p:nvPicPr>
          <p:cNvPr id="4" name="Content Placeholder 3"/>
          <p:cNvPicPr>
            <a:picLocks noChangeAspect="1"/>
          </p:cNvPicPr>
          <p:nvPr>
            <p:ph idx="1"/>
          </p:nvPr>
        </p:nvPicPr>
        <p:blipFill>
          <a:blip r:embed="rId1"/>
          <a:stretch>
            <a:fillRect/>
          </a:stretch>
        </p:blipFill>
        <p:spPr>
          <a:xfrm>
            <a:off x="720725" y="1355725"/>
            <a:ext cx="7726045" cy="34340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4. Create a chart to visualize the distribution of "Work-Life Balance Score" for different job </a:t>
            </a:r>
            <a:br>
              <a:rPr lang="en-US" sz="1900" b="1"/>
            </a:br>
            <a:r>
              <a:rPr lang="en-US" sz="1900" b="1"/>
              <a:t>functions. </a:t>
            </a:r>
            <a:endParaRPr lang="en-US" sz="1900" b="1"/>
          </a:p>
        </p:txBody>
      </p:sp>
      <p:pic>
        <p:nvPicPr>
          <p:cNvPr id="5" name="Content Placeholder 4"/>
          <p:cNvPicPr>
            <a:picLocks noChangeAspect="1"/>
          </p:cNvPicPr>
          <p:nvPr>
            <p:ph idx="1"/>
          </p:nvPr>
        </p:nvPicPr>
        <p:blipFill>
          <a:blip r:embed="rId1"/>
          <a:stretch>
            <a:fillRect/>
          </a:stretch>
        </p:blipFill>
        <p:spPr>
          <a:xfrm>
            <a:off x="824865" y="1337945"/>
            <a:ext cx="10143490" cy="4954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5. Filter the data to display only terminated employees and find out the most common </a:t>
            </a:r>
            <a:br>
              <a:rPr lang="en-US" sz="1900" b="1"/>
            </a:br>
            <a:r>
              <a:rPr lang="en-US" sz="1900" b="1"/>
              <a:t>"Termination Type." </a:t>
            </a:r>
            <a:endParaRPr lang="en-US" sz="1900" b="1"/>
          </a:p>
        </p:txBody>
      </p:sp>
      <p:sp>
        <p:nvSpPr>
          <p:cNvPr id="3" name="Content Placeholder 2"/>
          <p:cNvSpPr>
            <a:spLocks noGrp="1"/>
          </p:cNvSpPr>
          <p:nvPr>
            <p:ph idx="1"/>
          </p:nvPr>
        </p:nvSpPr>
        <p:spPr>
          <a:xfrm>
            <a:off x="609600" y="1174750"/>
            <a:ext cx="10972800" cy="837565"/>
          </a:xfrm>
        </p:spPr>
        <p:txBody>
          <a:bodyPr/>
          <a:p>
            <a:pPr marL="0" indent="0">
              <a:buNone/>
            </a:pPr>
            <a:r>
              <a:rPr lang="en-US" sz="1400">
                <a:sym typeface="+mn-ea"/>
              </a:rPr>
              <a:t>Following the below steps for filtering the data to display only Terminated Employees :- </a:t>
            </a:r>
            <a:endParaRPr lang="en-US" sz="1400"/>
          </a:p>
          <a:p>
            <a:pPr marL="0" indent="0">
              <a:buNone/>
            </a:pPr>
            <a:r>
              <a:rPr lang="en-US" sz="1400">
                <a:sym typeface="+mn-ea"/>
              </a:rPr>
              <a:t>Go to Data Tab =&gt; Click on Filter =&gt; Select the column header arrow =&gt; Select all Dates except Blanks and select OK.</a:t>
            </a:r>
            <a:endParaRPr lang="en-US" sz="1400"/>
          </a:p>
          <a:p>
            <a:pPr marL="0" indent="0">
              <a:buNone/>
            </a:pPr>
            <a:endParaRPr lang="en-US" sz="1400"/>
          </a:p>
        </p:txBody>
      </p:sp>
      <p:pic>
        <p:nvPicPr>
          <p:cNvPr id="4" name="Picture 3"/>
          <p:cNvPicPr>
            <a:picLocks noChangeAspect="1"/>
          </p:cNvPicPr>
          <p:nvPr/>
        </p:nvPicPr>
        <p:blipFill>
          <a:blip r:embed="rId1"/>
          <a:stretch>
            <a:fillRect/>
          </a:stretch>
        </p:blipFill>
        <p:spPr>
          <a:xfrm>
            <a:off x="609600" y="1936115"/>
            <a:ext cx="10342245" cy="4541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idx="1"/>
          </p:nvPr>
        </p:nvSpPr>
        <p:spPr>
          <a:xfrm>
            <a:off x="609600" y="440690"/>
            <a:ext cx="9513570" cy="957580"/>
          </a:xfrm>
        </p:spPr>
        <p:txBody>
          <a:bodyPr/>
          <a:p>
            <a:pPr marL="0" indent="0">
              <a:buNone/>
            </a:pPr>
            <a:r>
              <a:rPr lang="en-US" sz="1400">
                <a:sym typeface="+mn-ea"/>
              </a:rPr>
              <a:t>Following the below formula to find out the most common Termination Type :-</a:t>
            </a:r>
            <a:endParaRPr lang="en-US" sz="1400">
              <a:sym typeface="+mn-ea"/>
            </a:endParaRPr>
          </a:p>
          <a:p>
            <a:pPr marL="0" indent="0">
              <a:buNone/>
            </a:pPr>
            <a:r>
              <a:rPr lang="en-US" sz="1400">
                <a:sym typeface="+mn-ea"/>
              </a:rPr>
              <a:t>“=countif(range, criteria)” for counting individual terminated type and I found that Involuntary and Voluntary are the most common Terminated Type</a:t>
            </a:r>
            <a:endParaRPr lang="en-US" sz="1400"/>
          </a:p>
          <a:p>
            <a:pPr marL="0" indent="0">
              <a:buNone/>
            </a:pPr>
            <a:endParaRPr lang="en-US" sz="1400"/>
          </a:p>
        </p:txBody>
      </p:sp>
      <p:pic>
        <p:nvPicPr>
          <p:cNvPr id="6" name="Picture 5"/>
          <p:cNvPicPr>
            <a:picLocks noChangeAspect="1"/>
          </p:cNvPicPr>
          <p:nvPr/>
        </p:nvPicPr>
        <p:blipFill>
          <a:blip r:embed="rId1"/>
          <a:stretch>
            <a:fillRect/>
          </a:stretch>
        </p:blipFill>
        <p:spPr>
          <a:xfrm>
            <a:off x="717550" y="1588770"/>
            <a:ext cx="5654040" cy="2800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6. Calculate the average "Engagement Score" for each department using a pivot table.</a:t>
            </a:r>
            <a:endParaRPr lang="en-US" sz="1900" b="1"/>
          </a:p>
        </p:txBody>
      </p:sp>
      <p:pic>
        <p:nvPicPr>
          <p:cNvPr id="4" name="Content Placeholder 3"/>
          <p:cNvPicPr>
            <a:picLocks noChangeAspect="1"/>
          </p:cNvPicPr>
          <p:nvPr>
            <p:ph idx="1"/>
          </p:nvPr>
        </p:nvPicPr>
        <p:blipFill>
          <a:blip r:embed="rId1"/>
          <a:stretch>
            <a:fillRect/>
          </a:stretch>
        </p:blipFill>
        <p:spPr>
          <a:xfrm>
            <a:off x="763270" y="1220470"/>
            <a:ext cx="7043420" cy="4620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900" b="1"/>
              <a:t>7. Use VLOOKUP to find the supervisor's email address for a specific employee. </a:t>
            </a:r>
            <a:endParaRPr lang="en-US" sz="1900" b="1"/>
          </a:p>
        </p:txBody>
      </p:sp>
      <p:pic>
        <p:nvPicPr>
          <p:cNvPr id="4" name="Content Placeholder 3"/>
          <p:cNvPicPr>
            <a:picLocks noChangeAspect="1"/>
          </p:cNvPicPr>
          <p:nvPr>
            <p:ph idx="1"/>
          </p:nvPr>
        </p:nvPicPr>
        <p:blipFill>
          <a:blip r:embed="rId1"/>
          <a:stretch>
            <a:fillRect/>
          </a:stretch>
        </p:blipFill>
        <p:spPr>
          <a:xfrm>
            <a:off x="737870" y="890270"/>
            <a:ext cx="4194810" cy="553085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4226</Words>
  <Application>WPS Presentation</Application>
  <PresentationFormat>Widescreen</PresentationFormat>
  <Paragraphs>91</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SimSun</vt:lpstr>
      <vt:lpstr>Wingdings</vt:lpstr>
      <vt:lpstr>Microsoft YaHei</vt:lpstr>
      <vt:lpstr>Arial Unicode MS</vt:lpstr>
      <vt:lpstr>Calibri</vt:lpstr>
      <vt:lpstr>Gear Drives</vt:lpstr>
      <vt:lpstr>Employee Data Analysis</vt:lpstr>
      <vt:lpstr>1. Can you create a pivot table to summarize the total number of employees in each department?</vt:lpstr>
      <vt:lpstr>2. Apply conditional formatting to highlight employees with a "Performance Score" below 3  in red.</vt:lpstr>
      <vt:lpstr>3. Calculate the average "Satisfaction Score" for male and female employees separately  using a pivot table. </vt:lpstr>
      <vt:lpstr>4. Create a chart to visualize the distribution of "Work-Life Balance Score" for different job  functions. </vt:lpstr>
      <vt:lpstr>5. Filter the data to display only terminated employees and find out the most common  "Termination Type." </vt:lpstr>
      <vt:lpstr>PowerPoint 演示文稿</vt:lpstr>
      <vt:lpstr>6. Calculate the average "Engagement Score" for each department using a pivot table.</vt:lpstr>
      <vt:lpstr>7. Use VLOOKUP to find the supervisor's email address for a specific employee. </vt:lpstr>
      <vt:lpstr>8. Can you identify the department with the highest average "Employee Rating?" </vt:lpstr>
      <vt:lpstr>9. Create a scatter plot to explore the relationship between "Training Duration (Days)" and  "Training Cost." </vt:lpstr>
      <vt:lpstr>10. Build a pivot table that shows the count of employees by "RaceDesc" and "GenderCode."</vt:lpstr>
      <vt:lpstr>11. Use INDEX and MATCH functions to find the "Training Program Name" for an employee  with a specific ID.</vt:lpstr>
      <vt:lpstr>12. Create a multi-level pivot table to analyze the "Performance Score" by "BusinessUnit"  and "JobFunctionDescription."</vt:lpstr>
      <vt:lpstr>PowerPoint 演示文稿</vt:lpstr>
      <vt:lpstr>14. Calculate the total training cost for each "Training Program Name" and display it in a bar  chart.</vt:lpstr>
      <vt:lpstr>15. Apply advanced conditional formatting to highlight the top 10% and bottom 10% of  employees based on "Current Employee Rating."</vt:lpstr>
      <vt:lpstr>16. Use a calculated field in a pivot table to determine the average "Engagement Score" per  year.</vt:lpstr>
      <vt:lpstr>17. Can you build a macro that automates the process of updating and refreshing all pivot  tables in the workbook?</vt:lpstr>
      <vt:lpstr>PowerPoint 演示文稿</vt:lpstr>
      <vt:lpstr>18. Create a histogram to understand the distribution of "ExitDate" for terminated  employees.</vt:lpstr>
      <vt:lpstr>19. Utilize the SUMPRODUCT function to calculate the total training cost for employees in a  specific location.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
  <cp:lastModifiedBy>dell</cp:lastModifiedBy>
  <cp:revision>38</cp:revision>
  <dcterms:created xsi:type="dcterms:W3CDTF">2023-12-12T14:52:00Z</dcterms:created>
  <dcterms:modified xsi:type="dcterms:W3CDTF">2023-12-14T13:34:35Z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630E03528327492AA10C46E9F62DB1C5_11</vt:lpwstr>
  </property>
  <property fmtid="{D5CDD505-2E9C-101B-9397-08002B2CF9AE}" pid="3" name="KSOProductBuildVer">
    <vt:lpwstr>1033-12.2.0.13359</vt:lpwstr>
  </property>
</Properties>
</file>