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811655" y="782320"/>
            <a:ext cx="8248015" cy="3193415"/>
          </a:xfrm>
          <a:prstGeom prst="rect">
            <a:avLst/>
          </a:prstGeom>
          <a:noFill/>
        </p:spPr>
        <p:txBody>
          <a:bodyPr wrap="square" rtlCol="0">
            <a:noAutofit/>
          </a:bodyPr>
          <a:p>
            <a:r>
              <a:rPr lang="en-US" sz="8000" b="1" i="1" dirty="0">
                <a:solidFill>
                  <a:schemeClr val="bg1"/>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sym typeface="+mn-ea"/>
              </a:rPr>
              <a:t>Diabetes Prediction Analysis using SQL</a:t>
            </a:r>
            <a:endParaRPr lang="en-US" sz="8000" b="1" i="1" dirty="0">
              <a:solidFill>
                <a:schemeClr val="bg1"/>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sym typeface="+mn-ea"/>
            </a:endParaRPr>
          </a:p>
        </p:txBody>
      </p:sp>
      <p:pic>
        <p:nvPicPr>
          <p:cNvPr id="101" name="Picture 100"/>
          <p:cNvPicPr/>
          <p:nvPr/>
        </p:nvPicPr>
        <p:blipFill>
          <a:blip r:embed="rId1"/>
          <a:stretch>
            <a:fillRect/>
          </a:stretch>
        </p:blipFill>
        <p:spPr>
          <a:xfrm>
            <a:off x="9573260" y="2325370"/>
            <a:ext cx="861060" cy="7626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68425" y="190500"/>
            <a:ext cx="10213975" cy="582930"/>
          </a:xfrm>
        </p:spPr>
        <p:txBody>
          <a:bodyPr/>
          <a:p>
            <a:pPr algn="ctr"/>
            <a:r>
              <a:rPr lang="en-US" sz="1800" b="1">
                <a:latin typeface="+mj-ea"/>
                <a:cs typeface="+mj-ea"/>
              </a:rPr>
              <a:t>9. Find the patient with the highest HbA1c level and the patient with the lowest </a:t>
            </a:r>
            <a:br>
              <a:rPr lang="en-US" sz="1800" b="1">
                <a:latin typeface="+mj-ea"/>
                <a:cs typeface="+mj-ea"/>
              </a:rPr>
            </a:br>
            <a:r>
              <a:rPr lang="en-US" sz="1800" b="1">
                <a:latin typeface="+mj-ea"/>
                <a:cs typeface="+mj-ea"/>
              </a:rPr>
              <a:t>HbA1clevel.</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09600" y="1174750"/>
            <a:ext cx="10972165" cy="2717800"/>
          </a:xfrm>
          <a:prstGeom prst="rect">
            <a:avLst/>
          </a:prstGeom>
        </p:spPr>
      </p:pic>
      <p:pic>
        <p:nvPicPr>
          <p:cNvPr id="6" name="Picture 5"/>
          <p:cNvPicPr>
            <a:picLocks noChangeAspect="1"/>
          </p:cNvPicPr>
          <p:nvPr/>
        </p:nvPicPr>
        <p:blipFill>
          <a:blip r:embed="rId2"/>
          <a:stretch>
            <a:fillRect/>
          </a:stretch>
        </p:blipFill>
        <p:spPr>
          <a:xfrm>
            <a:off x="609600" y="3892550"/>
            <a:ext cx="10973435" cy="25965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sz="1800" b="1">
                <a:latin typeface="+mj-ea"/>
                <a:cs typeface="+mj-ea"/>
              </a:rPr>
              <a:t>10. Calculate the age of patients in years (assuming the current date as of now).</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08965" y="1174750"/>
            <a:ext cx="10973435" cy="5210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b="1">
                <a:latin typeface="+mj-ea"/>
                <a:cs typeface="+mj-ea"/>
              </a:rPr>
              <a:t>11. Rank patients by blood glucose level within each gender group. </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09600" y="1174750"/>
            <a:ext cx="10972165" cy="52870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sz="1800" b="1">
                <a:latin typeface="+mj-ea"/>
                <a:cs typeface="+mj-ea"/>
              </a:rPr>
              <a:t>12. Update the smoking history of patients who are older than 50 to "Ex-smoker." </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10235" y="1174750"/>
            <a:ext cx="10972800" cy="5198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b="1">
                <a:latin typeface="+mj-ea"/>
                <a:cs typeface="+mj-ea"/>
              </a:rPr>
              <a:t>13. Insert a new patient into the database with sample data.</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10235" y="1203960"/>
            <a:ext cx="10971530" cy="50717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b="1">
                <a:latin typeface="+mj-ea"/>
                <a:cs typeface="+mj-ea"/>
              </a:rPr>
              <a:t>14. Delete all patients with heart disease from the database.</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08965" y="1194435"/>
            <a:ext cx="10972800" cy="51358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800" b="1">
                <a:latin typeface="+mj-ea"/>
                <a:cs typeface="+mj-ea"/>
              </a:rPr>
              <a:t>15. Find patients who have hypertension but not diabetes using the EXCEPT operator.</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09600" y="1180465"/>
            <a:ext cx="10972800" cy="51517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1455" y="190500"/>
            <a:ext cx="10100945" cy="582930"/>
          </a:xfrm>
        </p:spPr>
        <p:txBody>
          <a:bodyPr/>
          <a:p>
            <a:pPr algn="ctr"/>
            <a:r>
              <a:rPr lang="en-US" sz="1800" b="1">
                <a:latin typeface="+mj-ea"/>
                <a:cs typeface="+mj-ea"/>
              </a:rPr>
              <a:t>16. Define a unique constraint on the "patient_id" column to ensure its values are unique.</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09600" y="1174750"/>
            <a:ext cx="10972800" cy="50304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b="1">
                <a:latin typeface="+mj-ea"/>
                <a:cs typeface="+mj-ea"/>
              </a:rPr>
              <a:t>17. Create a view that displays the Patient_ids, ages, and BMI of patients.</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10235" y="1174750"/>
            <a:ext cx="10971530" cy="51206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63295" y="190500"/>
            <a:ext cx="10619105" cy="582930"/>
          </a:xfrm>
        </p:spPr>
        <p:txBody>
          <a:bodyPr/>
          <a:p>
            <a:pPr algn="ctr"/>
            <a:r>
              <a:rPr lang="en-US" sz="1800" b="1">
                <a:latin typeface="+mj-ea"/>
                <a:cs typeface="+mj-ea"/>
              </a:rPr>
              <a:t>18. Suggest improvements in the database schema to reduce data redundancy and </a:t>
            </a:r>
            <a:br>
              <a:rPr lang="en-US" sz="1800" b="1">
                <a:latin typeface="+mj-ea"/>
                <a:cs typeface="+mj-ea"/>
              </a:rPr>
            </a:br>
            <a:r>
              <a:rPr lang="en-US" sz="1800" b="1">
                <a:latin typeface="+mj-ea"/>
                <a:cs typeface="+mj-ea"/>
              </a:rPr>
              <a:t>improve data integrity.</a:t>
            </a:r>
            <a:endParaRPr lang="en-US" sz="1800" b="1">
              <a:latin typeface="+mj-ea"/>
              <a:cs typeface="+mj-ea"/>
            </a:endParaRPr>
          </a:p>
        </p:txBody>
      </p:sp>
      <p:sp>
        <p:nvSpPr>
          <p:cNvPr id="3" name="Content Placeholder 2"/>
          <p:cNvSpPr>
            <a:spLocks noGrp="1"/>
          </p:cNvSpPr>
          <p:nvPr>
            <p:ph idx="1"/>
          </p:nvPr>
        </p:nvSpPr>
        <p:spPr>
          <a:xfrm>
            <a:off x="609600" y="1041400"/>
            <a:ext cx="10972800" cy="5086350"/>
          </a:xfrm>
        </p:spPr>
        <p:txBody>
          <a:bodyPr/>
          <a:p>
            <a:pPr>
              <a:buFont typeface="Wingdings" panose="05000000000000000000" charset="0"/>
              <a:buChar char="q"/>
            </a:pPr>
            <a:r>
              <a:rPr lang="en-US" sz="1600" b="1">
                <a:effectLst/>
                <a:latin typeface="Calibri Light" panose="020F0302020204030204" charset="0"/>
                <a:cs typeface="Calibri Light" panose="020F0302020204030204" charset="0"/>
              </a:rPr>
              <a:t>Normalizating Database - </a:t>
            </a:r>
            <a:r>
              <a:rPr lang="en-US" sz="1600">
                <a:effectLst/>
                <a:latin typeface="Calibri Light" panose="020F0302020204030204" charset="0"/>
                <a:cs typeface="Calibri Light" panose="020F0302020204030204" charset="0"/>
              </a:rPr>
              <a:t>Database normalization involves efficiently arranging data in a database to ensure redundancy elimination. Normalizing data typically includes arranging a database columns and tables to ensure they correctly enforce their dependencies. Normalization involves breaking down a larger table into smaller tables and establishing relationships between them.</a:t>
            </a:r>
            <a:endParaRPr lang="en-US" sz="1600">
              <a:effectLst/>
              <a:latin typeface="Calibri Light" panose="020F0302020204030204" charset="0"/>
              <a:cs typeface="Calibri Light" panose="020F0302020204030204" charset="0"/>
            </a:endParaRPr>
          </a:p>
          <a:p>
            <a:pPr marL="0" indent="0">
              <a:buFont typeface="Wingdings" panose="05000000000000000000" charset="0"/>
              <a:buNone/>
            </a:pPr>
            <a:endParaRPr lang="en-US" sz="1600" b="1">
              <a:effectLst/>
              <a:latin typeface="Calibri Light" panose="020F0302020204030204" charset="0"/>
              <a:cs typeface="Calibri Light" panose="020F0302020204030204" charset="0"/>
            </a:endParaRPr>
          </a:p>
          <a:p>
            <a:pPr>
              <a:buFont typeface="Wingdings" panose="05000000000000000000" charset="0"/>
              <a:buChar char="q"/>
            </a:pPr>
            <a:r>
              <a:rPr lang="en-US" sz="1600" b="1">
                <a:effectLst/>
                <a:latin typeface="Calibri Light" panose="020F0302020204030204" charset="0"/>
                <a:cs typeface="Calibri Light" panose="020F0302020204030204" charset="0"/>
              </a:rPr>
              <a:t>Clean unnecessary data from the database  - </a:t>
            </a:r>
            <a:r>
              <a:rPr lang="en-US" sz="1600">
                <a:effectLst/>
                <a:latin typeface="Calibri Light" panose="020F0302020204030204" charset="0"/>
                <a:cs typeface="Calibri Light" panose="020F0302020204030204" charset="0"/>
              </a:rPr>
              <a:t>Like organizations may move their data to a new database and keep the same data in the old one. This can lead to data duplication and storage waste. Organizations can avoid this redundancy by promptly deleting the data no longer required.</a:t>
            </a:r>
            <a:endParaRPr lang="en-US" sz="1600">
              <a:effectLst/>
              <a:latin typeface="Calibri Light" panose="020F0302020204030204" charset="0"/>
              <a:cs typeface="Calibri Light" panose="020F0302020204030204" charset="0"/>
            </a:endParaRPr>
          </a:p>
          <a:p>
            <a:pPr>
              <a:buFont typeface="Wingdings" panose="05000000000000000000" charset="0"/>
              <a:buChar char="q"/>
            </a:pPr>
            <a:endParaRPr lang="en-US" sz="1600">
              <a:effectLst/>
              <a:latin typeface="Calibri Light" panose="020F0302020204030204" charset="0"/>
              <a:cs typeface="Calibri Light" panose="020F0302020204030204" charset="0"/>
            </a:endParaRPr>
          </a:p>
          <a:p>
            <a:pPr>
              <a:buFont typeface="Wingdings" panose="05000000000000000000" charset="0"/>
              <a:buChar char="q"/>
            </a:pPr>
            <a:r>
              <a:rPr lang="en-US" sz="1600" b="1">
                <a:effectLst/>
                <a:latin typeface="Calibri Light" panose="020F0302020204030204" charset="0"/>
                <a:cs typeface="Calibri Light" panose="020F0302020204030204" charset="0"/>
              </a:rPr>
              <a:t>Master Data - </a:t>
            </a:r>
            <a:r>
              <a:rPr lang="en-US" sz="1600">
                <a:effectLst/>
                <a:latin typeface="Calibri Light" panose="020F0302020204030204" charset="0"/>
                <a:cs typeface="Calibri Light" panose="020F0302020204030204" charset="0"/>
              </a:rPr>
              <a:t>The main benefit of using master data is that in case a data piece changes, the organization, instead of working on the overall data, has only to update that one piece of data.</a:t>
            </a:r>
            <a:endParaRPr lang="en-US" sz="1600" b="1">
              <a:effectLst/>
              <a:latin typeface="Calibri Light" panose="020F0302020204030204" charset="0"/>
              <a:cs typeface="Calibri Light" panose="020F0302020204030204" charset="0"/>
            </a:endParaRPr>
          </a:p>
          <a:p>
            <a:pPr marL="0" indent="0">
              <a:buFont typeface="Wingdings" panose="05000000000000000000" charset="0"/>
              <a:buNone/>
            </a:pPr>
            <a:endParaRPr lang="en-US" sz="1600" b="1">
              <a:effectLst/>
              <a:latin typeface="Calibri Light" panose="020F0302020204030204" charset="0"/>
              <a:cs typeface="Calibri Light" panose="020F0302020204030204" charset="0"/>
            </a:endParaRPr>
          </a:p>
          <a:p>
            <a:pPr>
              <a:buFont typeface="Wingdings" panose="05000000000000000000" charset="0"/>
              <a:buChar char="q"/>
            </a:pPr>
            <a:r>
              <a:rPr lang="en-US" sz="1600" b="1">
                <a:effectLst/>
                <a:latin typeface="Calibri Light" panose="020F0302020204030204" charset="0"/>
                <a:cs typeface="Calibri Light" panose="020F0302020204030204" charset="0"/>
              </a:rPr>
              <a:t>Design your Database - </a:t>
            </a:r>
            <a:r>
              <a:rPr lang="en-US" sz="1600">
                <a:effectLst/>
                <a:latin typeface="Calibri Light" panose="020F0302020204030204" charset="0"/>
                <a:cs typeface="Calibri Light" panose="020F0302020204030204" charset="0"/>
              </a:rPr>
              <a:t>The relational databases will ensure that you have common fields and allow you to link up tables and match records. This will make it easier for you to figure out repetition and remove it.</a:t>
            </a:r>
            <a:endParaRPr lang="en-US" sz="1600">
              <a:effectLst/>
              <a:latin typeface="Calibri Light" panose="020F0302020204030204" charset="0"/>
              <a:cs typeface="Calibri Light" panose="020F03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000" b="1">
                <a:solidFill>
                  <a:schemeClr val="bg1"/>
                </a:solidFill>
                <a:latin typeface="+mj-ea"/>
                <a:cs typeface="+mj-ea"/>
              </a:rPr>
              <a:t>1. Retrieve the Patient_id and ages of all patients. </a:t>
            </a:r>
            <a:endParaRPr lang="en-US" sz="2000" b="1">
              <a:solidFill>
                <a:schemeClr val="bg1"/>
              </a:solidFill>
              <a:latin typeface="+mj-ea"/>
              <a:cs typeface="+mj-ea"/>
            </a:endParaRPr>
          </a:p>
        </p:txBody>
      </p:sp>
      <p:pic>
        <p:nvPicPr>
          <p:cNvPr id="4" name="Content Placeholder 3"/>
          <p:cNvPicPr>
            <a:picLocks noChangeAspect="1"/>
          </p:cNvPicPr>
          <p:nvPr>
            <p:ph idx="1"/>
          </p:nvPr>
        </p:nvPicPr>
        <p:blipFill>
          <a:blip r:embed="rId1"/>
          <a:stretch>
            <a:fillRect/>
          </a:stretch>
        </p:blipFill>
        <p:spPr>
          <a:xfrm>
            <a:off x="838200" y="1065530"/>
            <a:ext cx="10514965" cy="53454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sz="1800" b="1">
                <a:latin typeface="+mj-ea"/>
                <a:cs typeface="+mj-ea"/>
              </a:rPr>
              <a:t>19. Explain how you can optimize the performance of SQL queries on this dataset. </a:t>
            </a:r>
            <a:endParaRPr lang="en-US" sz="1800" b="1">
              <a:latin typeface="+mj-ea"/>
              <a:cs typeface="+mj-ea"/>
            </a:endParaRPr>
          </a:p>
        </p:txBody>
      </p:sp>
      <p:sp>
        <p:nvSpPr>
          <p:cNvPr id="3" name="Content Placeholder 2"/>
          <p:cNvSpPr>
            <a:spLocks noGrp="1"/>
          </p:cNvSpPr>
          <p:nvPr>
            <p:ph idx="1"/>
          </p:nvPr>
        </p:nvSpPr>
        <p:spPr>
          <a:xfrm>
            <a:off x="609600" y="917575"/>
            <a:ext cx="10972800" cy="5757545"/>
          </a:xfrm>
        </p:spPr>
        <p:txBody>
          <a:bodyPr/>
          <a:p>
            <a:pPr>
              <a:buFont typeface="Wingdings" panose="05000000000000000000" charset="0"/>
              <a:buChar char="q"/>
            </a:pPr>
            <a:r>
              <a:rPr lang="en-US" sz="1600" b="1">
                <a:latin typeface="Calibri Light" panose="020F0302020204030204" charset="0"/>
                <a:cs typeface="Calibri Light" panose="020F0302020204030204" charset="0"/>
              </a:rPr>
              <a:t>Use Appropriate Naming Conventions - </a:t>
            </a:r>
            <a:endParaRPr lang="en-US" sz="1600">
              <a:latin typeface="Calibri Light" panose="020F0302020204030204" charset="0"/>
              <a:cs typeface="Calibri Light" panose="020F0302020204030204" charset="0"/>
            </a:endParaRPr>
          </a:p>
          <a:p>
            <a:pPr marL="0" indent="0">
              <a:buFont typeface="Wingdings" panose="05000000000000000000" charset="0"/>
              <a:buNone/>
            </a:pPr>
            <a:r>
              <a:rPr lang="en-US" sz="1600">
                <a:latin typeface="Calibri Light" panose="020F0302020204030204" charset="0"/>
                <a:cs typeface="Calibri Light" panose="020F0302020204030204" charset="0"/>
              </a:rPr>
              <a:t>for example </a:t>
            </a:r>
            <a:endParaRPr lang="en-US" sz="1600">
              <a:latin typeface="Calibri Light" panose="020F0302020204030204" charset="0"/>
              <a:cs typeface="Calibri Light" panose="020F0302020204030204" charset="0"/>
            </a:endParaRPr>
          </a:p>
          <a:p>
            <a:pPr marL="0" indent="0">
              <a:buFont typeface="Wingdings" panose="05000000000000000000" charset="0"/>
              <a:buNone/>
            </a:pPr>
            <a:endParaRPr lang="en-US" sz="1600">
              <a:latin typeface="Calibri Light" panose="020F0302020204030204" charset="0"/>
              <a:cs typeface="Calibri Light" panose="020F0302020204030204" charset="0"/>
            </a:endParaRPr>
          </a:p>
          <a:p>
            <a:pPr marL="0" indent="0">
              <a:buFont typeface="Wingdings" panose="05000000000000000000" charset="0"/>
              <a:buNone/>
            </a:pPr>
            <a:endParaRPr lang="en-US" sz="1600">
              <a:latin typeface="Calibri Light" panose="020F0302020204030204" charset="0"/>
              <a:cs typeface="Calibri Light" panose="020F0302020204030204" charset="0"/>
            </a:endParaRPr>
          </a:p>
          <a:p>
            <a:pPr>
              <a:buFont typeface="Wingdings" panose="05000000000000000000" charset="0"/>
              <a:buChar char="q"/>
            </a:pPr>
            <a:endParaRPr lang="en-US" sz="1600">
              <a:latin typeface="Calibri Light" panose="020F0302020204030204" charset="0"/>
              <a:cs typeface="Calibri Light" panose="020F0302020204030204" charset="0"/>
            </a:endParaRPr>
          </a:p>
          <a:p>
            <a:pPr>
              <a:buFont typeface="Wingdings" panose="05000000000000000000" charset="0"/>
              <a:buChar char="q"/>
            </a:pPr>
            <a:endParaRPr lang="en-US" sz="1600">
              <a:latin typeface="Calibri Light" panose="020F0302020204030204" charset="0"/>
              <a:cs typeface="Calibri Light" panose="020F0302020204030204" charset="0"/>
            </a:endParaRPr>
          </a:p>
          <a:p>
            <a:pPr>
              <a:buFont typeface="Wingdings" panose="05000000000000000000" charset="0"/>
              <a:buChar char="q"/>
            </a:pPr>
            <a:endParaRPr lang="en-US" sz="1600">
              <a:latin typeface="Calibri Light" panose="020F0302020204030204" charset="0"/>
              <a:cs typeface="Calibri Light" panose="020F0302020204030204" charset="0"/>
            </a:endParaRPr>
          </a:p>
          <a:p>
            <a:pPr>
              <a:buFont typeface="Wingdings" panose="05000000000000000000" charset="0"/>
              <a:buChar char="q"/>
            </a:pPr>
            <a:r>
              <a:rPr lang="en-US" sz="1600" b="1">
                <a:latin typeface="Calibri Light" panose="020F0302020204030204" charset="0"/>
                <a:cs typeface="Calibri Light" panose="020F0302020204030204" charset="0"/>
              </a:rPr>
              <a:t>Use the right data types - </a:t>
            </a:r>
            <a:endParaRPr lang="en-US" sz="1600" b="1">
              <a:latin typeface="Calibri Light" panose="020F0302020204030204" charset="0"/>
              <a:cs typeface="Calibri Light" panose="020F0302020204030204" charset="0"/>
            </a:endParaRPr>
          </a:p>
          <a:p>
            <a:pPr marL="0" indent="0">
              <a:buFont typeface="Wingdings" panose="05000000000000000000" charset="0"/>
              <a:buNone/>
            </a:pPr>
            <a:r>
              <a:rPr lang="en-US" sz="1600">
                <a:latin typeface="Calibri Light" panose="020F0302020204030204" charset="0"/>
                <a:cs typeface="Calibri Light" panose="020F0302020204030204" charset="0"/>
              </a:rPr>
              <a:t>for example </a:t>
            </a:r>
            <a:endParaRPr lang="en-US" sz="1600">
              <a:latin typeface="Calibri Light" panose="020F0302020204030204" charset="0"/>
              <a:cs typeface="Calibri Light" panose="020F0302020204030204" charset="0"/>
            </a:endParaRPr>
          </a:p>
          <a:p>
            <a:pPr marL="0" indent="0">
              <a:buFont typeface="Wingdings" panose="05000000000000000000" charset="0"/>
              <a:buNone/>
            </a:pPr>
            <a:r>
              <a:rPr lang="en-US" sz="1600">
                <a:latin typeface="Calibri Light" panose="020F0302020204030204" charset="0"/>
                <a:cs typeface="Calibri Light" panose="020F0302020204030204" charset="0"/>
              </a:rPr>
              <a:t>The DATE type is used for values with a date part but no time part. </a:t>
            </a:r>
            <a:endParaRPr lang="en-US" sz="1600">
              <a:latin typeface="Calibri Light" panose="020F0302020204030204" charset="0"/>
              <a:cs typeface="Calibri Light" panose="020F0302020204030204" charset="0"/>
            </a:endParaRPr>
          </a:p>
          <a:p>
            <a:pPr marL="0" indent="0">
              <a:buFont typeface="Wingdings" panose="05000000000000000000" charset="0"/>
              <a:buNone/>
            </a:pPr>
            <a:r>
              <a:rPr lang="en-US" sz="1600">
                <a:latin typeface="Calibri Light" panose="020F0302020204030204" charset="0"/>
                <a:cs typeface="Calibri Light" panose="020F0302020204030204" charset="0"/>
              </a:rPr>
              <a:t>The DATETIME type is used for values that have both date and time parts in the ‘YYYY-MM-DD hh:mm:ss’ format.</a:t>
            </a:r>
            <a:endParaRPr lang="en-US" sz="1600">
              <a:latin typeface="Calibri Light" panose="020F0302020204030204" charset="0"/>
              <a:cs typeface="Calibri Light" panose="020F0302020204030204" charset="0"/>
            </a:endParaRPr>
          </a:p>
          <a:p>
            <a:pPr marL="0" indent="0">
              <a:buFont typeface="Wingdings" panose="05000000000000000000" charset="0"/>
              <a:buNone/>
            </a:pPr>
            <a:endParaRPr lang="en-US" sz="1600">
              <a:latin typeface="Calibri Light" panose="020F0302020204030204" charset="0"/>
              <a:cs typeface="Calibri Light" panose="020F0302020204030204" charset="0"/>
            </a:endParaRPr>
          </a:p>
          <a:p>
            <a:pPr>
              <a:buFont typeface="Wingdings" panose="05000000000000000000" charset="0"/>
              <a:buChar char="q"/>
            </a:pPr>
            <a:r>
              <a:rPr lang="en-US" sz="1600" b="1">
                <a:latin typeface="Calibri Light" panose="020F0302020204030204" charset="0"/>
                <a:cs typeface="Calibri Light" panose="020F0302020204030204" charset="0"/>
              </a:rPr>
              <a:t>Avoid Nulls as much as possible - </a:t>
            </a:r>
            <a:endParaRPr lang="en-US" sz="1600" b="1">
              <a:latin typeface="Calibri Light" panose="020F0302020204030204" charset="0"/>
              <a:cs typeface="Calibri Light" panose="020F0302020204030204" charset="0"/>
            </a:endParaRPr>
          </a:p>
          <a:p>
            <a:pPr marL="0" indent="0">
              <a:buFont typeface="Wingdings" panose="05000000000000000000" charset="0"/>
              <a:buNone/>
            </a:pPr>
            <a:r>
              <a:rPr lang="en-US" sz="1600">
                <a:latin typeface="Calibri Light" panose="020F0302020204030204" charset="0"/>
                <a:cs typeface="Calibri Light" panose="020F0302020204030204" charset="0"/>
              </a:rPr>
              <a:t>Another design flaw with database schemas is setting NULL as a default even when you don’t mean it. Columns that have NULL data types make it difficult for MYSQL to optimize queries that access them. </a:t>
            </a:r>
            <a:endParaRPr lang="en-US" sz="1600">
              <a:latin typeface="Calibri Light" panose="020F0302020204030204" charset="0"/>
              <a:cs typeface="Calibri Light" panose="020F0302020204030204" charset="0"/>
            </a:endParaRPr>
          </a:p>
          <a:p>
            <a:pPr marL="0" indent="0">
              <a:buFont typeface="Wingdings" panose="05000000000000000000" charset="0"/>
              <a:buNone/>
            </a:pPr>
            <a:r>
              <a:rPr lang="en-US" sz="1600">
                <a:latin typeface="Calibri Light" panose="020F0302020204030204" charset="0"/>
                <a:cs typeface="Calibri Light" panose="020F0302020204030204" charset="0"/>
              </a:rPr>
              <a:t>If you need to improve disk usage, data access, and query speed a little, you should instead use NOT NULL as default if you are sure that there won’t be any NULL values in a column.</a:t>
            </a:r>
            <a:endParaRPr lang="en-US" sz="1600">
              <a:latin typeface="Calibri Light" panose="020F0302020204030204" charset="0"/>
              <a:cs typeface="Calibri Light" panose="020F0302020204030204" charset="0"/>
            </a:endParaRPr>
          </a:p>
          <a:p>
            <a:pPr marL="0" indent="0">
              <a:buFont typeface="Wingdings" panose="05000000000000000000" charset="0"/>
              <a:buNone/>
            </a:pPr>
            <a:endParaRPr lang="en-US" sz="1600">
              <a:latin typeface="Calibri Light" panose="020F0302020204030204" charset="0"/>
              <a:cs typeface="Calibri Light" panose="020F0302020204030204" charset="0"/>
            </a:endParaRPr>
          </a:p>
          <a:p>
            <a:pPr>
              <a:buFont typeface="Wingdings" panose="05000000000000000000" charset="0"/>
              <a:buChar char="q"/>
            </a:pPr>
            <a:r>
              <a:rPr lang="en-US" sz="1600" b="1">
                <a:latin typeface="Calibri Light" panose="020F0302020204030204" charset="0"/>
                <a:cs typeface="Calibri Light" panose="020F0302020204030204" charset="0"/>
              </a:rPr>
              <a:t>Use Correct Data Types -</a:t>
            </a:r>
            <a:endParaRPr lang="en-US" sz="1600" b="1">
              <a:latin typeface="Calibri Light" panose="020F0302020204030204" charset="0"/>
              <a:cs typeface="Calibri Light" panose="020F0302020204030204" charset="0"/>
            </a:endParaRPr>
          </a:p>
          <a:p>
            <a:pPr marL="0" indent="0">
              <a:buFont typeface="Wingdings" panose="05000000000000000000" charset="0"/>
              <a:buNone/>
            </a:pPr>
            <a:endParaRPr lang="en-US" sz="1600" b="1">
              <a:latin typeface="Calibri Light" panose="020F0302020204030204" charset="0"/>
              <a:cs typeface="Calibri Light" panose="020F0302020204030204" charset="0"/>
            </a:endParaRPr>
          </a:p>
          <a:p>
            <a:pPr marL="0" indent="0">
              <a:buFont typeface="Wingdings" panose="05000000000000000000" charset="0"/>
              <a:buNone/>
            </a:pPr>
            <a:endParaRPr lang="en-US" sz="1600" b="1">
              <a:latin typeface="Calibri Light" panose="020F0302020204030204" charset="0"/>
              <a:cs typeface="Calibri Light" panose="020F0302020204030204" charset="0"/>
            </a:endParaRPr>
          </a:p>
        </p:txBody>
      </p:sp>
      <p:pic>
        <p:nvPicPr>
          <p:cNvPr id="5" name="Picture 4"/>
          <p:cNvPicPr>
            <a:picLocks noChangeAspect="1"/>
          </p:cNvPicPr>
          <p:nvPr/>
        </p:nvPicPr>
        <p:blipFill>
          <a:blip r:embed="rId1"/>
          <a:stretch>
            <a:fillRect/>
          </a:stretch>
        </p:blipFill>
        <p:spPr>
          <a:xfrm>
            <a:off x="1064260" y="1607820"/>
            <a:ext cx="3155315" cy="10515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43915" y="692785"/>
            <a:ext cx="7753350" cy="3749675"/>
          </a:xfrm>
          <a:prstGeom prst="rect">
            <a:avLst/>
          </a:prstGeom>
        </p:spPr>
      </p:pic>
      <p:sp>
        <p:nvSpPr>
          <p:cNvPr id="5" name="Text Box 4"/>
          <p:cNvSpPr txBox="1"/>
          <p:nvPr/>
        </p:nvSpPr>
        <p:spPr>
          <a:xfrm>
            <a:off x="716915" y="233680"/>
            <a:ext cx="11169650" cy="6403340"/>
          </a:xfrm>
          <a:prstGeom prst="rect">
            <a:avLst/>
          </a:prstGeom>
          <a:noFill/>
        </p:spPr>
        <p:txBody>
          <a:bodyPr wrap="square" rtlCol="0">
            <a:noAutofit/>
          </a:bodyPr>
          <a:p>
            <a:r>
              <a:rPr lang="en-US" sz="1600">
                <a:latin typeface="Calibri Light" panose="020F0302020204030204" charset="0"/>
                <a:cs typeface="Calibri Light" panose="020F0302020204030204" charset="0"/>
              </a:rPr>
              <a:t>                       Below are the available datatypes in SQL</a:t>
            </a:r>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endParaRPr lang="en-US" sz="1600">
              <a:latin typeface="Calibri Light" panose="020F0302020204030204" charset="0"/>
              <a:cs typeface="Calibri Light" panose="020F0302020204030204" charset="0"/>
            </a:endParaRPr>
          </a:p>
          <a:p>
            <a:pPr marL="285750" indent="-285750">
              <a:buFont typeface="Wingdings" panose="05000000000000000000" charset="0"/>
              <a:buChar char="q"/>
            </a:pPr>
            <a:r>
              <a:rPr lang="en-US" sz="1600" b="1">
                <a:latin typeface="Calibri Light" panose="020F0302020204030204" charset="0"/>
                <a:cs typeface="Calibri Light" panose="020F0302020204030204" charset="0"/>
              </a:rPr>
              <a:t>Aim for the smallest data type -</a:t>
            </a:r>
            <a:endParaRPr lang="en-US" sz="1600" b="1">
              <a:latin typeface="Calibri Light" panose="020F0302020204030204" charset="0"/>
              <a:cs typeface="Calibri Light" panose="020F0302020204030204" charset="0"/>
            </a:endParaRPr>
          </a:p>
          <a:p>
            <a:pPr indent="0">
              <a:buFont typeface="Wingdings" panose="05000000000000000000" charset="0"/>
              <a:buNone/>
            </a:pPr>
            <a:r>
              <a:rPr lang="en-US" sz="1600">
                <a:latin typeface="Calibri Light" panose="020F0302020204030204" charset="0"/>
                <a:cs typeface="Calibri Light" panose="020F0302020204030204" charset="0"/>
              </a:rPr>
              <a:t>for example </a:t>
            </a:r>
            <a:endParaRPr lang="en-US" sz="1600">
              <a:latin typeface="Calibri Light" panose="020F0302020204030204" charset="0"/>
              <a:cs typeface="Calibri Light" panose="020F0302020204030204" charset="0"/>
            </a:endParaRPr>
          </a:p>
          <a:p>
            <a:pPr indent="0">
              <a:buFont typeface="Wingdings" panose="05000000000000000000" charset="0"/>
              <a:buNone/>
            </a:pPr>
            <a:r>
              <a:rPr lang="en-US" sz="1600">
                <a:latin typeface="Calibri Light" panose="020F0302020204030204" charset="0"/>
                <a:cs typeface="Calibri Light" panose="020F0302020204030204" charset="0"/>
              </a:rPr>
              <a:t>When we wish to save strings. Let’s say wehave a column that saves usernames shorter than 30 characters. We can use the VARCHAR(30) to represent data in that column. </a:t>
            </a:r>
            <a:endParaRPr lang="en-US" sz="1600">
              <a:latin typeface="Calibri Light" panose="020F0302020204030204" charset="0"/>
              <a:cs typeface="Calibri Light" panose="020F0302020204030204" charset="0"/>
            </a:endParaRPr>
          </a:p>
          <a:p>
            <a:pPr indent="0">
              <a:buFont typeface="Wingdings" panose="05000000000000000000" charset="0"/>
              <a:buNone/>
            </a:pPr>
            <a:r>
              <a:rPr lang="en-US" sz="1600">
                <a:latin typeface="Calibri Light" panose="020F0302020204030204" charset="0"/>
                <a:cs typeface="Calibri Light" panose="020F0302020204030204" charset="0"/>
              </a:rPr>
              <a:t>For text that may be longer, such as a user’s bio, we can limit the text to, let’s say, 255 characters and use VARCHAR(255).</a:t>
            </a:r>
            <a:r>
              <a:rPr lang="en-US">
                <a:latin typeface="Calibri Light" panose="020F0302020204030204" charset="0"/>
                <a:cs typeface="Calibri Light" panose="020F0302020204030204" charset="0"/>
              </a:rPr>
              <a:t> </a:t>
            </a:r>
            <a:endParaRPr lang="en-US">
              <a:latin typeface="Calibri Light" panose="020F0302020204030204" charset="0"/>
              <a:cs typeface="Calibri Light" panose="020F0302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635" y="0"/>
            <a:ext cx="12193270" cy="685736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b="1">
                <a:latin typeface="+mj-ea"/>
                <a:cs typeface="+mj-ea"/>
              </a:rPr>
              <a:t>2. Select all female patients who are older than 40.</a:t>
            </a:r>
            <a:r>
              <a:rPr lang="en-US" sz="1800" b="1"/>
              <a:t> </a:t>
            </a:r>
            <a:endParaRPr lang="en-US" sz="1800" b="1"/>
          </a:p>
        </p:txBody>
      </p:sp>
      <p:pic>
        <p:nvPicPr>
          <p:cNvPr id="6" name="Content Placeholder 5"/>
          <p:cNvPicPr>
            <a:picLocks noChangeAspect="1"/>
          </p:cNvPicPr>
          <p:nvPr>
            <p:ph idx="1"/>
          </p:nvPr>
        </p:nvPicPr>
        <p:blipFill>
          <a:blip r:embed="rId1"/>
          <a:stretch>
            <a:fillRect/>
          </a:stretch>
        </p:blipFill>
        <p:spPr>
          <a:xfrm>
            <a:off x="609600" y="1174750"/>
            <a:ext cx="10972800" cy="53333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b="1">
                <a:latin typeface="+mj-ea"/>
                <a:cs typeface="+mj-ea"/>
              </a:rPr>
              <a:t>3. Calculate the average BMI of patients.</a:t>
            </a:r>
            <a:endParaRPr lang="en-US" sz="1800" b="1">
              <a:latin typeface="+mj-ea"/>
              <a:cs typeface="+mj-ea"/>
            </a:endParaRPr>
          </a:p>
        </p:txBody>
      </p:sp>
      <p:pic>
        <p:nvPicPr>
          <p:cNvPr id="6" name="Content Placeholder 5"/>
          <p:cNvPicPr>
            <a:picLocks noChangeAspect="1"/>
          </p:cNvPicPr>
          <p:nvPr>
            <p:ph idx="1"/>
          </p:nvPr>
        </p:nvPicPr>
        <p:blipFill>
          <a:blip r:embed="rId1"/>
          <a:stretch>
            <a:fillRect/>
          </a:stretch>
        </p:blipFill>
        <p:spPr>
          <a:xfrm>
            <a:off x="609600" y="1174750"/>
            <a:ext cx="10972165" cy="5288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b="1">
                <a:latin typeface="+mj-ea"/>
                <a:cs typeface="+mj-ea"/>
              </a:rPr>
              <a:t>4. List patients in descending order of blood glucose levels.</a:t>
            </a:r>
            <a:endParaRPr lang="en-US" sz="1800" b="1">
              <a:latin typeface="+mj-ea"/>
              <a:cs typeface="+mj-ea"/>
            </a:endParaRPr>
          </a:p>
        </p:txBody>
      </p:sp>
      <p:pic>
        <p:nvPicPr>
          <p:cNvPr id="6" name="Content Placeholder 5"/>
          <p:cNvPicPr>
            <a:picLocks noChangeAspect="1"/>
          </p:cNvPicPr>
          <p:nvPr>
            <p:ph idx="1"/>
          </p:nvPr>
        </p:nvPicPr>
        <p:blipFill>
          <a:blip r:embed="rId1"/>
          <a:stretch>
            <a:fillRect/>
          </a:stretch>
        </p:blipFill>
        <p:spPr>
          <a:xfrm>
            <a:off x="610235" y="1174750"/>
            <a:ext cx="10972165" cy="53105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b="1">
                <a:latin typeface="+mj-ea"/>
                <a:cs typeface="+mj-ea"/>
              </a:rPr>
              <a:t>5. Find patients who have hypertension and diabetes. </a:t>
            </a:r>
            <a:endParaRPr lang="en-US" sz="1800" b="1">
              <a:latin typeface="+mj-ea"/>
              <a:cs typeface="+mj-ea"/>
            </a:endParaRPr>
          </a:p>
        </p:txBody>
      </p:sp>
      <p:pic>
        <p:nvPicPr>
          <p:cNvPr id="6" name="Content Placeholder 5"/>
          <p:cNvPicPr>
            <a:picLocks noChangeAspect="1"/>
          </p:cNvPicPr>
          <p:nvPr>
            <p:ph idx="1"/>
          </p:nvPr>
        </p:nvPicPr>
        <p:blipFill>
          <a:blip r:embed="rId1"/>
          <a:stretch>
            <a:fillRect/>
          </a:stretch>
        </p:blipFill>
        <p:spPr>
          <a:xfrm>
            <a:off x="609600" y="1174750"/>
            <a:ext cx="10973435" cy="5288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b="1">
                <a:latin typeface="+mj-ea"/>
                <a:cs typeface="+mj-ea"/>
              </a:rPr>
              <a:t>6. Determine the number of patients with heart disease.</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10235" y="1174750"/>
            <a:ext cx="10972800" cy="5254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b="1">
                <a:latin typeface="+mj-ea"/>
                <a:cs typeface="+mj-ea"/>
              </a:rPr>
              <a:t>7. Group patients by smoking history and count how many smokers and non</a:t>
            </a:r>
            <a:br>
              <a:rPr lang="en-US" sz="1800" b="1">
                <a:latin typeface="+mj-ea"/>
                <a:cs typeface="+mj-ea"/>
              </a:rPr>
            </a:br>
            <a:r>
              <a:rPr lang="en-US" sz="1800" b="1">
                <a:latin typeface="+mj-ea"/>
                <a:cs typeface="+mj-ea"/>
              </a:rPr>
              <a:t>smokers there are.</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10235" y="1183640"/>
            <a:ext cx="10971530" cy="52012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sz="1800" b="1">
                <a:latin typeface="+mj-ea"/>
                <a:cs typeface="+mj-ea"/>
              </a:rPr>
              <a:t>8. Retrieve the Patient_ids of patients who have a BMI greater than the average BMI.</a:t>
            </a:r>
            <a:endParaRPr lang="en-US" sz="1800" b="1">
              <a:latin typeface="+mj-ea"/>
              <a:cs typeface="+mj-ea"/>
            </a:endParaRPr>
          </a:p>
        </p:txBody>
      </p:sp>
      <p:pic>
        <p:nvPicPr>
          <p:cNvPr id="4" name="Content Placeholder 3"/>
          <p:cNvPicPr>
            <a:picLocks noChangeAspect="1"/>
          </p:cNvPicPr>
          <p:nvPr>
            <p:ph idx="1"/>
          </p:nvPr>
        </p:nvPicPr>
        <p:blipFill>
          <a:blip r:embed="rId1"/>
          <a:stretch>
            <a:fillRect/>
          </a:stretch>
        </p:blipFill>
        <p:spPr>
          <a:xfrm>
            <a:off x="610235" y="1177290"/>
            <a:ext cx="10972165" cy="523684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3563</Words>
  <Application>WPS Presentation</Application>
  <PresentationFormat>Widescreen</PresentationFormat>
  <Paragraphs>91</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Calibri Light</vt:lpstr>
      <vt:lpstr>Microsoft YaHei</vt:lpstr>
      <vt:lpstr>Arial Unicode MS</vt:lpstr>
      <vt:lpstr>Calibri</vt:lpstr>
      <vt:lpstr>Wingdings</vt:lpstr>
      <vt:lpstr>Communications and Dialogues</vt:lpstr>
      <vt:lpstr>PowerPoint 演示文稿</vt:lpstr>
      <vt:lpstr>1. Retrieve the Patient_id and ages of all patients. </vt:lpstr>
      <vt:lpstr>2. Select all female patients who are older than 40. </vt:lpstr>
      <vt:lpstr>3. Calculate the average BMI of patients.</vt:lpstr>
      <vt:lpstr>4. List patients in descending order of blood glucose levels.</vt:lpstr>
      <vt:lpstr>5. Find patients who have hypertension and diabetes. </vt:lpstr>
      <vt:lpstr>6. Determine the number of patients with heart disease.</vt:lpstr>
      <vt:lpstr>7. Group patients by smoking history and count how many smokers and non smokers there are.</vt:lpstr>
      <vt:lpstr>8. Retrieve the Patient_ids of patients who have a BMI greater than the average BMI.</vt:lpstr>
      <vt:lpstr>9. Find the patient with the highest HbA1c level and the patient with the lowest  HbA1clevel.</vt:lpstr>
      <vt:lpstr>10. Calculate the age of patients in years (assuming the current date as of now).</vt:lpstr>
      <vt:lpstr>11. Rank patients by blood glucose level within each gender group. </vt:lpstr>
      <vt:lpstr>12. Update the smoking history of patients who are older than 50 to "Ex-smoker." </vt:lpstr>
      <vt:lpstr>13. Insert a new patient into the database with sample data.</vt:lpstr>
      <vt:lpstr>14. Delete all patients with heart disease from the database.</vt:lpstr>
      <vt:lpstr>15. Find patients who have hypertension but not diabetes using the EXCEPT operator.</vt:lpstr>
      <vt:lpstr>16. Define a unique constraint on the "patient_id" column to ensure its values are unique.</vt:lpstr>
      <vt:lpstr>17. Create a view that displays the Patient_ids, ages, and BMI of patients.</vt:lpstr>
      <vt:lpstr>18. Suggest improvements in the database schema to reduce data redundancy and  improve data integrity.</vt:lpstr>
      <vt:lpstr>19. Explain how you can optimize the performance of SQL queries on this dataset.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analysis </dc:title>
  <dc:creator/>
  <cp:lastModifiedBy>dell</cp:lastModifiedBy>
  <cp:revision>47</cp:revision>
  <dcterms:created xsi:type="dcterms:W3CDTF">2023-12-06T08:49:00Z</dcterms:created>
  <dcterms:modified xsi:type="dcterms:W3CDTF">2023-12-13T11:20:23Z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5C218BDF5FCA4F558C3C73BDDE3918C9_11</vt:lpwstr>
  </property>
  <property fmtid="{D5CDD505-2E9C-101B-9397-08002B2CF9AE}" pid="3" name="KSOProductBuildVer">
    <vt:lpwstr>1033-12.2.0.13359</vt:lpwstr>
  </property>
</Properties>
</file>