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 idx="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B16D165-8D75-471A-99AC-6C0C16DF6EDB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FB9744-F9A6-4A5D-871A-FFE7501C853F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A2E97-4AF6-461D-8B65-C743167AE91C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786C28-A0FA-4818-A5EA-086CADA2DE54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E68A1-EA5D-4839-A77C-9DEDC7BE00F5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2E2A6A-97CB-4ED5-9EE7-F7F1B338DFB9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0FAD23-F4AD-4593-8FAD-340A067957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8B78E3-9E9B-483F-9CB9-40AB5B909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EE4553-28DC-447F-AC19-2E2D626D23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BCC25-DEC6-44BA-850C-9A35FA4090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1B96C7-937E-42F1-935D-3E828B08E77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CBE9822-592E-4120-9400-5B92594376B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BA3051-DCB7-4A25-B24D-6CB7053A7E76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14C2D1-9C40-4B8C-B37A-19B9E65F190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1A74BCD-80DB-4621-9D64-2C96209FB9B0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724150-AEDB-47AF-B760-A89F84D3B4D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4D44176-9B5A-4E10-A02F-E29945E7E81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DD744-CFFC-4929-B7EA-80D8613B58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F9B540-DA72-48CC-A791-C44C81DF3E2E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D2CB1C8-2DC9-4123-BF8F-DAE546D614D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A5891C-EEBD-48AB-B911-3F9D75EAC71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EABAFF-3222-45C2-B515-397ED12E08A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97CA24-6FA8-4846-874C-C177B88FC1D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2D82E02-0FAC-4E30-ABC1-0CFFC5F782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8CAD22C-410A-4555-AFE7-6821C78832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85F7BB-D4DE-4C6D-AA4C-216916D3F1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4DA547C-BE68-45DD-B6F2-4CF7E3E70A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925933-B68C-4306-8996-A0994391FD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91D72D-8461-4B79-90C7-11D918CAB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1C44855-D13E-4FB9-8EB1-03CFBDD489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20EA1F0-516E-49E3-885B-3C68E204AB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65367DF-FD2E-47FE-BD1D-7EDD6AFFD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958612-1A37-4901-B704-1D64460E95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6C5CD39-9AC9-4552-A92E-6EC1FA5C6D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0976E51-FC65-4682-A8A2-DD03BFF2D5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1B89685-1BB7-4D12-A2BE-447C60D49D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8EE77E-380F-43B6-A22F-9910232E74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F346FC-1920-425D-BF86-F08895C386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EBABD6-7F88-4383-A130-17B27A168E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FEC9DA-6F48-46B6-8AAC-5A4FBE9134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07A17A-475F-486C-8999-5419969605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96EBC1-1973-4072-A458-37BAF8D62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54D0917-357C-4B78-85C1-2179EED0E12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7600" cy="5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0" y="764640"/>
            <a:ext cx="9143640" cy="54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AFC6839-8C51-4DAD-BBFE-B1433E8872E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dt" idx="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ftr" idx="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7"/>
          </p:nvPr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C62004F-0CE7-4285-A681-AE1A11502E2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0" y="287280"/>
            <a:ext cx="9143640" cy="107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4000"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SilentTalks</a:t>
            </a:r>
            <a:br>
              <a:rPr sz="4000"/>
            </a:br>
            <a:r>
              <a:rPr b="0" lang="en-IN" sz="2700" spc="-1" strike="noStrike">
                <a:solidFill>
                  <a:srgbClr val="562214"/>
                </a:solidFill>
                <a:latin typeface="Gill Sans"/>
                <a:ea typeface="Droid Sans Fallback"/>
              </a:rPr>
              <a:t>Project Idea Presentation</a:t>
            </a:r>
            <a:br>
              <a:rPr sz="2400"/>
            </a:br>
            <a:r>
              <a:rPr b="1" lang="en-US" sz="20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Date: 05/05/2023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Rectangle 4"/>
          <p:cNvSpPr/>
          <p:nvPr/>
        </p:nvSpPr>
        <p:spPr>
          <a:xfrm>
            <a:off x="2323800" y="1585440"/>
            <a:ext cx="4968360" cy="143640"/>
          </a:xfrm>
          <a:prstGeom prst="rect">
            <a:avLst/>
          </a:prstGeom>
          <a:solidFill>
            <a:srgbClr val="c0504d"/>
          </a:solidFill>
          <a:ln>
            <a:noFill/>
          </a:ln>
          <a:effectLst>
            <a:outerShdw algn="ctr" blurRad="44280" dir="5400000" dist="2808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29" name="Rectangle 2"/>
          <p:cNvSpPr/>
          <p:nvPr/>
        </p:nvSpPr>
        <p:spPr>
          <a:xfrm>
            <a:off x="861120" y="6122520"/>
            <a:ext cx="7848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FACULTY OF ENGINEERING &amp; COMPUTING SCIENCES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TEERTHANKER MAHAVEER UNIVERSITY, MORADABAD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0" name="Picture 12" descr=""/>
          <p:cNvPicPr/>
          <p:nvPr/>
        </p:nvPicPr>
        <p:blipFill>
          <a:blip r:embed="rId1"/>
          <a:stretch/>
        </p:blipFill>
        <p:spPr>
          <a:xfrm>
            <a:off x="4081320" y="4854960"/>
            <a:ext cx="1203840" cy="1085400"/>
          </a:xfrm>
          <a:prstGeom prst="rect">
            <a:avLst/>
          </a:prstGeom>
          <a:ln w="0">
            <a:noFill/>
          </a:ln>
        </p:spPr>
      </p:pic>
      <p:sp>
        <p:nvSpPr>
          <p:cNvPr id="131" name="Rectangle 7"/>
          <p:cNvSpPr/>
          <p:nvPr/>
        </p:nvSpPr>
        <p:spPr>
          <a:xfrm>
            <a:off x="611640" y="1863360"/>
            <a:ext cx="80413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Project Work Phase- 2 (ECS899)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Degree : B.Tech CSE (AI+ML+DL)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2" name="Rectangle 5"/>
          <p:cNvSpPr/>
          <p:nvPr/>
        </p:nvSpPr>
        <p:spPr>
          <a:xfrm>
            <a:off x="4081320" y="3181320"/>
            <a:ext cx="4571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Submitted By: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Mansi Jain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TCA1959015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3" name="Rectangle 8"/>
          <p:cNvSpPr/>
          <p:nvPr/>
        </p:nvSpPr>
        <p:spPr>
          <a:xfrm>
            <a:off x="183600" y="3198600"/>
            <a:ext cx="373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33cc"/>
                </a:solidFill>
                <a:latin typeface="Calibri"/>
                <a:ea typeface="Droid Sans Fallback"/>
              </a:rPr>
              <a:t>Project Guide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Mr. Saurabh Pathak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46D1C-EB2F-4325-A3AC-B6C9DD38161B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THANKS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TextBox 4"/>
          <p:cNvSpPr/>
          <p:nvPr/>
        </p:nvSpPr>
        <p:spPr>
          <a:xfrm>
            <a:off x="7792560" y="6604200"/>
            <a:ext cx="148716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050" spc="-1" strike="noStrike">
                <a:solidFill>
                  <a:srgbClr val="ffffff"/>
                </a:solidFill>
                <a:latin typeface="Calibri"/>
              </a:rPr>
              <a:t>T004/ Version 1.0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7600" cy="5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1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183DA09-7707-4BA7-9B80-8D234B0A9DA7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36" name="Rectangle 4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Text Box 5"/>
          <p:cNvSpPr/>
          <p:nvPr/>
        </p:nvSpPr>
        <p:spPr>
          <a:xfrm>
            <a:off x="1979640" y="69480"/>
            <a:ext cx="7884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Introduction</a:t>
            </a: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8" name="Rectangle 8"/>
          <p:cNvSpPr/>
          <p:nvPr/>
        </p:nvSpPr>
        <p:spPr>
          <a:xfrm>
            <a:off x="0" y="61653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40" name="Slide Number Placeholder 3"/>
          <p:cNvSpPr/>
          <p:nvPr/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fld id="{251CB953-61FF-453F-81ED-C3BBCC3467EA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1" name="TextBox 10"/>
          <p:cNvSpPr/>
          <p:nvPr/>
        </p:nvSpPr>
        <p:spPr>
          <a:xfrm>
            <a:off x="2775600" y="937440"/>
            <a:ext cx="447300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50" spc="-1" strike="noStrike">
              <a:latin typeface="Arial"/>
            </a:endParaRPr>
          </a:p>
        </p:txBody>
      </p:sp>
      <p:sp>
        <p:nvSpPr>
          <p:cNvPr id="142" name="TextBox 2"/>
          <p:cNvSpPr/>
          <p:nvPr/>
        </p:nvSpPr>
        <p:spPr>
          <a:xfrm>
            <a:off x="394920" y="1396440"/>
            <a:ext cx="360000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SilentTalk is a website that converts sign language into text language.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This website is for the Dumb and Deaf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We use OpenCV and CNN models to train this website.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grpSp>
        <p:nvGrpSpPr>
          <p:cNvPr id="143" name="object 7"/>
          <p:cNvGrpSpPr/>
          <p:nvPr/>
        </p:nvGrpSpPr>
        <p:grpSpPr>
          <a:xfrm>
            <a:off x="4284000" y="1854000"/>
            <a:ext cx="4536720" cy="2822040"/>
            <a:chOff x="4284000" y="1854000"/>
            <a:chExt cx="4536720" cy="2822040"/>
          </a:xfrm>
        </p:grpSpPr>
        <p:sp>
          <p:nvSpPr>
            <p:cNvPr id="144" name="object 8"/>
            <p:cNvSpPr/>
            <p:nvPr/>
          </p:nvSpPr>
          <p:spPr>
            <a:xfrm>
              <a:off x="4284000" y="1854000"/>
              <a:ext cx="4536720" cy="28220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object 9"/>
            <p:cNvSpPr/>
            <p:nvPr/>
          </p:nvSpPr>
          <p:spPr>
            <a:xfrm>
              <a:off x="4909680" y="2365920"/>
              <a:ext cx="3444840" cy="15584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7600" cy="5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45560" y="2266200"/>
            <a:ext cx="6336360" cy="320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Our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project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aims to create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computer application and train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model which when shown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 real-time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video of hand</a:t>
            </a:r>
            <a:r>
              <a:rPr b="0" lang="en-US" sz="2400" spc="-97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gestures of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American Sign Language shows the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output for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that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particular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sign in text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format on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the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</a:rPr>
              <a:t>screen.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12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CC152C7A-5BF7-41CD-9FD7-8C9969CDC7AA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49" name="Rectangle 4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Text Box 5"/>
          <p:cNvSpPr/>
          <p:nvPr/>
        </p:nvSpPr>
        <p:spPr>
          <a:xfrm>
            <a:off x="1043640" y="45720"/>
            <a:ext cx="7540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Times New Roman"/>
              </a:rPr>
              <a:t>Problem Statement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1653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53" name="Slide Number Placeholder 3"/>
          <p:cNvSpPr/>
          <p:nvPr/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fld id="{665452B9-39DB-40AE-B3EA-F3BA7A2B88A7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54" name="TextBox 2"/>
          <p:cNvSpPr/>
          <p:nvPr/>
        </p:nvSpPr>
        <p:spPr>
          <a:xfrm>
            <a:off x="1764000" y="2072880"/>
            <a:ext cx="6912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TextBox 6"/>
          <p:cNvSpPr/>
          <p:nvPr/>
        </p:nvSpPr>
        <p:spPr>
          <a:xfrm>
            <a:off x="2189520" y="3209040"/>
            <a:ext cx="464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7600" cy="5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93480" y="1303920"/>
            <a:ext cx="8353080" cy="460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Front-end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HTML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CSS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Back-end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Database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SQL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Tools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Jupyter Notebook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VS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3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66991413-53AE-4226-B4AC-412F7045DFE7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9" name="Rectangle 4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 Box 5"/>
          <p:cNvSpPr/>
          <p:nvPr/>
        </p:nvSpPr>
        <p:spPr>
          <a:xfrm>
            <a:off x="1979640" y="0"/>
            <a:ext cx="41925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  <a:ea typeface="ＭＳ Ｐゴシック"/>
              </a:rPr>
              <a:t>Technologies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1" name="Rectangle 8"/>
          <p:cNvSpPr/>
          <p:nvPr/>
        </p:nvSpPr>
        <p:spPr>
          <a:xfrm>
            <a:off x="0" y="61653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63" name="Slide Number Placeholder 3"/>
          <p:cNvSpPr/>
          <p:nvPr/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fld id="{FA4B7819-F82E-439E-BEEF-9EC6D0268BCC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64" name="TextBox 10"/>
          <p:cNvSpPr/>
          <p:nvPr/>
        </p:nvSpPr>
        <p:spPr>
          <a:xfrm>
            <a:off x="7063200" y="6554880"/>
            <a:ext cx="2316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050" spc="-1" strike="noStrike">
                <a:solidFill>
                  <a:srgbClr val="ffffff"/>
                </a:solidFill>
                <a:latin typeface="Calibri"/>
              </a:rPr>
              <a:t>T012C/ Template Version 5.0</a:t>
            </a:r>
            <a:endParaRPr b="0" lang="en-IN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-3960" y="0"/>
            <a:ext cx="9147600" cy="548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4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EA7AC71-159A-4C09-A0C9-E1B91300C602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0" y="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94" strike="noStrike">
                <a:solidFill>
                  <a:srgbClr val="ffffff"/>
                </a:solidFill>
                <a:latin typeface="Calibri"/>
              </a:rPr>
              <a:t>How</a:t>
            </a:r>
            <a:r>
              <a:rPr b="1" lang="en-US" sz="1800" spc="-1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182" strike="noStrike">
                <a:solidFill>
                  <a:srgbClr val="ffffff"/>
                </a:solidFill>
                <a:latin typeface="Calibri"/>
              </a:rPr>
              <a:t>we</a:t>
            </a:r>
            <a:r>
              <a:rPr b="1" lang="en-US" sz="18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94" strike="noStrike">
                <a:solidFill>
                  <a:srgbClr val="ffffff"/>
                </a:solidFill>
                <a:latin typeface="Calibri"/>
              </a:rPr>
              <a:t>generated</a:t>
            </a:r>
            <a:r>
              <a:rPr b="1" lang="en-US" sz="18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103" strike="noStrike">
                <a:solidFill>
                  <a:srgbClr val="ffffff"/>
                </a:solidFill>
                <a:latin typeface="Calibri"/>
              </a:rPr>
              <a:t>data</a:t>
            </a:r>
            <a:r>
              <a:rPr b="1" lang="en-US" sz="1800" spc="-1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38" strike="noStrike">
                <a:solidFill>
                  <a:srgbClr val="ffffff"/>
                </a:solidFill>
                <a:latin typeface="Calibri"/>
              </a:rPr>
              <a:t>set</a:t>
            </a:r>
            <a:r>
              <a:rPr b="1" lang="en-US" sz="1800" spc="-14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49" strike="noStrike">
                <a:solidFill>
                  <a:srgbClr val="ffffff"/>
                </a:solidFill>
                <a:latin typeface="Calibri"/>
              </a:rPr>
              <a:t>and  did </a:t>
            </a:r>
            <a:r>
              <a:rPr b="1" lang="en-US" sz="1800" spc="69" strike="noStrike">
                <a:solidFill>
                  <a:srgbClr val="ffffff"/>
                </a:solidFill>
                <a:latin typeface="Calibri"/>
              </a:rPr>
              <a:t>Data </a:t>
            </a:r>
            <a:r>
              <a:rPr b="1" lang="en-US" sz="1800" spc="-21" strike="noStrike">
                <a:solidFill>
                  <a:srgbClr val="ffffff"/>
                </a:solidFill>
                <a:latin typeface="Calibri"/>
              </a:rPr>
              <a:t>Preprocessing</a:t>
            </a:r>
            <a:r>
              <a:rPr b="1" lang="en-US" sz="1800" spc="-55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00" spc="-452" strike="noStrike">
                <a:solidFill>
                  <a:srgbClr val="ffffff"/>
                </a:solidFill>
                <a:latin typeface="Calibri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Rectangle 8"/>
          <p:cNvSpPr/>
          <p:nvPr/>
        </p:nvSpPr>
        <p:spPr>
          <a:xfrm>
            <a:off x="0" y="61653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9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70" name="Slide Number Placeholder 3"/>
          <p:cNvSpPr/>
          <p:nvPr/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fld id="{958D3429-5127-41FC-B785-E90A087A2629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71" name="TextBox 10"/>
          <p:cNvSpPr/>
          <p:nvPr/>
        </p:nvSpPr>
        <p:spPr>
          <a:xfrm>
            <a:off x="7063200" y="6554880"/>
            <a:ext cx="2316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050" spc="-1" strike="noStrike">
                <a:solidFill>
                  <a:srgbClr val="ffffff"/>
                </a:solidFill>
                <a:latin typeface="Calibri"/>
              </a:rPr>
              <a:t>T012C/ Template Version 5.0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540000" y="1620000"/>
            <a:ext cx="3266640" cy="344772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3"/>
          <a:stretch/>
        </p:blipFill>
        <p:spPr>
          <a:xfrm>
            <a:off x="4833360" y="1620000"/>
            <a:ext cx="326664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3348000" y="914400"/>
            <a:ext cx="5795640" cy="525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        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Num" idx="15"/>
          </p:nvPr>
        </p:nvSpPr>
        <p:spPr>
          <a:xfrm>
            <a:off x="0" y="6492240"/>
            <a:ext cx="39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IN" sz="12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1B605C3-B7D5-4E7D-A0BD-83A12145B4E2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76" name="Rectangle 4"/>
          <p:cNvSpPr/>
          <p:nvPr/>
        </p:nvSpPr>
        <p:spPr>
          <a:xfrm>
            <a:off x="-18720" y="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Text Box 5"/>
          <p:cNvSpPr/>
          <p:nvPr/>
        </p:nvSpPr>
        <p:spPr>
          <a:xfrm>
            <a:off x="827640" y="196560"/>
            <a:ext cx="49125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Data Flow Diagrams(Zero Level)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8" name="Rectangle 8"/>
          <p:cNvSpPr/>
          <p:nvPr/>
        </p:nvSpPr>
        <p:spPr>
          <a:xfrm>
            <a:off x="0" y="61653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80" name="Slide Number Placeholder 3"/>
          <p:cNvSpPr/>
          <p:nvPr/>
        </p:nvSpPr>
        <p:spPr>
          <a:xfrm>
            <a:off x="0" y="6492960"/>
            <a:ext cx="466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fld id="{CD82F67C-25B8-49B6-A601-402E9393D9A9}" type="slidenum">
              <a:rPr b="0" lang="en-IN" sz="12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81" name="TextBox 10"/>
          <p:cNvSpPr/>
          <p:nvPr/>
        </p:nvSpPr>
        <p:spPr>
          <a:xfrm>
            <a:off x="7063200" y="6554880"/>
            <a:ext cx="23162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IN" sz="1050" spc="-1" strike="noStrike">
                <a:solidFill>
                  <a:srgbClr val="ffffff"/>
                </a:solidFill>
                <a:latin typeface="Calibri"/>
              </a:rPr>
              <a:t>T012C/ Template Version 5.0</a:t>
            </a:r>
            <a:endParaRPr b="0" lang="en-IN" sz="1050" spc="-1" strike="noStrike">
              <a:latin typeface="Arial"/>
            </a:endParaRPr>
          </a:p>
        </p:txBody>
      </p:sp>
      <p:pic>
        <p:nvPicPr>
          <p:cNvPr id="182" name="Picture 1" descr=""/>
          <p:cNvPicPr/>
          <p:nvPr/>
        </p:nvPicPr>
        <p:blipFill>
          <a:blip r:embed="rId2"/>
          <a:stretch/>
        </p:blipFill>
        <p:spPr>
          <a:xfrm>
            <a:off x="356040" y="1989000"/>
            <a:ext cx="8665560" cy="266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4"/>
          <p:cNvSpPr/>
          <p:nvPr/>
        </p:nvSpPr>
        <p:spPr>
          <a:xfrm>
            <a:off x="0" y="-11268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       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Data Flow Diagrams(One Level)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84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85" name="Rectangle 8"/>
          <p:cNvSpPr/>
          <p:nvPr/>
        </p:nvSpPr>
        <p:spPr>
          <a:xfrm>
            <a:off x="0" y="63291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6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TextBox 6"/>
          <p:cNvSpPr/>
          <p:nvPr/>
        </p:nvSpPr>
        <p:spPr>
          <a:xfrm>
            <a:off x="3564000" y="1268640"/>
            <a:ext cx="45997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1" descr=""/>
          <p:cNvPicPr/>
          <p:nvPr/>
        </p:nvPicPr>
        <p:blipFill>
          <a:blip r:embed="rId2"/>
          <a:stretch/>
        </p:blipFill>
        <p:spPr>
          <a:xfrm>
            <a:off x="1331640" y="948240"/>
            <a:ext cx="6408360" cy="52272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E5638C7-E289-4A59-A83A-4E4D787FC6B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4"/>
          <p:cNvSpPr/>
          <p:nvPr/>
        </p:nvSpPr>
        <p:spPr>
          <a:xfrm>
            <a:off x="0" y="-11268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                </a:t>
            </a:r>
            <a:r>
              <a:rPr b="0" lang="en-US" sz="4000" spc="-1" strike="noStrike">
                <a:solidFill>
                  <a:srgbClr val="ffffff"/>
                </a:solidFill>
                <a:latin typeface="Times New Roman"/>
              </a:rPr>
              <a:t>Advantages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89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90" name="Rectangle 8"/>
          <p:cNvSpPr/>
          <p:nvPr/>
        </p:nvSpPr>
        <p:spPr>
          <a:xfrm>
            <a:off x="0" y="63291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TextBox 1"/>
          <p:cNvSpPr/>
          <p:nvPr/>
        </p:nvSpPr>
        <p:spPr>
          <a:xfrm>
            <a:off x="827640" y="2270160"/>
            <a:ext cx="7776360" cy="249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Helps to communicate between Dumb/Deaf and normal people.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User Friendly interface.</a:t>
            </a:r>
            <a:endParaRPr b="0" lang="en-IN" sz="2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User’s data will be secure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5F2EB6-DC47-44A4-9374-1AEBE59EAB9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4"/>
          <p:cNvSpPr/>
          <p:nvPr/>
        </p:nvSpPr>
        <p:spPr>
          <a:xfrm>
            <a:off x="0" y="-112680"/>
            <a:ext cx="9143640" cy="91404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2001"/>
              </a:spcBef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                 </a:t>
            </a:r>
            <a:r>
              <a:rPr b="0" lang="en-US" sz="4000" spc="-1" strike="noStrike">
                <a:solidFill>
                  <a:srgbClr val="ffffff"/>
                </a:solidFill>
                <a:latin typeface="Times New Roman"/>
              </a:rPr>
              <a:t>Conclusion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93" name="Picture 18" descr="Teerthanker Mahaveer University"/>
          <p:cNvPicPr/>
          <p:nvPr/>
        </p:nvPicPr>
        <p:blipFill>
          <a:blip r:embed="rId1"/>
          <a:stretch/>
        </p:blipFill>
        <p:spPr>
          <a:xfrm>
            <a:off x="6172560" y="33840"/>
            <a:ext cx="2952360" cy="685440"/>
          </a:xfrm>
          <a:prstGeom prst="rect">
            <a:avLst/>
          </a:prstGeom>
          <a:ln w="0">
            <a:noFill/>
          </a:ln>
        </p:spPr>
      </p:pic>
      <p:sp>
        <p:nvSpPr>
          <p:cNvPr id="194" name="Rectangle 8"/>
          <p:cNvSpPr/>
          <p:nvPr/>
        </p:nvSpPr>
        <p:spPr>
          <a:xfrm>
            <a:off x="0" y="6329160"/>
            <a:ext cx="9143640" cy="692280"/>
          </a:xfrm>
          <a:prstGeom prst="rect">
            <a:avLst/>
          </a:prstGeom>
          <a:solidFill>
            <a:srgbClr val="7116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TextBox 1"/>
          <p:cNvSpPr/>
          <p:nvPr/>
        </p:nvSpPr>
        <p:spPr>
          <a:xfrm>
            <a:off x="1115640" y="1484640"/>
            <a:ext cx="6768360" cy="456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79080" indent="-367200">
              <a:lnSpc>
                <a:spcPct val="114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this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report, a functional real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time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vision based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american sign language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recognition for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D&amp;M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people have been developed for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asl</a:t>
            </a:r>
            <a:r>
              <a:rPr b="0" lang="en-US" sz="24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alphabets.</a:t>
            </a:r>
            <a:endParaRPr b="0" lang="en-IN" sz="2400" spc="-1" strike="noStrike">
              <a:latin typeface="Arial"/>
            </a:endParaRPr>
          </a:p>
          <a:p>
            <a:pPr marL="379080" indent="-3672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We achieved an accuracy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98.00%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 our</a:t>
            </a:r>
            <a:r>
              <a:rPr b="0" lang="en-US" sz="2400" spc="43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dataset.</a:t>
            </a:r>
            <a:endParaRPr b="0" lang="en-IN" sz="2400" spc="-1" strike="noStrike"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000000"/>
              </a:buClr>
              <a:buFont typeface="Arial"/>
              <a:buChar char="●"/>
              <a:tabLst>
                <a:tab algn="l" pos="379080"/>
                <a:tab algn="l" pos="379800"/>
              </a:tabLst>
            </a:pP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Prediction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has been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improved after implementing two layers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algorithms in  which we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verify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predict </a:t>
            </a:r>
            <a:r>
              <a:rPr b="0" lang="en-US" sz="2400" spc="-7" strike="noStrike">
                <a:solidFill>
                  <a:srgbClr val="000000"/>
                </a:solidFill>
                <a:latin typeface="Calibri"/>
              </a:rPr>
              <a:t>symbols which are more similar to each</a:t>
            </a:r>
            <a:r>
              <a:rPr b="0" lang="en-US" sz="24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other.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379080"/>
                <a:tab algn="l" pos="37980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E65F4E9-8D70-46A9-8AB1-24141657F6B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300</Words>
  <Paragraphs>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2016-07-30T03:16:51Z</dcterms:created>
  <dc:creator>Rashmi Jain</dc:creator>
  <dc:description/>
  <dc:language>en-IN</dc:language>
  <cp:lastModifiedBy/>
  <dcterms:modified xsi:type="dcterms:W3CDTF">2023-05-29T14:13:14Z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b71c3831ea904ceb88f46c5ac06b6f64</vt:lpwstr>
  </property>
  <property fmtid="{D5CDD505-2E9C-101B-9397-08002B2CF9AE}" pid="3" name="Notes">
    <vt:i4>5</vt:i4>
  </property>
  <property fmtid="{D5CDD505-2E9C-101B-9397-08002B2CF9AE}" pid="4" name="PresentationFormat">
    <vt:lpwstr>On-screen Show (4:3)</vt:lpwstr>
  </property>
  <property fmtid="{D5CDD505-2E9C-101B-9397-08002B2CF9AE}" pid="5" name="Slides">
    <vt:i4>10</vt:i4>
  </property>
</Properties>
</file>