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Comfortaa Medium"/>
      <p:regular r:id="rId23"/>
      <p:bold r:id="rId24"/>
    </p:embeddedFon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ComfortaaMedium-bold.fntdata"/><Relationship Id="rId23" Type="http://schemas.openxmlformats.org/officeDocument/2006/relationships/font" Target="fonts/Comfortaa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6c184824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6c184824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6c184824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6c18482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94652133d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94652133d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94652133d0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94652133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586adcb5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586adcb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6c18482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6c18482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4652133d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4652133d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Breast Cancer prediction model</a:t>
            </a:r>
            <a:endParaRPr/>
          </a:p>
        </p:txBody>
      </p:sp>
      <p:sp>
        <p:nvSpPr>
          <p:cNvPr id="129" name="Google Shape;129;p13"/>
          <p:cNvSpPr txBox="1"/>
          <p:nvPr>
            <p:ph idx="1" type="subTitle"/>
          </p:nvPr>
        </p:nvSpPr>
        <p:spPr>
          <a:xfrm>
            <a:off x="3228975" y="3605050"/>
            <a:ext cx="5144700" cy="90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AI</a:t>
            </a:r>
            <a:r>
              <a:rPr lang="en"/>
              <a:t> project by Mansi Sharma (Reg No. - 209301198)</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K-NN</a:t>
            </a:r>
            <a:endParaRPr/>
          </a:p>
        </p:txBody>
      </p:sp>
      <p:pic>
        <p:nvPicPr>
          <p:cNvPr id="190" name="Google Shape;190;p22"/>
          <p:cNvPicPr preferRelativeResize="0"/>
          <p:nvPr/>
        </p:nvPicPr>
        <p:blipFill>
          <a:blip r:embed="rId3">
            <a:alphaModFix/>
          </a:blip>
          <a:stretch>
            <a:fillRect/>
          </a:stretch>
        </p:blipFill>
        <p:spPr>
          <a:xfrm>
            <a:off x="681250" y="1686125"/>
            <a:ext cx="7783376" cy="316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Accuracy</a:t>
            </a:r>
            <a:endParaRPr/>
          </a:p>
        </p:txBody>
      </p:sp>
      <p:pic>
        <p:nvPicPr>
          <p:cNvPr id="196" name="Google Shape;196;p23"/>
          <p:cNvPicPr preferRelativeResize="0"/>
          <p:nvPr/>
        </p:nvPicPr>
        <p:blipFill>
          <a:blip r:embed="rId3">
            <a:alphaModFix/>
          </a:blip>
          <a:stretch>
            <a:fillRect/>
          </a:stretch>
        </p:blipFill>
        <p:spPr>
          <a:xfrm>
            <a:off x="1497200" y="1550600"/>
            <a:ext cx="5666900" cy="316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303800" y="63175"/>
            <a:ext cx="3430500" cy="1990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2" name="Google Shape;202;p24"/>
          <p:cNvSpPr txBox="1"/>
          <p:nvPr>
            <p:ph idx="1" type="subTitle"/>
          </p:nvPr>
        </p:nvSpPr>
        <p:spPr>
          <a:xfrm>
            <a:off x="1274100" y="2137550"/>
            <a:ext cx="6595800" cy="2251200"/>
          </a:xfrm>
          <a:prstGeom prst="rect">
            <a:avLst/>
          </a:prstGeom>
        </p:spPr>
        <p:txBody>
          <a:bodyPr anchorCtr="0" anchor="t" bIns="91425" lIns="91425" spcFirstLastPara="1" rIns="91425" wrap="square" tIns="91425">
            <a:normAutofit fontScale="77500" lnSpcReduction="20000"/>
          </a:bodyPr>
          <a:lstStyle/>
          <a:p>
            <a:pPr indent="0" lvl="0" marL="0" rtl="0" algn="l">
              <a:lnSpc>
                <a:spcPct val="95000"/>
              </a:lnSpc>
              <a:spcBef>
                <a:spcPts val="1400"/>
              </a:spcBef>
              <a:spcAft>
                <a:spcPts val="0"/>
              </a:spcAft>
              <a:buNone/>
            </a:pPr>
            <a:r>
              <a:rPr lang="en" sz="1750">
                <a:solidFill>
                  <a:srgbClr val="6F6F74"/>
                </a:solidFill>
                <a:latin typeface="Comfortaa"/>
                <a:ea typeface="Comfortaa"/>
                <a:cs typeface="Comfortaa"/>
                <a:sym typeface="Comfortaa"/>
              </a:rPr>
              <a:t>•</a:t>
            </a:r>
            <a:r>
              <a:rPr lang="en" sz="2200">
                <a:solidFill>
                  <a:srgbClr val="000000"/>
                </a:solidFill>
                <a:latin typeface="Comfortaa"/>
                <a:ea typeface="Comfortaa"/>
                <a:cs typeface="Comfortaa"/>
                <a:sym typeface="Comfortaa"/>
              </a:rPr>
              <a:t>This study identifies the KNN model to be successful in breast cancer classification with an accuracy rate of 97.07%</a:t>
            </a:r>
            <a:endParaRPr sz="2200">
              <a:solidFill>
                <a:srgbClr val="000000"/>
              </a:solidFill>
              <a:latin typeface="Comfortaa"/>
              <a:ea typeface="Comfortaa"/>
              <a:cs typeface="Comfortaa"/>
              <a:sym typeface="Comfortaa"/>
            </a:endParaRPr>
          </a:p>
          <a:p>
            <a:pPr indent="0" lvl="0" marL="0" rtl="0" algn="l">
              <a:lnSpc>
                <a:spcPct val="95000"/>
              </a:lnSpc>
              <a:spcBef>
                <a:spcPts val="1400"/>
              </a:spcBef>
              <a:spcAft>
                <a:spcPts val="0"/>
              </a:spcAft>
              <a:buNone/>
            </a:pPr>
            <a:r>
              <a:rPr lang="en" sz="1750">
                <a:solidFill>
                  <a:srgbClr val="6F6F74"/>
                </a:solidFill>
                <a:latin typeface="Comfortaa"/>
                <a:ea typeface="Comfortaa"/>
                <a:cs typeface="Comfortaa"/>
                <a:sym typeface="Comfortaa"/>
              </a:rPr>
              <a:t>•</a:t>
            </a:r>
            <a:r>
              <a:rPr lang="en" sz="2200">
                <a:solidFill>
                  <a:srgbClr val="000000"/>
                </a:solidFill>
                <a:latin typeface="Comfortaa"/>
                <a:ea typeface="Comfortaa"/>
                <a:cs typeface="Comfortaa"/>
                <a:sym typeface="Comfortaa"/>
              </a:rPr>
              <a:t>Our results show that ML algorithms can classify breast cancer outcomes with high accuracy and  identify key characteristics even for small datasets. </a:t>
            </a:r>
            <a:endParaRPr sz="2200">
              <a:solidFill>
                <a:srgbClr val="000000"/>
              </a:solidFill>
              <a:latin typeface="Comfortaa"/>
              <a:ea typeface="Comfortaa"/>
              <a:cs typeface="Comfortaa"/>
              <a:sym typeface="Comfortaa"/>
            </a:endParaRPr>
          </a:p>
          <a:p>
            <a:pPr indent="0" lvl="0" marL="0" rtl="0" algn="l">
              <a:lnSpc>
                <a:spcPct val="95000"/>
              </a:lnSpc>
              <a:spcBef>
                <a:spcPts val="1400"/>
              </a:spcBef>
              <a:spcAft>
                <a:spcPts val="0"/>
              </a:spcAft>
              <a:buNone/>
            </a:pPr>
            <a:r>
              <a:t/>
            </a:r>
            <a:endParaRPr sz="2200">
              <a:solidFill>
                <a:srgbClr val="000000"/>
              </a:solidFill>
              <a:latin typeface="Comfortaa"/>
              <a:ea typeface="Comfortaa"/>
              <a:cs typeface="Comfortaa"/>
              <a:sym typeface="Comfortaa"/>
            </a:endParaRPr>
          </a:p>
          <a:p>
            <a:pPr indent="0" lvl="0" marL="0" rtl="0" algn="l">
              <a:lnSpc>
                <a:spcPct val="115000"/>
              </a:lnSpc>
              <a:spcBef>
                <a:spcPts val="200"/>
              </a:spcBef>
              <a:spcAft>
                <a:spcPts val="1200"/>
              </a:spcAft>
              <a:buNone/>
            </a:pPr>
            <a:r>
              <a:t/>
            </a:r>
            <a:endParaRPr sz="1450">
              <a:solidFill>
                <a:srgbClr val="000000"/>
              </a:solidFill>
              <a:highlight>
                <a:srgbClr val="FFFFFF"/>
              </a:highlight>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2719900" y="1123500"/>
            <a:ext cx="3775200" cy="267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2" type="body"/>
          </p:nvPr>
        </p:nvSpPr>
        <p:spPr>
          <a:xfrm>
            <a:off x="4166425" y="1475900"/>
            <a:ext cx="3430500" cy="2491500"/>
          </a:xfrm>
          <a:prstGeom prst="rect">
            <a:avLst/>
          </a:prstGeom>
        </p:spPr>
        <p:txBody>
          <a:bodyPr anchorCtr="0" anchor="t" bIns="91425" lIns="91425" spcFirstLastPara="1" rIns="91425" wrap="square" tIns="91425">
            <a:normAutofit lnSpcReduction="20000"/>
          </a:bodyPr>
          <a:lstStyle/>
          <a:p>
            <a:pPr indent="-349250" lvl="0" marL="457200" rtl="0" algn="l">
              <a:spcBef>
                <a:spcPts val="0"/>
              </a:spcBef>
              <a:spcAft>
                <a:spcPts val="0"/>
              </a:spcAft>
              <a:buSzPts val="1900"/>
              <a:buFont typeface="Comfortaa"/>
              <a:buChar char="●"/>
            </a:pPr>
            <a:r>
              <a:rPr lang="en" sz="1900">
                <a:latin typeface="Comfortaa"/>
                <a:ea typeface="Comfortaa"/>
                <a:cs typeface="Comfortaa"/>
                <a:sym typeface="Comfortaa"/>
              </a:rPr>
              <a:t>Introduction</a:t>
            </a:r>
            <a:endParaRPr sz="1900">
              <a:latin typeface="Comfortaa"/>
              <a:ea typeface="Comfortaa"/>
              <a:cs typeface="Comfortaa"/>
              <a:sym typeface="Comfortaa"/>
            </a:endParaRPr>
          </a:p>
          <a:p>
            <a:pPr indent="-349250" lvl="0" marL="457200" rtl="0" algn="l">
              <a:spcBef>
                <a:spcPts val="0"/>
              </a:spcBef>
              <a:spcAft>
                <a:spcPts val="0"/>
              </a:spcAft>
              <a:buSzPts val="1900"/>
              <a:buFont typeface="Comfortaa"/>
              <a:buChar char="●"/>
            </a:pPr>
            <a:r>
              <a:rPr lang="en" sz="1900">
                <a:latin typeface="Comfortaa"/>
                <a:ea typeface="Comfortaa"/>
                <a:cs typeface="Comfortaa"/>
                <a:sym typeface="Comfortaa"/>
              </a:rPr>
              <a:t>Hardware &amp; Software requirements</a:t>
            </a:r>
            <a:endParaRPr sz="1900">
              <a:latin typeface="Comfortaa"/>
              <a:ea typeface="Comfortaa"/>
              <a:cs typeface="Comfortaa"/>
              <a:sym typeface="Comfortaa"/>
            </a:endParaRPr>
          </a:p>
          <a:p>
            <a:pPr indent="-349250" lvl="0" marL="457200" rtl="0" algn="l">
              <a:spcBef>
                <a:spcPts val="0"/>
              </a:spcBef>
              <a:spcAft>
                <a:spcPts val="0"/>
              </a:spcAft>
              <a:buSzPts val="1900"/>
              <a:buFont typeface="Comfortaa"/>
              <a:buChar char="●"/>
            </a:pPr>
            <a:r>
              <a:rPr lang="en" sz="1900">
                <a:latin typeface="Comfortaa"/>
                <a:ea typeface="Comfortaa"/>
                <a:cs typeface="Comfortaa"/>
                <a:sym typeface="Comfortaa"/>
              </a:rPr>
              <a:t>Dataset &amp; Input </a:t>
            </a:r>
            <a:endParaRPr sz="1900">
              <a:latin typeface="Comfortaa"/>
              <a:ea typeface="Comfortaa"/>
              <a:cs typeface="Comfortaa"/>
              <a:sym typeface="Comfortaa"/>
            </a:endParaRPr>
          </a:p>
          <a:p>
            <a:pPr indent="-349250" lvl="0" marL="457200" rtl="0" algn="l">
              <a:spcBef>
                <a:spcPts val="0"/>
              </a:spcBef>
              <a:spcAft>
                <a:spcPts val="0"/>
              </a:spcAft>
              <a:buSzPts val="1900"/>
              <a:buFont typeface="Comfortaa"/>
              <a:buChar char="●"/>
            </a:pPr>
            <a:r>
              <a:rPr lang="en" sz="1900">
                <a:latin typeface="Comfortaa"/>
                <a:ea typeface="Comfortaa"/>
                <a:cs typeface="Comfortaa"/>
                <a:sym typeface="Comfortaa"/>
              </a:rPr>
              <a:t>Implementation</a:t>
            </a:r>
            <a:endParaRPr sz="1900">
              <a:latin typeface="Comfortaa"/>
              <a:ea typeface="Comfortaa"/>
              <a:cs typeface="Comfortaa"/>
              <a:sym typeface="Comfortaa"/>
            </a:endParaRPr>
          </a:p>
          <a:p>
            <a:pPr indent="-349250" lvl="0" marL="457200" rtl="0" algn="l">
              <a:spcBef>
                <a:spcPts val="0"/>
              </a:spcBef>
              <a:spcAft>
                <a:spcPts val="0"/>
              </a:spcAft>
              <a:buSzPts val="1900"/>
              <a:buFont typeface="Comfortaa"/>
              <a:buChar char="●"/>
            </a:pPr>
            <a:r>
              <a:rPr lang="en" sz="1900">
                <a:latin typeface="Comfortaa"/>
                <a:ea typeface="Comfortaa"/>
                <a:cs typeface="Comfortaa"/>
                <a:sym typeface="Comfortaa"/>
              </a:rPr>
              <a:t>Algorithm</a:t>
            </a:r>
            <a:endParaRPr sz="1900">
              <a:latin typeface="Comfortaa"/>
              <a:ea typeface="Comfortaa"/>
              <a:cs typeface="Comfortaa"/>
              <a:sym typeface="Comfortaa"/>
            </a:endParaRPr>
          </a:p>
          <a:p>
            <a:pPr indent="-349250" lvl="0" marL="457200" rtl="0" algn="l">
              <a:spcBef>
                <a:spcPts val="0"/>
              </a:spcBef>
              <a:spcAft>
                <a:spcPts val="0"/>
              </a:spcAft>
              <a:buSzPts val="1900"/>
              <a:buFont typeface="Comfortaa"/>
              <a:buChar char="●"/>
            </a:pPr>
            <a:r>
              <a:rPr lang="en" sz="1900">
                <a:latin typeface="Comfortaa"/>
                <a:ea typeface="Comfortaa"/>
                <a:cs typeface="Comfortaa"/>
                <a:sym typeface="Comfortaa"/>
              </a:rPr>
              <a:t>Accuracy</a:t>
            </a:r>
            <a:endParaRPr sz="1900">
              <a:latin typeface="Comfortaa"/>
              <a:ea typeface="Comfortaa"/>
              <a:cs typeface="Comfortaa"/>
              <a:sym typeface="Comfortaa"/>
            </a:endParaRPr>
          </a:p>
          <a:p>
            <a:pPr indent="-349250" lvl="0" marL="457200" rtl="0" algn="l">
              <a:spcBef>
                <a:spcPts val="0"/>
              </a:spcBef>
              <a:spcAft>
                <a:spcPts val="0"/>
              </a:spcAft>
              <a:buSzPts val="1900"/>
              <a:buFont typeface="Comfortaa"/>
              <a:buChar char="●"/>
            </a:pPr>
            <a:r>
              <a:rPr lang="en" sz="1900">
                <a:latin typeface="Comfortaa"/>
                <a:ea typeface="Comfortaa"/>
                <a:cs typeface="Comfortaa"/>
                <a:sym typeface="Comfortaa"/>
              </a:rPr>
              <a:t>Conclusion</a:t>
            </a:r>
            <a:endParaRPr sz="1900">
              <a:latin typeface="Comfortaa"/>
              <a:ea typeface="Comfortaa"/>
              <a:cs typeface="Comfortaa"/>
              <a:sym typeface="Comfortaa"/>
            </a:endParaRPr>
          </a:p>
        </p:txBody>
      </p:sp>
      <p:sp>
        <p:nvSpPr>
          <p:cNvPr id="135" name="Google Shape;135;p14"/>
          <p:cNvSpPr txBox="1"/>
          <p:nvPr>
            <p:ph type="title"/>
          </p:nvPr>
        </p:nvSpPr>
        <p:spPr>
          <a:xfrm>
            <a:off x="923800" y="1737100"/>
            <a:ext cx="27099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Index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5"/>
          <p:cNvSpPr txBox="1"/>
          <p:nvPr>
            <p:ph idx="1" type="body"/>
          </p:nvPr>
        </p:nvSpPr>
        <p:spPr>
          <a:xfrm>
            <a:off x="1303800" y="2104150"/>
            <a:ext cx="7030500" cy="242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highlight>
                  <a:schemeClr val="dk1"/>
                </a:highlight>
                <a:latin typeface="Comfortaa"/>
                <a:ea typeface="Comfortaa"/>
                <a:cs typeface="Comfortaa"/>
                <a:sym typeface="Comfortaa"/>
              </a:rPr>
              <a:t>According to the Centers for Disease Control and Prevention (CDC), around 220,000 women are diagnosed with breast cancer each year in the United States. Although not all risk factors for breast cancer are known to us, some characteristics, including family history, age, obesity, use of alcohol and tobacco, and obesity, have been identified. Breast cancer is the second leading cause of cancer death in women after lung cancer.</a:t>
            </a:r>
            <a:endParaRPr sz="1200">
              <a:highlight>
                <a:schemeClr val="dk1"/>
              </a:highlight>
              <a:latin typeface="Comfortaa"/>
              <a:ea typeface="Comfortaa"/>
              <a:cs typeface="Comfortaa"/>
              <a:sym typeface="Comfortaa"/>
            </a:endParaRPr>
          </a:p>
          <a:p>
            <a:pPr indent="0" lvl="0" marL="0" rtl="0" algn="l">
              <a:spcBef>
                <a:spcPts val="1200"/>
              </a:spcBef>
              <a:spcAft>
                <a:spcPts val="1200"/>
              </a:spcAft>
              <a:buNone/>
            </a:pPr>
            <a:r>
              <a:rPr lang="en" sz="1200">
                <a:highlight>
                  <a:schemeClr val="dk1"/>
                </a:highlight>
                <a:latin typeface="Comfortaa"/>
                <a:ea typeface="Comfortaa"/>
                <a:cs typeface="Comfortaa"/>
                <a:sym typeface="Comfortaa"/>
              </a:rPr>
              <a:t>Patients may learn about their diagnosis too late to begin treatment if breast imaging procedures are not used. The goal of this project is to determine whether it is possible to identify the type of breast cancer (malignant or benign) from the given characteristics of a breasts’ mass as determined from digital images.</a:t>
            </a:r>
            <a:endParaRPr>
              <a:highlight>
                <a:schemeClr val="dk1"/>
              </a:highlight>
              <a:latin typeface="Comfortaa"/>
              <a:ea typeface="Comfortaa"/>
              <a:cs typeface="Comfortaa"/>
              <a:sym typeface="Comfortaa"/>
            </a:endParaRPr>
          </a:p>
        </p:txBody>
      </p:sp>
      <p:pic>
        <p:nvPicPr>
          <p:cNvPr id="142" name="Google Shape;142;p15"/>
          <p:cNvPicPr preferRelativeResize="0"/>
          <p:nvPr/>
        </p:nvPicPr>
        <p:blipFill>
          <a:blip r:embed="rId3">
            <a:alphaModFix/>
          </a:blip>
          <a:stretch>
            <a:fillRect/>
          </a:stretch>
        </p:blipFill>
        <p:spPr>
          <a:xfrm>
            <a:off x="6891550" y="163300"/>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&amp; Software requirements</a:t>
            </a:r>
            <a:endParaRPr/>
          </a:p>
        </p:txBody>
      </p:sp>
      <p:sp>
        <p:nvSpPr>
          <p:cNvPr id="148" name="Google Shape;148;p16"/>
          <p:cNvSpPr txBox="1"/>
          <p:nvPr>
            <p:ph idx="4294967295" type="body"/>
          </p:nvPr>
        </p:nvSpPr>
        <p:spPr>
          <a:xfrm>
            <a:off x="418675" y="1685250"/>
            <a:ext cx="7296600" cy="3019500"/>
          </a:xfrm>
          <a:prstGeom prst="rect">
            <a:avLst/>
          </a:prstGeom>
        </p:spPr>
        <p:txBody>
          <a:bodyPr anchorCtr="0" anchor="t" bIns="91425" lIns="91425" spcFirstLastPara="1" rIns="91425" wrap="square" tIns="91425">
            <a:normAutofit fontScale="62500" lnSpcReduction="20000"/>
          </a:bodyPr>
          <a:lstStyle/>
          <a:p>
            <a:pPr indent="-323077" lvl="0" marL="457200" rtl="0" algn="l">
              <a:spcBef>
                <a:spcPts val="0"/>
              </a:spcBef>
              <a:spcAft>
                <a:spcPts val="0"/>
              </a:spcAft>
              <a:buClr>
                <a:srgbClr val="000000"/>
              </a:buClr>
              <a:buSzPct val="100000"/>
              <a:buFont typeface="Comfortaa"/>
              <a:buAutoNum type="arabicPeriod"/>
            </a:pPr>
            <a:r>
              <a:rPr lang="en" sz="2380">
                <a:solidFill>
                  <a:srgbClr val="000000"/>
                </a:solidFill>
                <a:latin typeface="Comfortaa"/>
                <a:ea typeface="Comfortaa"/>
                <a:cs typeface="Comfortaa"/>
                <a:sym typeface="Comfortaa"/>
              </a:rPr>
              <a:t>2.4 GHz Core Processor or Core 2 DUO GPU</a:t>
            </a:r>
            <a:endParaRPr sz="2380">
              <a:solidFill>
                <a:srgbClr val="000000"/>
              </a:solidFill>
              <a:latin typeface="Comfortaa"/>
              <a:ea typeface="Comfortaa"/>
              <a:cs typeface="Comfortaa"/>
              <a:sym typeface="Comfortaa"/>
            </a:endParaRPr>
          </a:p>
          <a:p>
            <a:pPr indent="0" lvl="0" marL="457200" rtl="0" algn="l">
              <a:spcBef>
                <a:spcPts val="1200"/>
              </a:spcBef>
              <a:spcAft>
                <a:spcPts val="0"/>
              </a:spcAft>
              <a:buNone/>
            </a:pPr>
            <a:r>
              <a:t/>
            </a:r>
            <a:endParaRPr sz="2380">
              <a:solidFill>
                <a:srgbClr val="000000"/>
              </a:solidFill>
              <a:latin typeface="Comfortaa"/>
              <a:ea typeface="Comfortaa"/>
              <a:cs typeface="Comfortaa"/>
              <a:sym typeface="Comfortaa"/>
            </a:endParaRPr>
          </a:p>
          <a:p>
            <a:pPr indent="-323077" lvl="0" marL="457200" rtl="0" algn="l">
              <a:spcBef>
                <a:spcPts val="1200"/>
              </a:spcBef>
              <a:spcAft>
                <a:spcPts val="0"/>
              </a:spcAft>
              <a:buClr>
                <a:srgbClr val="000000"/>
              </a:buClr>
              <a:buSzPct val="100000"/>
              <a:buFont typeface="Comfortaa"/>
              <a:buAutoNum type="arabicPeriod"/>
            </a:pPr>
            <a:r>
              <a:rPr lang="en" sz="2380">
                <a:solidFill>
                  <a:srgbClr val="000000"/>
                </a:solidFill>
                <a:latin typeface="Comfortaa"/>
                <a:ea typeface="Comfortaa"/>
                <a:cs typeface="Comfortaa"/>
                <a:sym typeface="Comfortaa"/>
              </a:rPr>
              <a:t>2 GB RAM, 8 GB ROM with additional file space</a:t>
            </a:r>
            <a:endParaRPr sz="2380">
              <a:solidFill>
                <a:srgbClr val="000000"/>
              </a:solidFill>
              <a:latin typeface="Comfortaa"/>
              <a:ea typeface="Comfortaa"/>
              <a:cs typeface="Comfortaa"/>
              <a:sym typeface="Comfortaa"/>
            </a:endParaRPr>
          </a:p>
          <a:p>
            <a:pPr indent="0" lvl="0" marL="457200" rtl="0" algn="l">
              <a:spcBef>
                <a:spcPts val="1200"/>
              </a:spcBef>
              <a:spcAft>
                <a:spcPts val="0"/>
              </a:spcAft>
              <a:buNone/>
            </a:pPr>
            <a:r>
              <a:t/>
            </a:r>
            <a:endParaRPr sz="2380">
              <a:solidFill>
                <a:srgbClr val="000000"/>
              </a:solidFill>
              <a:latin typeface="Comfortaa"/>
              <a:ea typeface="Comfortaa"/>
              <a:cs typeface="Comfortaa"/>
              <a:sym typeface="Comfortaa"/>
            </a:endParaRPr>
          </a:p>
          <a:p>
            <a:pPr indent="-323077" lvl="0" marL="457200" rtl="0" algn="l">
              <a:spcBef>
                <a:spcPts val="1200"/>
              </a:spcBef>
              <a:spcAft>
                <a:spcPts val="0"/>
              </a:spcAft>
              <a:buClr>
                <a:srgbClr val="000000"/>
              </a:buClr>
              <a:buSzPct val="100000"/>
              <a:buFont typeface="Comfortaa"/>
              <a:buAutoNum type="arabicPeriod"/>
            </a:pPr>
            <a:r>
              <a:rPr lang="en" sz="2380">
                <a:solidFill>
                  <a:srgbClr val="000000"/>
                </a:solidFill>
                <a:latin typeface="Comfortaa"/>
                <a:ea typeface="Comfortaa"/>
                <a:cs typeface="Comfortaa"/>
                <a:sym typeface="Comfortaa"/>
              </a:rPr>
              <a:t>Jupyter notebook with the latest version installed</a:t>
            </a:r>
            <a:endParaRPr sz="2380">
              <a:solidFill>
                <a:srgbClr val="000000"/>
              </a:solidFill>
              <a:latin typeface="Comfortaa"/>
              <a:ea typeface="Comfortaa"/>
              <a:cs typeface="Comfortaa"/>
              <a:sym typeface="Comfortaa"/>
            </a:endParaRPr>
          </a:p>
          <a:p>
            <a:pPr indent="0" lvl="0" marL="457200" rtl="0" algn="l">
              <a:spcBef>
                <a:spcPts val="1200"/>
              </a:spcBef>
              <a:spcAft>
                <a:spcPts val="0"/>
              </a:spcAft>
              <a:buNone/>
            </a:pPr>
            <a:r>
              <a:t/>
            </a:r>
            <a:endParaRPr sz="2380">
              <a:solidFill>
                <a:srgbClr val="000000"/>
              </a:solidFill>
              <a:latin typeface="Comfortaa"/>
              <a:ea typeface="Comfortaa"/>
              <a:cs typeface="Comfortaa"/>
              <a:sym typeface="Comfortaa"/>
            </a:endParaRPr>
          </a:p>
          <a:p>
            <a:pPr indent="-323077" lvl="0" marL="457200" rtl="0" algn="l">
              <a:spcBef>
                <a:spcPts val="1200"/>
              </a:spcBef>
              <a:spcAft>
                <a:spcPts val="0"/>
              </a:spcAft>
              <a:buClr>
                <a:srgbClr val="000000"/>
              </a:buClr>
              <a:buSzPct val="100000"/>
              <a:buFont typeface="Comfortaa"/>
              <a:buAutoNum type="arabicPeriod"/>
            </a:pPr>
            <a:r>
              <a:rPr lang="en" sz="2380">
                <a:solidFill>
                  <a:srgbClr val="000000"/>
                </a:solidFill>
                <a:latin typeface="Comfortaa"/>
                <a:ea typeface="Comfortaa"/>
                <a:cs typeface="Comfortaa"/>
                <a:sym typeface="Comfortaa"/>
              </a:rPr>
              <a:t>Python version 3.5 or above</a:t>
            </a:r>
            <a:endParaRPr sz="2380">
              <a:solidFill>
                <a:srgbClr val="000000"/>
              </a:solidFill>
              <a:latin typeface="Comfortaa"/>
              <a:ea typeface="Comfortaa"/>
              <a:cs typeface="Comfortaa"/>
              <a:sym typeface="Comfortaa"/>
            </a:endParaRPr>
          </a:p>
          <a:p>
            <a:pPr indent="0" lvl="0" marL="914400" rtl="0" algn="l">
              <a:spcBef>
                <a:spcPts val="1200"/>
              </a:spcBef>
              <a:spcAft>
                <a:spcPts val="1200"/>
              </a:spcAft>
              <a:buNone/>
            </a:pPr>
            <a:r>
              <a:t/>
            </a:r>
            <a:endParaRPr sz="1500">
              <a:solidFill>
                <a:srgbClr val="000000"/>
              </a:solidFill>
              <a:latin typeface="Comfortaa"/>
              <a:ea typeface="Comfortaa"/>
              <a:cs typeface="Comfortaa"/>
              <a:sym typeface="Comfortaa"/>
            </a:endParaRPr>
          </a:p>
        </p:txBody>
      </p:sp>
      <p:cxnSp>
        <p:nvCxnSpPr>
          <p:cNvPr id="149" name="Google Shape;149;p1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cxnSp>
        <p:nvCxnSpPr>
          <p:cNvPr id="150" name="Google Shape;150;p16"/>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and inputs</a:t>
            </a:r>
            <a:endParaRPr/>
          </a:p>
        </p:txBody>
      </p:sp>
      <p:sp>
        <p:nvSpPr>
          <p:cNvPr id="156" name="Google Shape;156;p17"/>
          <p:cNvSpPr txBox="1"/>
          <p:nvPr>
            <p:ph idx="4294967295" type="body"/>
          </p:nvPr>
        </p:nvSpPr>
        <p:spPr>
          <a:xfrm>
            <a:off x="418675" y="1878375"/>
            <a:ext cx="7612500" cy="265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highlight>
                  <a:schemeClr val="dk1"/>
                </a:highlight>
                <a:latin typeface="Comfortaa"/>
                <a:ea typeface="Comfortaa"/>
                <a:cs typeface="Comfortaa"/>
                <a:sym typeface="Comfortaa"/>
              </a:rPr>
              <a:t>The characteristics of the cell nuclei have been captured in the images and a classification methods which uses linear programming to construct a decision line. The dataset is published by Kaggle and taken from the University of California Irvine (UCI) machine learning repository. The data is taken from the Breast Cancer Wisconsin Center. It includes ten (10) attributes taken from each cell nucleus as well as ID and the diagnosis (M=malignant, B=benign). The dataset has 570 cases in which 357 are benign and 212 are malignant.</a:t>
            </a:r>
            <a:endParaRPr sz="2680">
              <a:highlight>
                <a:schemeClr val="dk1"/>
              </a:highlight>
              <a:latin typeface="Comfortaa"/>
              <a:ea typeface="Comfortaa"/>
              <a:cs typeface="Comfortaa"/>
              <a:sym typeface="Comfortaa"/>
            </a:endParaRPr>
          </a:p>
          <a:p>
            <a:pPr indent="0" lvl="0" marL="914400" rtl="0" algn="l">
              <a:spcBef>
                <a:spcPts val="1200"/>
              </a:spcBef>
              <a:spcAft>
                <a:spcPts val="1200"/>
              </a:spcAft>
              <a:buNone/>
            </a:pPr>
            <a:r>
              <a:t/>
            </a:r>
            <a:endParaRPr sz="1500">
              <a:solidFill>
                <a:srgbClr val="000000"/>
              </a:solidFill>
              <a:latin typeface="Comfortaa"/>
              <a:ea typeface="Comfortaa"/>
              <a:cs typeface="Comfortaa"/>
              <a:sym typeface="Comfortaa"/>
            </a:endParaRPr>
          </a:p>
        </p:txBody>
      </p:sp>
      <p:cxnSp>
        <p:nvCxnSpPr>
          <p:cNvPr id="157" name="Google Shape;157;p17"/>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cxnSp>
        <p:nvCxnSpPr>
          <p:cNvPr id="158" name="Google Shape;158;p17"/>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and inputs</a:t>
            </a:r>
            <a:endParaRPr/>
          </a:p>
        </p:txBody>
      </p:sp>
      <p:cxnSp>
        <p:nvCxnSpPr>
          <p:cNvPr id="164" name="Google Shape;164;p18"/>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cxnSp>
        <p:nvCxnSpPr>
          <p:cNvPr id="165" name="Google Shape;165;p18"/>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pic>
        <p:nvPicPr>
          <p:cNvPr id="166" name="Google Shape;166;p18"/>
          <p:cNvPicPr preferRelativeResize="0"/>
          <p:nvPr/>
        </p:nvPicPr>
        <p:blipFill>
          <a:blip r:embed="rId3">
            <a:alphaModFix/>
          </a:blip>
          <a:stretch>
            <a:fillRect/>
          </a:stretch>
        </p:blipFill>
        <p:spPr>
          <a:xfrm>
            <a:off x="152400" y="1106000"/>
            <a:ext cx="8520598" cy="388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9"/>
          <p:cNvPicPr preferRelativeResize="0"/>
          <p:nvPr/>
        </p:nvPicPr>
        <p:blipFill>
          <a:blip r:embed="rId3">
            <a:alphaModFix/>
          </a:blip>
          <a:stretch>
            <a:fillRect/>
          </a:stretch>
        </p:blipFill>
        <p:spPr>
          <a:xfrm>
            <a:off x="3975400" y="248175"/>
            <a:ext cx="4880874" cy="4647126"/>
          </a:xfrm>
          <a:prstGeom prst="rect">
            <a:avLst/>
          </a:prstGeom>
          <a:noFill/>
          <a:ln>
            <a:noFill/>
          </a:ln>
        </p:spPr>
      </p:pic>
      <p:sp>
        <p:nvSpPr>
          <p:cNvPr id="172" name="Google Shape;172;p19"/>
          <p:cNvSpPr txBox="1"/>
          <p:nvPr/>
        </p:nvSpPr>
        <p:spPr>
          <a:xfrm>
            <a:off x="447650" y="2167975"/>
            <a:ext cx="3388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Comfortaa"/>
                <a:ea typeface="Comfortaa"/>
                <a:cs typeface="Comfortaa"/>
                <a:sym typeface="Comfortaa"/>
              </a:rPr>
              <a:t>Data Visualisation</a:t>
            </a:r>
            <a:endParaRPr b="1" sz="2300">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78" name="Google Shape;178;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Comfortaa"/>
              <a:buChar char="●"/>
            </a:pPr>
            <a:r>
              <a:rPr lang="en" sz="1400">
                <a:latin typeface="Comfortaa"/>
                <a:ea typeface="Comfortaa"/>
                <a:cs typeface="Comfortaa"/>
                <a:sym typeface="Comfortaa"/>
              </a:rPr>
              <a:t>After importing the necessary libraries and cleaning the data, I have plotted graphs against individual features in the </a:t>
            </a:r>
            <a:r>
              <a:rPr lang="en" sz="1400">
                <a:latin typeface="Comfortaa"/>
                <a:ea typeface="Comfortaa"/>
                <a:cs typeface="Comfortaa"/>
                <a:sym typeface="Comfortaa"/>
              </a:rPr>
              <a:t>dataset to determine a relation between the given mean values and classification of the disease. </a:t>
            </a:r>
            <a:endParaRPr sz="1400">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sz="1400">
                <a:latin typeface="Comfortaa"/>
                <a:ea typeface="Comfortaa"/>
                <a:cs typeface="Comfortaa"/>
                <a:sym typeface="Comfortaa"/>
              </a:rPr>
              <a:t>A few of these mean values pointed towards a pattern like perimeter, area, compactness and concavity. </a:t>
            </a:r>
            <a:endParaRPr sz="1400">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sz="1400">
                <a:latin typeface="Comfortaa"/>
                <a:ea typeface="Comfortaa"/>
                <a:cs typeface="Comfortaa"/>
                <a:sym typeface="Comfortaa"/>
              </a:rPr>
              <a:t>After this we split the data into 2 parts- training and testing data. Training set included 70% of the total data and remaining was kept for testing. </a:t>
            </a:r>
            <a:endParaRPr sz="14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84" name="Google Shape;184;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6985" lvl="0" marL="457200" rtl="0" algn="l">
              <a:spcBef>
                <a:spcPts val="0"/>
              </a:spcBef>
              <a:spcAft>
                <a:spcPts val="0"/>
              </a:spcAft>
              <a:buSzPts val="1392"/>
              <a:buFont typeface="Comfortaa Medium"/>
              <a:buChar char="●"/>
            </a:pPr>
            <a:r>
              <a:rPr lang="en" sz="1391">
                <a:latin typeface="Comfortaa Medium"/>
                <a:ea typeface="Comfortaa Medium"/>
                <a:cs typeface="Comfortaa Medium"/>
                <a:sym typeface="Comfortaa Medium"/>
              </a:rPr>
              <a:t>We build a classification model for disease prediction using the features. For this, we have used KNN algorithm.</a:t>
            </a:r>
            <a:endParaRPr sz="1391">
              <a:latin typeface="Comfortaa Medium"/>
              <a:ea typeface="Comfortaa Medium"/>
              <a:cs typeface="Comfortaa Medium"/>
              <a:sym typeface="Comfortaa Medium"/>
            </a:endParaRPr>
          </a:p>
          <a:p>
            <a:pPr indent="-310635" lvl="0" marL="457200" rtl="0" algn="l">
              <a:spcBef>
                <a:spcPts val="0"/>
              </a:spcBef>
              <a:spcAft>
                <a:spcPts val="0"/>
              </a:spcAft>
              <a:buSzPts val="1292"/>
              <a:buFont typeface="Comfortaa Medium"/>
              <a:buChar char="●"/>
            </a:pPr>
            <a:r>
              <a:rPr lang="en" sz="1291">
                <a:solidFill>
                  <a:srgbClr val="000000"/>
                </a:solidFill>
                <a:highlight>
                  <a:srgbClr val="FFFFFF"/>
                </a:highlight>
                <a:latin typeface="Comfortaa Medium"/>
                <a:ea typeface="Comfortaa Medium"/>
                <a:cs typeface="Comfortaa Medium"/>
                <a:sym typeface="Comfortaa Medium"/>
              </a:rPr>
              <a:t>K-NN algorithm assumes the similarity between the new case/data and available cases and put the new case into the category that is most similar to the available categories.</a:t>
            </a:r>
            <a:endParaRPr sz="1291">
              <a:solidFill>
                <a:srgbClr val="000000"/>
              </a:solidFill>
              <a:highlight>
                <a:srgbClr val="FFFFFF"/>
              </a:highlight>
              <a:latin typeface="Comfortaa Medium"/>
              <a:ea typeface="Comfortaa Medium"/>
              <a:cs typeface="Comfortaa Medium"/>
              <a:sym typeface="Comfortaa Medium"/>
            </a:endParaRPr>
          </a:p>
          <a:p>
            <a:pPr indent="-310635" lvl="0" marL="457200" marR="25400" rtl="0" algn="l">
              <a:lnSpc>
                <a:spcPct val="156250"/>
              </a:lnSpc>
              <a:spcBef>
                <a:spcPts val="0"/>
              </a:spcBef>
              <a:spcAft>
                <a:spcPts val="0"/>
              </a:spcAft>
              <a:buClr>
                <a:srgbClr val="000000"/>
              </a:buClr>
              <a:buSzPts val="1292"/>
              <a:buFont typeface="Comfortaa Medium"/>
              <a:buChar char="●"/>
            </a:pPr>
            <a:r>
              <a:rPr lang="en" sz="1291">
                <a:solidFill>
                  <a:srgbClr val="000000"/>
                </a:solidFill>
                <a:highlight>
                  <a:srgbClr val="FFFFFF"/>
                </a:highlight>
                <a:latin typeface="Comfortaa Medium"/>
                <a:ea typeface="Comfortaa Medium"/>
                <a:cs typeface="Comfortaa Medium"/>
                <a:sym typeface="Comfortaa Medium"/>
              </a:rPr>
              <a:t>K-NN algorithm stores all the available data and classifies a new data point based on the similarity. This means when new data appears then it can be easily classified into a well suite category by using K- NN algorithm.</a:t>
            </a:r>
            <a:endParaRPr sz="1291">
              <a:solidFill>
                <a:srgbClr val="000000"/>
              </a:solidFill>
              <a:highlight>
                <a:srgbClr val="FFFFFF"/>
              </a:highlight>
              <a:latin typeface="Comfortaa Medium"/>
              <a:ea typeface="Comfortaa Medium"/>
              <a:cs typeface="Comfortaa Medium"/>
              <a:sym typeface="Comfortaa Medium"/>
            </a:endParaRPr>
          </a:p>
          <a:p>
            <a:pPr indent="0" lvl="0" marL="457200" rtl="0" algn="l">
              <a:spcBef>
                <a:spcPts val="1200"/>
              </a:spcBef>
              <a:spcAft>
                <a:spcPts val="1200"/>
              </a:spcAft>
              <a:buNone/>
            </a:pPr>
            <a:r>
              <a:t/>
            </a:r>
            <a:endParaRPr sz="1350">
              <a:solidFill>
                <a:srgbClr val="555555"/>
              </a:solidFill>
              <a:highlight>
                <a:srgbClr val="FFFFFF"/>
              </a:highlight>
              <a:latin typeface="Comfortaa Medium"/>
              <a:ea typeface="Comfortaa Medium"/>
              <a:cs typeface="Comfortaa Medium"/>
              <a:sym typeface="Comfortaa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