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OpenSans-regular.fntdata"/><Relationship Id="rId52" Type="http://schemas.openxmlformats.org/officeDocument/2006/relationships/font" Target="fonts/Lato-boldItalic.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470f353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470f353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470f353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470f353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470f353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470f353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470f353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470f353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470f353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470f353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c470f353e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c470f353e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c470f353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c470f353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c470f353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c470f353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c470f353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c470f353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c470f353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c470f353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5b3414a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5b3414a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c470f353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c470f353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c470f353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c470f353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c470f353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c470f353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c470f353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c470f353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c470f353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c470f353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c470f353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c470f353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c470f353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c470f353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c470f353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c470f353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c470f353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c470f353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c470f353e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c470f353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470f353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470f353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c470f353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c470f353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c470f353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c470f353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c470f353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c470f353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c4fb9fc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c4fb9fc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c4fb9fc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c4fb9fc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c4fb9fc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c4fb9fc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c4fb9fc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c4fb9fc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c4fb9fc5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c4fb9fc5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4fb9fc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4fb9fc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c4fb9fc5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c4fb9fc5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c470f353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c470f353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c470f353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470f353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470f353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470f353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c470f353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470f353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470f353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470f353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470f353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470f353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Airport Management System</a:t>
            </a:r>
            <a:endParaRPr>
              <a:solidFill>
                <a:srgbClr val="FFFFFF"/>
              </a:solidFill>
            </a:endParaRPr>
          </a:p>
        </p:txBody>
      </p:sp>
      <p:sp>
        <p:nvSpPr>
          <p:cNvPr id="87" name="Google Shape;87;p13"/>
          <p:cNvSpPr txBox="1"/>
          <p:nvPr>
            <p:ph idx="1" type="subTitle"/>
          </p:nvPr>
        </p:nvSpPr>
        <p:spPr>
          <a:xfrm>
            <a:off x="258850" y="3101450"/>
            <a:ext cx="1794900" cy="16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By :</a:t>
            </a:r>
            <a:br>
              <a:rPr lang="en">
                <a:solidFill>
                  <a:srgbClr val="FFFFFF"/>
                </a:solidFill>
              </a:rPr>
            </a:br>
            <a:r>
              <a:rPr lang="en">
                <a:solidFill>
                  <a:srgbClr val="FFFFFF"/>
                </a:solidFill>
              </a:rPr>
              <a:t>Yashaswi Singh</a:t>
            </a:r>
            <a:br>
              <a:rPr lang="en">
                <a:solidFill>
                  <a:srgbClr val="FFFFFF"/>
                </a:solidFill>
              </a:rPr>
            </a:br>
            <a:r>
              <a:rPr lang="en">
                <a:solidFill>
                  <a:srgbClr val="FFFFFF"/>
                </a:solidFill>
              </a:rPr>
              <a:t>Mansi Agrawal</a:t>
            </a:r>
            <a:br>
              <a:rPr lang="en">
                <a:solidFill>
                  <a:srgbClr val="FFFFFF"/>
                </a:solidFill>
              </a:rPr>
            </a:br>
            <a:r>
              <a:rPr lang="en">
                <a:solidFill>
                  <a:srgbClr val="FFFFFF"/>
                </a:solidFill>
              </a:rPr>
              <a:t>Akhilesh Ghadge</a:t>
            </a:r>
            <a:br>
              <a:rPr lang="en">
                <a:solidFill>
                  <a:srgbClr val="FFFFFF"/>
                </a:solidFill>
              </a:rPr>
            </a:br>
            <a:r>
              <a:rPr lang="en">
                <a:solidFill>
                  <a:srgbClr val="FFFFFF"/>
                </a:solidFill>
              </a:rPr>
              <a:t>Sushan Sheregar</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User Defined Function : Age of Passenger and Employees</a:t>
            </a:r>
            <a:endParaRPr sz="2000"/>
          </a:p>
          <a:p>
            <a:pPr indent="0" lvl="0" marL="0" rtl="0" algn="l">
              <a:spcBef>
                <a:spcPts val="0"/>
              </a:spcBef>
              <a:spcAft>
                <a:spcPts val="0"/>
              </a:spcAft>
              <a:buNone/>
            </a:pPr>
            <a:r>
              <a:t/>
            </a:r>
            <a:endParaRPr/>
          </a:p>
        </p:txBody>
      </p:sp>
      <p:pic>
        <p:nvPicPr>
          <p:cNvPr id="147" name="Google Shape;147;p22"/>
          <p:cNvPicPr preferRelativeResize="0"/>
          <p:nvPr/>
        </p:nvPicPr>
        <p:blipFill>
          <a:blip r:embed="rId3">
            <a:alphaModFix/>
          </a:blip>
          <a:stretch>
            <a:fillRect/>
          </a:stretch>
        </p:blipFill>
        <p:spPr>
          <a:xfrm>
            <a:off x="204950" y="1996475"/>
            <a:ext cx="8735176"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 : Available Flights by Status</a:t>
            </a:r>
            <a:endParaRPr/>
          </a:p>
        </p:txBody>
      </p:sp>
      <p:pic>
        <p:nvPicPr>
          <p:cNvPr id="153" name="Google Shape;153;p23"/>
          <p:cNvPicPr preferRelativeResize="0"/>
          <p:nvPr/>
        </p:nvPicPr>
        <p:blipFill>
          <a:blip r:embed="rId3">
            <a:alphaModFix/>
          </a:blip>
          <a:stretch>
            <a:fillRect/>
          </a:stretch>
        </p:blipFill>
        <p:spPr>
          <a:xfrm>
            <a:off x="96600" y="2006250"/>
            <a:ext cx="8895001" cy="284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 : Getting the seat availability</a:t>
            </a:r>
            <a:endParaRPr/>
          </a:p>
        </p:txBody>
      </p:sp>
      <p:pic>
        <p:nvPicPr>
          <p:cNvPr id="159" name="Google Shape;159;p24"/>
          <p:cNvPicPr preferRelativeResize="0"/>
          <p:nvPr/>
        </p:nvPicPr>
        <p:blipFill>
          <a:blip r:embed="rId3">
            <a:alphaModFix/>
          </a:blip>
          <a:stretch>
            <a:fillRect/>
          </a:stretch>
        </p:blipFill>
        <p:spPr>
          <a:xfrm>
            <a:off x="152400" y="2006250"/>
            <a:ext cx="8797475" cy="2984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 : Employees in an airport</a:t>
            </a:r>
            <a:endParaRPr/>
          </a:p>
        </p:txBody>
      </p:sp>
      <p:pic>
        <p:nvPicPr>
          <p:cNvPr id="165" name="Google Shape;165;p25"/>
          <p:cNvPicPr preferRelativeResize="0"/>
          <p:nvPr/>
        </p:nvPicPr>
        <p:blipFill>
          <a:blip r:embed="rId3">
            <a:alphaModFix/>
          </a:blip>
          <a:stretch>
            <a:fillRect/>
          </a:stretch>
        </p:blipFill>
        <p:spPr>
          <a:xfrm>
            <a:off x="152400" y="2006250"/>
            <a:ext cx="8839198" cy="298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62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 Trigger for filling Book Table</a:t>
            </a:r>
            <a:endParaRPr sz="2000"/>
          </a:p>
          <a:p>
            <a:pPr indent="0" lvl="0" marL="0" rtl="0" algn="l">
              <a:spcBef>
                <a:spcPts val="0"/>
              </a:spcBef>
              <a:spcAft>
                <a:spcPts val="0"/>
              </a:spcAft>
              <a:buNone/>
            </a:pPr>
            <a:r>
              <a:t/>
            </a:r>
            <a:endParaRPr/>
          </a:p>
        </p:txBody>
      </p:sp>
      <p:pic>
        <p:nvPicPr>
          <p:cNvPr id="171" name="Google Shape;171;p26"/>
          <p:cNvPicPr preferRelativeResize="0"/>
          <p:nvPr/>
        </p:nvPicPr>
        <p:blipFill>
          <a:blip r:embed="rId3">
            <a:alphaModFix/>
          </a:blip>
          <a:stretch>
            <a:fillRect/>
          </a:stretch>
        </p:blipFill>
        <p:spPr>
          <a:xfrm>
            <a:off x="327775" y="1118125"/>
            <a:ext cx="8456200" cy="367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651375" y="596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Non-Clustered Index</a:t>
            </a:r>
            <a:endParaRPr sz="2000"/>
          </a:p>
        </p:txBody>
      </p:sp>
      <p:pic>
        <p:nvPicPr>
          <p:cNvPr id="177" name="Google Shape;177;p27"/>
          <p:cNvPicPr preferRelativeResize="0"/>
          <p:nvPr/>
        </p:nvPicPr>
        <p:blipFill>
          <a:blip r:embed="rId3">
            <a:alphaModFix/>
          </a:blip>
          <a:stretch>
            <a:fillRect/>
          </a:stretch>
        </p:blipFill>
        <p:spPr>
          <a:xfrm>
            <a:off x="302550" y="1131600"/>
            <a:ext cx="8539973" cy="3707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Trigger : Filling the cancel table with cancelled tickets</a:t>
            </a:r>
            <a:endParaRPr sz="2200"/>
          </a:p>
        </p:txBody>
      </p:sp>
      <p:pic>
        <p:nvPicPr>
          <p:cNvPr id="183" name="Google Shape;183;p28"/>
          <p:cNvPicPr preferRelativeResize="0"/>
          <p:nvPr/>
        </p:nvPicPr>
        <p:blipFill>
          <a:blip r:embed="rId3">
            <a:alphaModFix/>
          </a:blip>
          <a:stretch>
            <a:fillRect/>
          </a:stretch>
        </p:blipFill>
        <p:spPr>
          <a:xfrm>
            <a:off x="659925" y="1986750"/>
            <a:ext cx="7645800"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Stored Procedure : Count of Flights from a destination on a given date</a:t>
            </a:r>
            <a:endParaRPr sz="1600"/>
          </a:p>
        </p:txBody>
      </p:sp>
      <p:pic>
        <p:nvPicPr>
          <p:cNvPr id="189" name="Google Shape;189;p29"/>
          <p:cNvPicPr preferRelativeResize="0"/>
          <p:nvPr/>
        </p:nvPicPr>
        <p:blipFill>
          <a:blip r:embed="rId3">
            <a:alphaModFix/>
          </a:blip>
          <a:stretch>
            <a:fillRect/>
          </a:stretch>
        </p:blipFill>
        <p:spPr>
          <a:xfrm>
            <a:off x="152400" y="2006250"/>
            <a:ext cx="8836525"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Stored Procedure : Employee details based on job type</a:t>
            </a:r>
            <a:endParaRPr sz="1800"/>
          </a:p>
        </p:txBody>
      </p:sp>
      <p:pic>
        <p:nvPicPr>
          <p:cNvPr id="195" name="Google Shape;195;p30"/>
          <p:cNvPicPr preferRelativeResize="0"/>
          <p:nvPr/>
        </p:nvPicPr>
        <p:blipFill>
          <a:blip r:embed="rId3">
            <a:alphaModFix/>
          </a:blip>
          <a:stretch>
            <a:fillRect/>
          </a:stretch>
        </p:blipFill>
        <p:spPr>
          <a:xfrm>
            <a:off x="328075" y="1996475"/>
            <a:ext cx="8543723" cy="2984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Stored Procedure : To search flight from a source to a destination</a:t>
            </a:r>
            <a:endParaRPr sz="1800"/>
          </a:p>
        </p:txBody>
      </p:sp>
      <p:pic>
        <p:nvPicPr>
          <p:cNvPr id="201" name="Google Shape;201;p31"/>
          <p:cNvPicPr preferRelativeResize="0"/>
          <p:nvPr/>
        </p:nvPicPr>
        <p:blipFill>
          <a:blip r:embed="rId3">
            <a:alphaModFix/>
          </a:blip>
          <a:stretch>
            <a:fillRect/>
          </a:stretch>
        </p:blipFill>
        <p:spPr>
          <a:xfrm>
            <a:off x="253750" y="1853850"/>
            <a:ext cx="8666849" cy="2984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57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1264450"/>
            <a:ext cx="7688700" cy="8574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100">
                <a:solidFill>
                  <a:srgbClr val="695D46"/>
                </a:solidFill>
                <a:latin typeface="Open Sans"/>
                <a:ea typeface="Open Sans"/>
                <a:cs typeface="Open Sans"/>
                <a:sym typeface="Open Sans"/>
              </a:rPr>
              <a:t>The objective of this system is to build an airport management system which can work globally for an airport located in any city in any part of the world. The system will provide a broad overview of the underlying factors that determines the operation of an airport. </a:t>
            </a:r>
            <a:endParaRPr/>
          </a:p>
        </p:txBody>
      </p:sp>
      <p:sp>
        <p:nvSpPr>
          <p:cNvPr id="94" name="Google Shape;94;p14"/>
          <p:cNvSpPr txBox="1"/>
          <p:nvPr>
            <p:ph type="title"/>
          </p:nvPr>
        </p:nvSpPr>
        <p:spPr>
          <a:xfrm>
            <a:off x="727650" y="2036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Specification</a:t>
            </a:r>
            <a:endParaRPr/>
          </a:p>
        </p:txBody>
      </p:sp>
      <p:sp>
        <p:nvSpPr>
          <p:cNvPr id="95" name="Google Shape;95;p14"/>
          <p:cNvSpPr txBox="1"/>
          <p:nvPr>
            <p:ph idx="1" type="body"/>
          </p:nvPr>
        </p:nvSpPr>
        <p:spPr>
          <a:xfrm>
            <a:off x="727650" y="2509875"/>
            <a:ext cx="8091300" cy="2365800"/>
          </a:xfrm>
          <a:prstGeom prst="rect">
            <a:avLst/>
          </a:prstGeom>
        </p:spPr>
        <p:txBody>
          <a:bodyPr anchorCtr="0" anchor="t" bIns="91425" lIns="91425" spcFirstLastPara="1" rIns="91425" wrap="square" tIns="91425">
            <a:noAutofit/>
          </a:bodyPr>
          <a:lstStyle/>
          <a:p>
            <a:pPr indent="-298450" lvl="0" marL="457200" rtl="0" algn="l">
              <a:lnSpc>
                <a:spcPct val="120000"/>
              </a:lnSpc>
              <a:spcBef>
                <a:spcPts val="600"/>
              </a:spcBef>
              <a:spcAft>
                <a:spcPts val="0"/>
              </a:spcAft>
              <a:buClr>
                <a:srgbClr val="695D46"/>
              </a:buClr>
              <a:buSzPts val="1100"/>
              <a:buFont typeface="Open Sans"/>
              <a:buChar char="●"/>
            </a:pPr>
            <a:r>
              <a:rPr b="1" lang="en" sz="1100" u="sng">
                <a:solidFill>
                  <a:srgbClr val="695D46"/>
                </a:solidFill>
                <a:latin typeface="Open Sans"/>
                <a:ea typeface="Open Sans"/>
                <a:cs typeface="Open Sans"/>
                <a:sym typeface="Open Sans"/>
              </a:rPr>
              <a:t>Data of all commercial flights</a:t>
            </a:r>
            <a:r>
              <a:rPr lang="en" sz="1100">
                <a:solidFill>
                  <a:srgbClr val="695D46"/>
                </a:solidFill>
                <a:latin typeface="Open Sans"/>
                <a:ea typeface="Open Sans"/>
                <a:cs typeface="Open Sans"/>
                <a:sym typeface="Open Sans"/>
              </a:rPr>
              <a:t> which operates in the airport, either through their office which can be located inside the airport or just for commutation purposes</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Every airport and airlines is identified by </a:t>
            </a:r>
            <a:r>
              <a:rPr b="1" lang="en" sz="1100" u="sng">
                <a:solidFill>
                  <a:srgbClr val="695D46"/>
                </a:solidFill>
                <a:latin typeface="Open Sans"/>
                <a:ea typeface="Open Sans"/>
                <a:cs typeface="Open Sans"/>
                <a:sym typeface="Open Sans"/>
              </a:rPr>
              <a:t>IATA</a:t>
            </a:r>
            <a:r>
              <a:rPr lang="en" sz="1100">
                <a:solidFill>
                  <a:srgbClr val="695D46"/>
                </a:solidFill>
                <a:latin typeface="Open Sans"/>
                <a:ea typeface="Open Sans"/>
                <a:cs typeface="Open Sans"/>
                <a:sym typeface="Open Sans"/>
              </a:rPr>
              <a:t> with a </a:t>
            </a:r>
            <a:r>
              <a:rPr b="1" lang="en" sz="1100" u="sng">
                <a:solidFill>
                  <a:srgbClr val="695D46"/>
                </a:solidFill>
                <a:latin typeface="Open Sans"/>
                <a:ea typeface="Open Sans"/>
                <a:cs typeface="Open Sans"/>
                <a:sym typeface="Open Sans"/>
              </a:rPr>
              <a:t>unique code</a:t>
            </a:r>
            <a:r>
              <a:rPr lang="en" sz="1100">
                <a:solidFill>
                  <a:srgbClr val="695D46"/>
                </a:solidFill>
                <a:latin typeface="Open Sans"/>
                <a:ea typeface="Open Sans"/>
                <a:cs typeface="Open Sans"/>
                <a:sym typeface="Open Sans"/>
              </a:rPr>
              <a:t>. This unique code will help in retrieving a passengers travel information.</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Airports will contain their own </a:t>
            </a:r>
            <a:r>
              <a:rPr b="1" lang="en" sz="1100" u="sng">
                <a:solidFill>
                  <a:srgbClr val="695D46"/>
                </a:solidFill>
                <a:latin typeface="Open Sans"/>
                <a:ea typeface="Open Sans"/>
                <a:cs typeface="Open Sans"/>
                <a:sym typeface="Open Sans"/>
              </a:rPr>
              <a:t>employee databases</a:t>
            </a:r>
            <a:r>
              <a:rPr lang="en" sz="1100">
                <a:solidFill>
                  <a:srgbClr val="695D46"/>
                </a:solidFill>
                <a:latin typeface="Open Sans"/>
                <a:ea typeface="Open Sans"/>
                <a:cs typeface="Open Sans"/>
                <a:sym typeface="Open Sans"/>
              </a:rPr>
              <a:t> with specific work responsibilities</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b="1" lang="en" sz="1100" u="sng">
                <a:solidFill>
                  <a:srgbClr val="695D46"/>
                </a:solidFill>
                <a:latin typeface="Open Sans"/>
                <a:ea typeface="Open Sans"/>
                <a:cs typeface="Open Sans"/>
                <a:sym typeface="Open Sans"/>
              </a:rPr>
              <a:t>Airlines</a:t>
            </a:r>
            <a:r>
              <a:rPr lang="en" sz="1100">
                <a:solidFill>
                  <a:srgbClr val="695D46"/>
                </a:solidFill>
                <a:latin typeface="Open Sans"/>
                <a:ea typeface="Open Sans"/>
                <a:cs typeface="Open Sans"/>
                <a:sym typeface="Open Sans"/>
              </a:rPr>
              <a:t> will have different flight routes, which will have arrival and departure timing along with different travel segments like, Economy, Business and First Class</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A passenger flying using an airline or multiple airlines would have a </a:t>
            </a:r>
            <a:r>
              <a:rPr b="1" lang="en" sz="1100" u="sng">
                <a:solidFill>
                  <a:srgbClr val="695D46"/>
                </a:solidFill>
                <a:latin typeface="Open Sans"/>
                <a:ea typeface="Open Sans"/>
                <a:cs typeface="Open Sans"/>
                <a:sym typeface="Open Sans"/>
              </a:rPr>
              <a:t>unique identifier alphanumeric code</a:t>
            </a:r>
            <a:r>
              <a:rPr lang="en" sz="1100">
                <a:solidFill>
                  <a:srgbClr val="695D46"/>
                </a:solidFill>
                <a:latin typeface="Open Sans"/>
                <a:ea typeface="Open Sans"/>
                <a:cs typeface="Open Sans"/>
                <a:sym typeface="Open Sans"/>
              </a:rPr>
              <a:t> (Confirmation Number/PNR) which would contain information about the passenger.</a:t>
            </a:r>
            <a:endParaRPr sz="1100">
              <a:solidFill>
                <a:srgbClr val="695D46"/>
              </a:solidFill>
              <a:latin typeface="Open Sans"/>
              <a:ea typeface="Open Sans"/>
              <a:cs typeface="Open Sans"/>
              <a:sym typeface="Open Sans"/>
            </a:endParaRPr>
          </a:p>
          <a:p>
            <a:pPr indent="-298450" lvl="0" marL="457200" rtl="0" algn="l">
              <a:lnSpc>
                <a:spcPct val="120000"/>
              </a:lnSpc>
              <a:spcBef>
                <a:spcPts val="0"/>
              </a:spcBef>
              <a:spcAft>
                <a:spcPts val="0"/>
              </a:spcAft>
              <a:buClr>
                <a:srgbClr val="695D46"/>
              </a:buClr>
              <a:buSzPts val="1100"/>
              <a:buFont typeface="Open Sans"/>
              <a:buChar char="●"/>
            </a:pPr>
            <a:r>
              <a:rPr lang="en" sz="1100">
                <a:solidFill>
                  <a:srgbClr val="695D46"/>
                </a:solidFill>
                <a:latin typeface="Open Sans"/>
                <a:ea typeface="Open Sans"/>
                <a:cs typeface="Open Sans"/>
                <a:sym typeface="Open Sans"/>
              </a:rPr>
              <a:t>A </a:t>
            </a:r>
            <a:r>
              <a:rPr b="1" lang="en" sz="1100" u="sng">
                <a:solidFill>
                  <a:srgbClr val="695D46"/>
                </a:solidFill>
                <a:latin typeface="Open Sans"/>
                <a:ea typeface="Open Sans"/>
                <a:cs typeface="Open Sans"/>
                <a:sym typeface="Open Sans"/>
              </a:rPr>
              <a:t>ticket</a:t>
            </a:r>
            <a:r>
              <a:rPr lang="en" sz="1100">
                <a:solidFill>
                  <a:srgbClr val="695D46"/>
                </a:solidFill>
                <a:latin typeface="Open Sans"/>
                <a:ea typeface="Open Sans"/>
                <a:cs typeface="Open Sans"/>
                <a:sym typeface="Open Sans"/>
              </a:rPr>
              <a:t> will contain all the above listed information like arrival and departure timing, passenger name and id, airlines information and departure and destination location</a:t>
            </a:r>
            <a:endParaRPr sz="1100">
              <a:solidFill>
                <a:srgbClr val="695D46"/>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Stored Procedure : Getting count of employee based on job type</a:t>
            </a:r>
            <a:endParaRPr sz="1900"/>
          </a:p>
        </p:txBody>
      </p:sp>
      <p:pic>
        <p:nvPicPr>
          <p:cNvPr id="207" name="Google Shape;207;p32"/>
          <p:cNvPicPr preferRelativeResize="0"/>
          <p:nvPr/>
        </p:nvPicPr>
        <p:blipFill>
          <a:blip r:embed="rId3">
            <a:alphaModFix/>
          </a:blip>
          <a:stretch>
            <a:fillRect/>
          </a:stretch>
        </p:blipFill>
        <p:spPr>
          <a:xfrm>
            <a:off x="185450" y="1996475"/>
            <a:ext cx="8774201"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 : To insert data in City Table	</a:t>
            </a:r>
            <a:endParaRPr/>
          </a:p>
        </p:txBody>
      </p:sp>
      <p:pic>
        <p:nvPicPr>
          <p:cNvPr id="213" name="Google Shape;213;p33"/>
          <p:cNvPicPr preferRelativeResize="0"/>
          <p:nvPr/>
        </p:nvPicPr>
        <p:blipFill>
          <a:blip r:embed="rId3">
            <a:alphaModFix/>
          </a:blip>
          <a:stretch>
            <a:fillRect/>
          </a:stretch>
        </p:blipFill>
        <p:spPr>
          <a:xfrm>
            <a:off x="253750" y="1996475"/>
            <a:ext cx="8686373" cy="2984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Stored Procedure : To insert Airport Data</a:t>
            </a:r>
            <a:endParaRPr sz="2000"/>
          </a:p>
        </p:txBody>
      </p:sp>
      <p:pic>
        <p:nvPicPr>
          <p:cNvPr id="219" name="Google Shape;219;p34"/>
          <p:cNvPicPr preferRelativeResize="0"/>
          <p:nvPr/>
        </p:nvPicPr>
        <p:blipFill>
          <a:blip r:embed="rId3">
            <a:alphaModFix/>
          </a:blip>
          <a:stretch>
            <a:fillRect/>
          </a:stretch>
        </p:blipFill>
        <p:spPr>
          <a:xfrm>
            <a:off x="175675" y="1986725"/>
            <a:ext cx="8764450" cy="2984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Views : Departing Flight View</a:t>
            </a:r>
            <a:endParaRPr sz="2000"/>
          </a:p>
        </p:txBody>
      </p:sp>
      <p:pic>
        <p:nvPicPr>
          <p:cNvPr id="225" name="Google Shape;225;p35"/>
          <p:cNvPicPr preferRelativeResize="0"/>
          <p:nvPr/>
        </p:nvPicPr>
        <p:blipFill>
          <a:blip r:embed="rId3">
            <a:alphaModFix/>
          </a:blip>
          <a:stretch>
            <a:fillRect/>
          </a:stretch>
        </p:blipFill>
        <p:spPr>
          <a:xfrm>
            <a:off x="152400" y="2386875"/>
            <a:ext cx="8839201" cy="15825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Views : Employee Information View</a:t>
            </a:r>
            <a:endParaRPr sz="2000"/>
          </a:p>
        </p:txBody>
      </p:sp>
      <p:pic>
        <p:nvPicPr>
          <p:cNvPr id="231" name="Google Shape;231;p36"/>
          <p:cNvPicPr preferRelativeResize="0"/>
          <p:nvPr/>
        </p:nvPicPr>
        <p:blipFill>
          <a:blip r:embed="rId3">
            <a:alphaModFix/>
          </a:blip>
          <a:stretch>
            <a:fillRect/>
          </a:stretch>
        </p:blipFill>
        <p:spPr>
          <a:xfrm>
            <a:off x="152400" y="2289300"/>
            <a:ext cx="8839200" cy="1722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680650" y="56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Cases : Stored Procedure to Insert Data</a:t>
            </a:r>
            <a:endParaRPr sz="2000"/>
          </a:p>
          <a:p>
            <a:pPr indent="0" lvl="0" marL="0" rtl="0" algn="l">
              <a:spcBef>
                <a:spcPts val="0"/>
              </a:spcBef>
              <a:spcAft>
                <a:spcPts val="0"/>
              </a:spcAft>
              <a:buNone/>
            </a:pPr>
            <a:r>
              <a:t/>
            </a:r>
            <a:endParaRPr/>
          </a:p>
        </p:txBody>
      </p:sp>
      <p:pic>
        <p:nvPicPr>
          <p:cNvPr id="237" name="Google Shape;237;p37"/>
          <p:cNvPicPr preferRelativeResize="0"/>
          <p:nvPr/>
        </p:nvPicPr>
        <p:blipFill>
          <a:blip r:embed="rId3">
            <a:alphaModFix/>
          </a:blip>
          <a:stretch>
            <a:fillRect/>
          </a:stretch>
        </p:blipFill>
        <p:spPr>
          <a:xfrm>
            <a:off x="253750" y="1010750"/>
            <a:ext cx="8627825" cy="3927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727650" y="56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 Stored Procedure for Flight from a Source</a:t>
            </a:r>
            <a:endParaRPr sz="2000"/>
          </a:p>
        </p:txBody>
      </p:sp>
      <p:pic>
        <p:nvPicPr>
          <p:cNvPr id="243" name="Google Shape;243;p38"/>
          <p:cNvPicPr preferRelativeResize="0"/>
          <p:nvPr/>
        </p:nvPicPr>
        <p:blipFill>
          <a:blip r:embed="rId3">
            <a:alphaModFix/>
          </a:blip>
          <a:stretch>
            <a:fillRect/>
          </a:stretch>
        </p:blipFill>
        <p:spPr>
          <a:xfrm>
            <a:off x="331850" y="1102350"/>
            <a:ext cx="8504774" cy="373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27650" y="614625"/>
            <a:ext cx="7919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 Stored Procedure for getting Employee by Job Type</a:t>
            </a:r>
            <a:endParaRPr sz="2000"/>
          </a:p>
          <a:p>
            <a:pPr indent="0" lvl="0" marL="0" rtl="0" algn="l">
              <a:spcBef>
                <a:spcPts val="0"/>
              </a:spcBef>
              <a:spcAft>
                <a:spcPts val="0"/>
              </a:spcAft>
              <a:buNone/>
            </a:pPr>
            <a:r>
              <a:t/>
            </a:r>
            <a:endParaRPr/>
          </a:p>
        </p:txBody>
      </p:sp>
      <p:pic>
        <p:nvPicPr>
          <p:cNvPr id="249" name="Google Shape;249;p39"/>
          <p:cNvPicPr preferRelativeResize="0"/>
          <p:nvPr/>
        </p:nvPicPr>
        <p:blipFill>
          <a:blip r:embed="rId3">
            <a:alphaModFix/>
          </a:blip>
          <a:stretch>
            <a:fillRect/>
          </a:stretch>
        </p:blipFill>
        <p:spPr>
          <a:xfrm>
            <a:off x="283575" y="1149825"/>
            <a:ext cx="8603826" cy="3688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771100" y="62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  View for Departing Flight Details</a:t>
            </a:r>
            <a:endParaRPr sz="2000"/>
          </a:p>
        </p:txBody>
      </p:sp>
      <p:pic>
        <p:nvPicPr>
          <p:cNvPr id="255" name="Google Shape;255;p40"/>
          <p:cNvPicPr preferRelativeResize="0"/>
          <p:nvPr/>
        </p:nvPicPr>
        <p:blipFill>
          <a:blip r:embed="rId3">
            <a:alphaModFix/>
          </a:blip>
          <a:stretch>
            <a:fillRect/>
          </a:stretch>
        </p:blipFill>
        <p:spPr>
          <a:xfrm>
            <a:off x="271363" y="1308650"/>
            <a:ext cx="8688185" cy="36824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7650" y="589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 Views for Employee Information</a:t>
            </a:r>
            <a:endParaRPr sz="2000"/>
          </a:p>
        </p:txBody>
      </p:sp>
      <p:pic>
        <p:nvPicPr>
          <p:cNvPr id="261" name="Google Shape;261;p41"/>
          <p:cNvPicPr preferRelativeResize="0"/>
          <p:nvPr/>
        </p:nvPicPr>
        <p:blipFill>
          <a:blip r:embed="rId3">
            <a:alphaModFix/>
          </a:blip>
          <a:stretch>
            <a:fillRect/>
          </a:stretch>
        </p:blipFill>
        <p:spPr>
          <a:xfrm>
            <a:off x="458450" y="1267025"/>
            <a:ext cx="8206376" cy="371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 Level Design</a:t>
            </a:r>
            <a:endParaRPr/>
          </a:p>
        </p:txBody>
      </p:sp>
      <p:pic>
        <p:nvPicPr>
          <p:cNvPr id="101" name="Google Shape;101;p15"/>
          <p:cNvPicPr preferRelativeResize="0"/>
          <p:nvPr/>
        </p:nvPicPr>
        <p:blipFill>
          <a:blip r:embed="rId3">
            <a:alphaModFix/>
          </a:blip>
          <a:stretch>
            <a:fillRect/>
          </a:stretch>
        </p:blipFill>
        <p:spPr>
          <a:xfrm>
            <a:off x="833975" y="1960575"/>
            <a:ext cx="7476050" cy="29848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727650" y="596400"/>
            <a:ext cx="7688700" cy="3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Encryption : Column Encryption on Employee Table</a:t>
            </a:r>
            <a:endParaRPr sz="2000"/>
          </a:p>
          <a:p>
            <a:pPr indent="0" lvl="0" marL="0" rtl="0" algn="l">
              <a:spcBef>
                <a:spcPts val="0"/>
              </a:spcBef>
              <a:spcAft>
                <a:spcPts val="0"/>
              </a:spcAft>
              <a:buNone/>
            </a:pPr>
            <a:r>
              <a:t/>
            </a:r>
            <a:endParaRPr sz="2000"/>
          </a:p>
        </p:txBody>
      </p:sp>
      <p:pic>
        <p:nvPicPr>
          <p:cNvPr id="267" name="Google Shape;267;p42"/>
          <p:cNvPicPr preferRelativeResize="0"/>
          <p:nvPr/>
        </p:nvPicPr>
        <p:blipFill>
          <a:blip r:embed="rId3">
            <a:alphaModFix/>
          </a:blip>
          <a:stretch>
            <a:fillRect/>
          </a:stretch>
        </p:blipFill>
        <p:spPr>
          <a:xfrm>
            <a:off x="673425" y="1036475"/>
            <a:ext cx="7017425" cy="40257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729450" y="60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Encryption : Column Encryption on </a:t>
            </a:r>
            <a:endParaRPr sz="2000"/>
          </a:p>
        </p:txBody>
      </p:sp>
      <p:pic>
        <p:nvPicPr>
          <p:cNvPr id="273" name="Google Shape;273;p43"/>
          <p:cNvPicPr preferRelativeResize="0"/>
          <p:nvPr/>
        </p:nvPicPr>
        <p:blipFill>
          <a:blip r:embed="rId3">
            <a:alphaModFix/>
          </a:blip>
          <a:stretch>
            <a:fillRect/>
          </a:stretch>
        </p:blipFill>
        <p:spPr>
          <a:xfrm>
            <a:off x="195200" y="1141375"/>
            <a:ext cx="8657074" cy="36973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727650" y="58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Cases : Encryption</a:t>
            </a:r>
            <a:endParaRPr sz="2000"/>
          </a:p>
        </p:txBody>
      </p:sp>
      <p:pic>
        <p:nvPicPr>
          <p:cNvPr id="279" name="Google Shape;279;p44"/>
          <p:cNvPicPr preferRelativeResize="0"/>
          <p:nvPr/>
        </p:nvPicPr>
        <p:blipFill>
          <a:blip r:embed="rId3">
            <a:alphaModFix/>
          </a:blip>
          <a:stretch>
            <a:fillRect/>
          </a:stretch>
        </p:blipFill>
        <p:spPr>
          <a:xfrm>
            <a:off x="263525" y="1010750"/>
            <a:ext cx="8510672" cy="4025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45"/>
          <p:cNvPicPr preferRelativeResize="0"/>
          <p:nvPr/>
        </p:nvPicPr>
        <p:blipFill>
          <a:blip r:embed="rId3">
            <a:alphaModFix/>
          </a:blip>
          <a:stretch>
            <a:fillRect/>
          </a:stretch>
        </p:blipFill>
        <p:spPr>
          <a:xfrm>
            <a:off x="2286000" y="966650"/>
            <a:ext cx="4572000" cy="2647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0" name="Google Shape;290;p4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48"/>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4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50"/>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68500" y="606175"/>
            <a:ext cx="7688700" cy="2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Final ERD</a:t>
            </a:r>
            <a:endParaRPr sz="1800"/>
          </a:p>
        </p:txBody>
      </p:sp>
      <p:pic>
        <p:nvPicPr>
          <p:cNvPr id="107" name="Google Shape;107;p16"/>
          <p:cNvPicPr preferRelativeResize="0"/>
          <p:nvPr/>
        </p:nvPicPr>
        <p:blipFill>
          <a:blip r:embed="rId3">
            <a:alphaModFix/>
          </a:blip>
          <a:stretch>
            <a:fillRect/>
          </a:stretch>
        </p:blipFill>
        <p:spPr>
          <a:xfrm>
            <a:off x="0" y="1040575"/>
            <a:ext cx="9143999" cy="410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46150" y="651800"/>
            <a:ext cx="7688700" cy="4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DDL Statements</a:t>
            </a:r>
            <a:endParaRPr sz="1800"/>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17"/>
          <p:cNvPicPr preferRelativeResize="0"/>
          <p:nvPr/>
        </p:nvPicPr>
        <p:blipFill>
          <a:blip r:embed="rId3">
            <a:alphaModFix/>
          </a:blip>
          <a:stretch>
            <a:fillRect/>
          </a:stretch>
        </p:blipFill>
        <p:spPr>
          <a:xfrm>
            <a:off x="407225" y="1328450"/>
            <a:ext cx="8329551" cy="366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18"/>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19"/>
          <p:cNvPicPr preferRelativeResize="0"/>
          <p:nvPr/>
        </p:nvPicPr>
        <p:blipFill>
          <a:blip r:embed="rId3">
            <a:alphaModFix/>
          </a:blip>
          <a:stretch>
            <a:fillRect/>
          </a:stretch>
        </p:blipFill>
        <p:spPr>
          <a:xfrm>
            <a:off x="184025" y="56425"/>
            <a:ext cx="8779550" cy="508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0"/>
          <p:cNvPicPr preferRelativeResize="0"/>
          <p:nvPr/>
        </p:nvPicPr>
        <p:blipFill>
          <a:blip r:embed="rId3">
            <a:alphaModFix/>
          </a:blip>
          <a:stretch>
            <a:fillRect/>
          </a:stretch>
        </p:blipFill>
        <p:spPr>
          <a:xfrm>
            <a:off x="436573" y="0"/>
            <a:ext cx="827085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User Defined Function : Duration of Flight</a:t>
            </a:r>
            <a:endParaRPr sz="2000"/>
          </a:p>
        </p:txBody>
      </p:sp>
      <p:pic>
        <p:nvPicPr>
          <p:cNvPr id="141" name="Google Shape;141;p21"/>
          <p:cNvPicPr preferRelativeResize="0"/>
          <p:nvPr/>
        </p:nvPicPr>
        <p:blipFill>
          <a:blip r:embed="rId3">
            <a:alphaModFix/>
          </a:blip>
          <a:stretch>
            <a:fillRect/>
          </a:stretch>
        </p:blipFill>
        <p:spPr>
          <a:xfrm>
            <a:off x="234250" y="1996500"/>
            <a:ext cx="8725399"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