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98" r:id="rId3"/>
    <p:sldId id="265" r:id="rId4"/>
    <p:sldId id="258" r:id="rId5"/>
    <p:sldId id="263" r:id="rId6"/>
    <p:sldId id="272" r:id="rId7"/>
    <p:sldId id="293" r:id="rId8"/>
    <p:sldId id="274" r:id="rId9"/>
    <p:sldId id="294" r:id="rId10"/>
    <p:sldId id="262" r:id="rId11"/>
    <p:sldId id="295" r:id="rId12"/>
    <p:sldId id="296" r:id="rId13"/>
    <p:sldId id="297" r:id="rId14"/>
    <p:sldId id="299" r:id="rId15"/>
    <p:sldId id="300" r:id="rId16"/>
    <p:sldId id="301" r:id="rId17"/>
    <p:sldId id="303" r:id="rId18"/>
    <p:sldId id="302" r:id="rId19"/>
    <p:sldId id="304" r:id="rId20"/>
    <p:sldId id="305" r:id="rId21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23"/>
      <p:bold r:id="rId24"/>
      <p:italic r:id="rId25"/>
      <p:boldItalic r:id="rId26"/>
    </p:embeddedFon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Saira Condensed" panose="020B0604020202020204" charset="0"/>
      <p:regular r:id="rId31"/>
      <p:bold r:id="rId32"/>
    </p:embeddedFont>
    <p:embeddedFont>
      <p:font typeface="Saira Condensed ExtraBold" panose="020B060402020202020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44079F-6F8D-4094-B521-4305C79D15E9}">
  <a:tblStyle styleId="{4F44079F-6F8D-4094-B521-4305C79D1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8" d="100"/>
          <a:sy n="78" d="100"/>
        </p:scale>
        <p:origin x="860" y="7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99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9fc87a0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9fc87a0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204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9fc87a0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9fc87a0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71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6e9a21c8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6e9a21c8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00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4ea94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4ea94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6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7207a613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7207a613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693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123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98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9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55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44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e9fc87a0a_0_9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e9fc87a0a_0_9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5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e9fc87a0a_0_9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e9fc87a0a_0_9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33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e9fc87a0a_0_9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e9fc87a0a_0_9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5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7207a613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7207a613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65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0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cbec659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cbec659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41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e9fc87a0a_0_9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e9fc87a0a_0_9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6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5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6e9a21c8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6e9a21c8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e9fc87a0a_0_9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e9fc87a0a_0_9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6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4130" y="1320225"/>
            <a:ext cx="4899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1925" y="3484450"/>
            <a:ext cx="3979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5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55000" y="1015250"/>
            <a:ext cx="3073200" cy="15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9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4800822" y="1535900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2"/>
          </p:nvPr>
        </p:nvSpPr>
        <p:spPr>
          <a:xfrm>
            <a:off x="4828584" y="2606600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5179613" y="20775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ctrTitle" idx="3"/>
          </p:nvPr>
        </p:nvSpPr>
        <p:spPr>
          <a:xfrm>
            <a:off x="5179613" y="3152029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4806369" y="3605625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 idx="5"/>
          </p:nvPr>
        </p:nvSpPr>
        <p:spPr>
          <a:xfrm>
            <a:off x="5163388" y="415791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6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CUSTOM_2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42050" y="20760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ctrTitle"/>
          </p:nvPr>
        </p:nvSpPr>
        <p:spPr>
          <a:xfrm>
            <a:off x="6399975" y="2098650"/>
            <a:ext cx="1939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763614" y="2070935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3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1639400" y="1541325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639400" y="2002799"/>
            <a:ext cx="1484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 idx="2"/>
          </p:nvPr>
        </p:nvSpPr>
        <p:spPr>
          <a:xfrm>
            <a:off x="4226401" y="1537925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4226401" y="1999396"/>
            <a:ext cx="1484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4"/>
          </p:nvPr>
        </p:nvSpPr>
        <p:spPr>
          <a:xfrm>
            <a:off x="6813400" y="1537950"/>
            <a:ext cx="175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5"/>
          </p:nvPr>
        </p:nvSpPr>
        <p:spPr>
          <a:xfrm>
            <a:off x="6813402" y="1999400"/>
            <a:ext cx="1484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 idx="6"/>
          </p:nvPr>
        </p:nvSpPr>
        <p:spPr>
          <a:xfrm>
            <a:off x="1639400" y="3067051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7"/>
          </p:nvPr>
        </p:nvSpPr>
        <p:spPr>
          <a:xfrm>
            <a:off x="1639400" y="3528525"/>
            <a:ext cx="1484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 idx="8"/>
          </p:nvPr>
        </p:nvSpPr>
        <p:spPr>
          <a:xfrm>
            <a:off x="4226401" y="3063654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9"/>
          </p:nvPr>
        </p:nvSpPr>
        <p:spPr>
          <a:xfrm>
            <a:off x="4226401" y="3525125"/>
            <a:ext cx="1484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13"/>
          </p:nvPr>
        </p:nvSpPr>
        <p:spPr>
          <a:xfrm>
            <a:off x="6813400" y="3063675"/>
            <a:ext cx="175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4"/>
          </p:nvPr>
        </p:nvSpPr>
        <p:spPr>
          <a:xfrm>
            <a:off x="6813402" y="3525125"/>
            <a:ext cx="1484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15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534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●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○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■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●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○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■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●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○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 Light"/>
              <a:buChar char="■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60" r:id="rId6"/>
    <p:sldLayoutId id="2147483662" r:id="rId7"/>
    <p:sldLayoutId id="2147483663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"/>
            <a:ext cx="9144003" cy="33310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>
            <a:spLocks noGrp="1"/>
          </p:cNvSpPr>
          <p:nvPr>
            <p:ph type="ctrTitle"/>
          </p:nvPr>
        </p:nvSpPr>
        <p:spPr>
          <a:xfrm>
            <a:off x="2764130" y="1320225"/>
            <a:ext cx="48990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3838"/>
                </a:solidFill>
              </a:rPr>
              <a:t>BookMed</a:t>
            </a:r>
            <a:endParaRPr dirty="0">
              <a:solidFill>
                <a:srgbClr val="383838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 t="79" b="89"/>
          <a:stretch/>
        </p:blipFill>
        <p:spPr>
          <a:xfrm flipH="1">
            <a:off x="0" y="958093"/>
            <a:ext cx="3082753" cy="41854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815160" y="3100331"/>
            <a:ext cx="2328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ira Condensed" panose="020B0604020202020204" charset="0"/>
              </a:rPr>
              <a:t>Team 1</a:t>
            </a:r>
          </a:p>
          <a:p>
            <a:r>
              <a:rPr lang="en-US" sz="1600" b="1" dirty="0">
                <a:latin typeface="Saira Condensed" panose="020B0604020202020204" charset="0"/>
              </a:rPr>
              <a:t>Shweta Chaudhary</a:t>
            </a:r>
          </a:p>
          <a:p>
            <a:r>
              <a:rPr lang="en-US" sz="1600" b="1" dirty="0">
                <a:latin typeface="Saira Condensed" panose="020B0604020202020204" charset="0"/>
              </a:rPr>
              <a:t>Arun Samudrala</a:t>
            </a:r>
          </a:p>
          <a:p>
            <a:r>
              <a:rPr lang="en-US" sz="1600" b="1" dirty="0">
                <a:latin typeface="Saira Condensed" panose="020B0604020202020204" charset="0"/>
              </a:rPr>
              <a:t>Sahithi Cherukuri</a:t>
            </a:r>
          </a:p>
          <a:p>
            <a:r>
              <a:rPr lang="en-US" sz="1600" b="1" dirty="0">
                <a:latin typeface="Saira Condensed" panose="020B0604020202020204" charset="0"/>
              </a:rPr>
              <a:t>Rishabh Shrivastava</a:t>
            </a:r>
          </a:p>
          <a:p>
            <a:r>
              <a:rPr lang="en-US" sz="1600" b="1" dirty="0">
                <a:latin typeface="Saira Condensed" panose="020B0604020202020204" charset="0"/>
              </a:rPr>
              <a:t>Mansi Agarwal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ctrTitle" idx="6"/>
          </p:nvPr>
        </p:nvSpPr>
        <p:spPr>
          <a:xfrm>
            <a:off x="755000" y="11913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Google Material Design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4800822" y="1535900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It’s a visual and interactive concept from google to decrease cognitive overload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26"/>
          <p:cNvSpPr txBox="1">
            <a:spLocks noGrp="1"/>
          </p:cNvSpPr>
          <p:nvPr>
            <p:ph type="ctrTitle"/>
          </p:nvPr>
        </p:nvSpPr>
        <p:spPr>
          <a:xfrm>
            <a:off x="5179613" y="207750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Definition</a:t>
            </a:r>
            <a:endParaRPr sz="1100" dirty="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"/>
          </p:nvPr>
        </p:nvSpPr>
        <p:spPr>
          <a:xfrm>
            <a:off x="4828584" y="2606600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A material is an entity out of which the UI elements are made of</a:t>
            </a:r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3"/>
          </p:nvPr>
        </p:nvSpPr>
        <p:spPr>
          <a:xfrm>
            <a:off x="5179613" y="315202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"/>
          </p:nvPr>
        </p:nvSpPr>
        <p:spPr>
          <a:xfrm>
            <a:off x="4806369" y="3605625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Created some standards if followed provides a consistent design and great UX </a:t>
            </a:r>
            <a:endParaRPr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5"/>
          </p:nvPr>
        </p:nvSpPr>
        <p:spPr>
          <a:xfrm>
            <a:off x="5163388" y="4157918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</a:t>
            </a:r>
            <a:endParaRPr dirty="0"/>
          </a:p>
        </p:txBody>
      </p:sp>
      <p:cxnSp>
        <p:nvCxnSpPr>
          <p:cNvPr id="293" name="Google Shape;293;p26"/>
          <p:cNvCxnSpPr/>
          <p:nvPr/>
        </p:nvCxnSpPr>
        <p:spPr>
          <a:xfrm>
            <a:off x="1428750" y="1556575"/>
            <a:ext cx="0" cy="2412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6"/>
          <p:cNvCxnSpPr/>
          <p:nvPr/>
        </p:nvCxnSpPr>
        <p:spPr>
          <a:xfrm>
            <a:off x="1436275" y="1837000"/>
            <a:ext cx="249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5" name="Google Shape;295;p26"/>
          <p:cNvCxnSpPr/>
          <p:nvPr/>
        </p:nvCxnSpPr>
        <p:spPr>
          <a:xfrm>
            <a:off x="1436275" y="2897701"/>
            <a:ext cx="249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6" name="Google Shape;296;p26"/>
          <p:cNvCxnSpPr/>
          <p:nvPr/>
        </p:nvCxnSpPr>
        <p:spPr>
          <a:xfrm>
            <a:off x="1436275" y="3958403"/>
            <a:ext cx="249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97" name="Google Shape;297;p26"/>
          <p:cNvGrpSpPr/>
          <p:nvPr/>
        </p:nvGrpSpPr>
        <p:grpSpPr>
          <a:xfrm>
            <a:off x="4171895" y="1609085"/>
            <a:ext cx="381949" cy="476495"/>
            <a:chOff x="4144300" y="4253350"/>
            <a:chExt cx="469225" cy="585375"/>
          </a:xfrm>
        </p:grpSpPr>
        <p:sp>
          <p:nvSpPr>
            <p:cNvPr id="298" name="Google Shape;298;p26"/>
            <p:cNvSpPr/>
            <p:nvPr/>
          </p:nvSpPr>
          <p:spPr>
            <a:xfrm>
              <a:off x="4253900" y="4653850"/>
              <a:ext cx="270725" cy="135375"/>
            </a:xfrm>
            <a:custGeom>
              <a:avLst/>
              <a:gdLst/>
              <a:ahLst/>
              <a:cxnLst/>
              <a:rect l="l" t="t" r="r" b="b"/>
              <a:pathLst>
                <a:path w="10829" h="5415" extrusionOk="0">
                  <a:moveTo>
                    <a:pt x="5645" y="1"/>
                  </a:moveTo>
                  <a:cubicBezTo>
                    <a:pt x="5643" y="1"/>
                    <a:pt x="5640" y="1"/>
                    <a:pt x="5638" y="1"/>
                  </a:cubicBezTo>
                  <a:lnTo>
                    <a:pt x="5194" y="1"/>
                  </a:lnTo>
                  <a:cubicBezTo>
                    <a:pt x="5192" y="1"/>
                    <a:pt x="5190" y="1"/>
                    <a:pt x="5188" y="1"/>
                  </a:cubicBezTo>
                  <a:cubicBezTo>
                    <a:pt x="2321" y="1"/>
                    <a:pt x="0" y="2327"/>
                    <a:pt x="4" y="5191"/>
                  </a:cubicBezTo>
                  <a:lnTo>
                    <a:pt x="4" y="5415"/>
                  </a:lnTo>
                  <a:lnTo>
                    <a:pt x="10829" y="5415"/>
                  </a:lnTo>
                  <a:lnTo>
                    <a:pt x="10829" y="5188"/>
                  </a:lnTo>
                  <a:cubicBezTo>
                    <a:pt x="10829" y="2323"/>
                    <a:pt x="8508" y="1"/>
                    <a:pt x="5645" y="1"/>
                  </a:cubicBezTo>
                  <a:close/>
                </a:path>
              </a:pathLst>
            </a:custGeom>
            <a:solidFill>
              <a:srgbClr val="F2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370175" y="4653850"/>
              <a:ext cx="154450" cy="135375"/>
            </a:xfrm>
            <a:custGeom>
              <a:avLst/>
              <a:gdLst/>
              <a:ahLst/>
              <a:cxnLst/>
              <a:rect l="l" t="t" r="r" b="b"/>
              <a:pathLst>
                <a:path w="6178" h="5415" extrusionOk="0">
                  <a:moveTo>
                    <a:pt x="699" y="0"/>
                  </a:moveTo>
                  <a:cubicBezTo>
                    <a:pt x="464" y="0"/>
                    <a:pt x="233" y="18"/>
                    <a:pt x="1" y="52"/>
                  </a:cubicBezTo>
                  <a:cubicBezTo>
                    <a:pt x="2666" y="433"/>
                    <a:pt x="4649" y="2717"/>
                    <a:pt x="4649" y="5415"/>
                  </a:cubicBezTo>
                  <a:lnTo>
                    <a:pt x="6178" y="5415"/>
                  </a:lnTo>
                  <a:cubicBezTo>
                    <a:pt x="6178" y="2426"/>
                    <a:pt x="3758" y="1"/>
                    <a:pt x="770" y="1"/>
                  </a:cubicBezTo>
                  <a:cubicBezTo>
                    <a:pt x="768" y="1"/>
                    <a:pt x="766" y="1"/>
                    <a:pt x="763" y="1"/>
                  </a:cubicBezTo>
                  <a:cubicBezTo>
                    <a:pt x="742" y="0"/>
                    <a:pt x="720" y="0"/>
                    <a:pt x="699" y="0"/>
                  </a:cubicBez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44300" y="4606650"/>
              <a:ext cx="169650" cy="39900"/>
            </a:xfrm>
            <a:custGeom>
              <a:avLst/>
              <a:gdLst/>
              <a:ahLst/>
              <a:cxnLst/>
              <a:rect l="l" t="t" r="r" b="b"/>
              <a:pathLst>
                <a:path w="6786" h="1596" extrusionOk="0">
                  <a:moveTo>
                    <a:pt x="506" y="1"/>
                  </a:moveTo>
                  <a:cubicBezTo>
                    <a:pt x="227" y="1"/>
                    <a:pt x="0" y="228"/>
                    <a:pt x="0" y="507"/>
                  </a:cubicBezTo>
                  <a:lnTo>
                    <a:pt x="0" y="1090"/>
                  </a:lnTo>
                  <a:cubicBezTo>
                    <a:pt x="0" y="1368"/>
                    <a:pt x="227" y="1595"/>
                    <a:pt x="506" y="1595"/>
                  </a:cubicBezTo>
                  <a:lnTo>
                    <a:pt x="6283" y="1595"/>
                  </a:lnTo>
                  <a:cubicBezTo>
                    <a:pt x="6562" y="1592"/>
                    <a:pt x="6785" y="1368"/>
                    <a:pt x="6785" y="1090"/>
                  </a:cubicBezTo>
                  <a:lnTo>
                    <a:pt x="6785" y="507"/>
                  </a:lnTo>
                  <a:cubicBezTo>
                    <a:pt x="6785" y="228"/>
                    <a:pt x="6562" y="1"/>
                    <a:pt x="6283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262600" y="4606650"/>
              <a:ext cx="51425" cy="39900"/>
            </a:xfrm>
            <a:custGeom>
              <a:avLst/>
              <a:gdLst/>
              <a:ahLst/>
              <a:cxnLst/>
              <a:rect l="l" t="t" r="r" b="b"/>
              <a:pathLst>
                <a:path w="2057" h="1596" extrusionOk="0">
                  <a:moveTo>
                    <a:pt x="1" y="1"/>
                  </a:moveTo>
                  <a:cubicBezTo>
                    <a:pt x="290" y="1"/>
                    <a:pt x="528" y="236"/>
                    <a:pt x="528" y="525"/>
                  </a:cubicBezTo>
                  <a:lnTo>
                    <a:pt x="528" y="1071"/>
                  </a:lnTo>
                  <a:cubicBezTo>
                    <a:pt x="525" y="1361"/>
                    <a:pt x="290" y="1595"/>
                    <a:pt x="1" y="1595"/>
                  </a:cubicBezTo>
                  <a:lnTo>
                    <a:pt x="1529" y="1595"/>
                  </a:lnTo>
                  <a:cubicBezTo>
                    <a:pt x="1822" y="1595"/>
                    <a:pt x="2057" y="1361"/>
                    <a:pt x="2057" y="1071"/>
                  </a:cubicBezTo>
                  <a:lnTo>
                    <a:pt x="2057" y="529"/>
                  </a:lnTo>
                  <a:cubicBezTo>
                    <a:pt x="2057" y="236"/>
                    <a:pt x="1822" y="1"/>
                    <a:pt x="1529" y="1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84150" y="4646525"/>
              <a:ext cx="109450" cy="86350"/>
            </a:xfrm>
            <a:custGeom>
              <a:avLst/>
              <a:gdLst/>
              <a:ahLst/>
              <a:cxnLst/>
              <a:rect l="l" t="t" r="r" b="b"/>
              <a:pathLst>
                <a:path w="4378" h="3454" extrusionOk="0">
                  <a:moveTo>
                    <a:pt x="1" y="0"/>
                  </a:moveTo>
                  <a:cubicBezTo>
                    <a:pt x="19" y="74"/>
                    <a:pt x="48" y="147"/>
                    <a:pt x="89" y="217"/>
                  </a:cubicBezTo>
                  <a:cubicBezTo>
                    <a:pt x="848" y="1558"/>
                    <a:pt x="1951" y="2673"/>
                    <a:pt x="3281" y="3454"/>
                  </a:cubicBezTo>
                  <a:cubicBezTo>
                    <a:pt x="3549" y="2867"/>
                    <a:pt x="3923" y="2332"/>
                    <a:pt x="4378" y="1877"/>
                  </a:cubicBezTo>
                  <a:cubicBezTo>
                    <a:pt x="3538" y="1408"/>
                    <a:pt x="2805" y="770"/>
                    <a:pt x="2226" y="0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355700" y="4696375"/>
              <a:ext cx="58675" cy="50250"/>
            </a:xfrm>
            <a:custGeom>
              <a:avLst/>
              <a:gdLst/>
              <a:ahLst/>
              <a:cxnLst/>
              <a:rect l="l" t="t" r="r" b="b"/>
              <a:pathLst>
                <a:path w="2347" h="2010" extrusionOk="0">
                  <a:moveTo>
                    <a:pt x="1342" y="1"/>
                  </a:moveTo>
                  <a:cubicBezTo>
                    <a:pt x="448" y="1"/>
                    <a:pt x="1" y="1082"/>
                    <a:pt x="631" y="1712"/>
                  </a:cubicBezTo>
                  <a:cubicBezTo>
                    <a:pt x="837" y="1918"/>
                    <a:pt x="1089" y="2010"/>
                    <a:pt x="1337" y="2010"/>
                  </a:cubicBezTo>
                  <a:cubicBezTo>
                    <a:pt x="1853" y="2010"/>
                    <a:pt x="2347" y="1610"/>
                    <a:pt x="2347" y="1005"/>
                  </a:cubicBezTo>
                  <a:cubicBezTo>
                    <a:pt x="2347" y="451"/>
                    <a:pt x="1896" y="1"/>
                    <a:pt x="1342" y="1"/>
                  </a:cubicBezTo>
                  <a:close/>
                </a:path>
              </a:pathLst>
            </a:custGeom>
            <a:solidFill>
              <a:srgbClr val="7B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474650" y="4364450"/>
              <a:ext cx="120350" cy="355950"/>
            </a:xfrm>
            <a:custGeom>
              <a:avLst/>
              <a:gdLst/>
              <a:ahLst/>
              <a:cxnLst/>
              <a:rect l="l" t="t" r="r" b="b"/>
              <a:pathLst>
                <a:path w="4814" h="14238" extrusionOk="0">
                  <a:moveTo>
                    <a:pt x="954" y="1"/>
                  </a:moveTo>
                  <a:lnTo>
                    <a:pt x="144" y="1698"/>
                  </a:lnTo>
                  <a:cubicBezTo>
                    <a:pt x="1911" y="3003"/>
                    <a:pt x="2941" y="5081"/>
                    <a:pt x="2911" y="7277"/>
                  </a:cubicBezTo>
                  <a:cubicBezTo>
                    <a:pt x="2882" y="9476"/>
                    <a:pt x="1801" y="11525"/>
                    <a:pt x="1" y="12786"/>
                  </a:cubicBezTo>
                  <a:cubicBezTo>
                    <a:pt x="499" y="13193"/>
                    <a:pt x="925" y="13684"/>
                    <a:pt x="1251" y="14238"/>
                  </a:cubicBezTo>
                  <a:cubicBezTo>
                    <a:pt x="3358" y="12695"/>
                    <a:pt x="4667" y="10286"/>
                    <a:pt x="4814" y="7677"/>
                  </a:cubicBezTo>
                  <a:lnTo>
                    <a:pt x="4803" y="6566"/>
                  </a:lnTo>
                  <a:cubicBezTo>
                    <a:pt x="4623" y="4018"/>
                    <a:pt x="3336" y="1676"/>
                    <a:pt x="1284" y="158"/>
                  </a:cubicBezTo>
                  <a:cubicBezTo>
                    <a:pt x="1185" y="85"/>
                    <a:pt x="1071" y="34"/>
                    <a:pt x="954" y="1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492625" y="4364550"/>
              <a:ext cx="102375" cy="355950"/>
            </a:xfrm>
            <a:custGeom>
              <a:avLst/>
              <a:gdLst/>
              <a:ahLst/>
              <a:cxnLst/>
              <a:rect l="l" t="t" r="r" b="b"/>
              <a:pathLst>
                <a:path w="4095" h="14238" extrusionOk="0">
                  <a:moveTo>
                    <a:pt x="235" y="0"/>
                  </a:moveTo>
                  <a:lnTo>
                    <a:pt x="0" y="492"/>
                  </a:lnTo>
                  <a:cubicBezTo>
                    <a:pt x="1811" y="2013"/>
                    <a:pt x="2929" y="4205"/>
                    <a:pt x="3098" y="6562"/>
                  </a:cubicBezTo>
                  <a:lnTo>
                    <a:pt x="3105" y="7676"/>
                  </a:lnTo>
                  <a:cubicBezTo>
                    <a:pt x="2977" y="10000"/>
                    <a:pt x="1925" y="12174"/>
                    <a:pt x="184" y="13721"/>
                  </a:cubicBezTo>
                  <a:cubicBezTo>
                    <a:pt x="308" y="13886"/>
                    <a:pt x="425" y="14058"/>
                    <a:pt x="532" y="14238"/>
                  </a:cubicBezTo>
                  <a:cubicBezTo>
                    <a:pt x="2639" y="12694"/>
                    <a:pt x="3948" y="10286"/>
                    <a:pt x="4095" y="7676"/>
                  </a:cubicBezTo>
                  <a:lnTo>
                    <a:pt x="4084" y="6562"/>
                  </a:lnTo>
                  <a:cubicBezTo>
                    <a:pt x="3904" y="4014"/>
                    <a:pt x="2617" y="1676"/>
                    <a:pt x="565" y="158"/>
                  </a:cubicBezTo>
                  <a:cubicBezTo>
                    <a:pt x="466" y="85"/>
                    <a:pt x="352" y="30"/>
                    <a:pt x="235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65100" y="4789125"/>
              <a:ext cx="448425" cy="49600"/>
            </a:xfrm>
            <a:custGeom>
              <a:avLst/>
              <a:gdLst/>
              <a:ahLst/>
              <a:cxnLst/>
              <a:rect l="l" t="t" r="r" b="b"/>
              <a:pathLst>
                <a:path w="17937" h="1984" extrusionOk="0">
                  <a:moveTo>
                    <a:pt x="1496" y="0"/>
                  </a:moveTo>
                  <a:cubicBezTo>
                    <a:pt x="1005" y="0"/>
                    <a:pt x="565" y="297"/>
                    <a:pt x="385" y="752"/>
                  </a:cubicBezTo>
                  <a:lnTo>
                    <a:pt x="92" y="1496"/>
                  </a:lnTo>
                  <a:cubicBezTo>
                    <a:pt x="0" y="1730"/>
                    <a:pt x="173" y="1983"/>
                    <a:pt x="422" y="1983"/>
                  </a:cubicBezTo>
                  <a:lnTo>
                    <a:pt x="17511" y="1983"/>
                  </a:lnTo>
                  <a:cubicBezTo>
                    <a:pt x="17764" y="1983"/>
                    <a:pt x="17936" y="1730"/>
                    <a:pt x="17845" y="1496"/>
                  </a:cubicBezTo>
                  <a:lnTo>
                    <a:pt x="17548" y="752"/>
                  </a:lnTo>
                  <a:cubicBezTo>
                    <a:pt x="17368" y="297"/>
                    <a:pt x="16928" y="0"/>
                    <a:pt x="16437" y="0"/>
                  </a:cubicBezTo>
                  <a:close/>
                </a:path>
              </a:pathLst>
            </a:custGeom>
            <a:solidFill>
              <a:srgbClr val="85C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562075" y="4789200"/>
              <a:ext cx="51450" cy="49525"/>
            </a:xfrm>
            <a:custGeom>
              <a:avLst/>
              <a:gdLst/>
              <a:ahLst/>
              <a:cxnLst/>
              <a:rect l="l" t="t" r="r" b="b"/>
              <a:pathLst>
                <a:path w="2058" h="1981" extrusionOk="0">
                  <a:moveTo>
                    <a:pt x="567" y="1"/>
                  </a:moveTo>
                  <a:cubicBezTo>
                    <a:pt x="564" y="1"/>
                    <a:pt x="561" y="1"/>
                    <a:pt x="558" y="1"/>
                  </a:cubicBezTo>
                  <a:lnTo>
                    <a:pt x="1" y="1"/>
                  </a:lnTo>
                  <a:lnTo>
                    <a:pt x="785" y="1980"/>
                  </a:lnTo>
                  <a:lnTo>
                    <a:pt x="1632" y="1980"/>
                  </a:lnTo>
                  <a:cubicBezTo>
                    <a:pt x="1885" y="1980"/>
                    <a:pt x="2057" y="1727"/>
                    <a:pt x="1966" y="1493"/>
                  </a:cubicBezTo>
                  <a:lnTo>
                    <a:pt x="1669" y="752"/>
                  </a:lnTo>
                  <a:cubicBezTo>
                    <a:pt x="1490" y="301"/>
                    <a:pt x="1054" y="1"/>
                    <a:pt x="567" y="1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479600" y="4253350"/>
              <a:ext cx="94775" cy="92300"/>
            </a:xfrm>
            <a:custGeom>
              <a:avLst/>
              <a:gdLst/>
              <a:ahLst/>
              <a:cxnLst/>
              <a:rect l="l" t="t" r="r" b="b"/>
              <a:pathLst>
                <a:path w="3791" h="3692" extrusionOk="0">
                  <a:moveTo>
                    <a:pt x="906" y="0"/>
                  </a:moveTo>
                  <a:cubicBezTo>
                    <a:pt x="776" y="0"/>
                    <a:pt x="646" y="50"/>
                    <a:pt x="547" y="149"/>
                  </a:cubicBezTo>
                  <a:lnTo>
                    <a:pt x="199" y="497"/>
                  </a:lnTo>
                  <a:cubicBezTo>
                    <a:pt x="1" y="695"/>
                    <a:pt x="1" y="1017"/>
                    <a:pt x="199" y="1215"/>
                  </a:cubicBezTo>
                  <a:lnTo>
                    <a:pt x="2526" y="3543"/>
                  </a:lnTo>
                  <a:cubicBezTo>
                    <a:pt x="2625" y="3642"/>
                    <a:pt x="2755" y="3691"/>
                    <a:pt x="2886" y="3691"/>
                  </a:cubicBezTo>
                  <a:cubicBezTo>
                    <a:pt x="3017" y="3691"/>
                    <a:pt x="3148" y="3642"/>
                    <a:pt x="3248" y="3543"/>
                  </a:cubicBezTo>
                  <a:lnTo>
                    <a:pt x="3593" y="3198"/>
                  </a:lnTo>
                  <a:cubicBezTo>
                    <a:pt x="3791" y="2997"/>
                    <a:pt x="3791" y="2674"/>
                    <a:pt x="3593" y="2476"/>
                  </a:cubicBezTo>
                  <a:lnTo>
                    <a:pt x="1265" y="149"/>
                  </a:lnTo>
                  <a:cubicBezTo>
                    <a:pt x="1166" y="50"/>
                    <a:pt x="1036" y="0"/>
                    <a:pt x="906" y="0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484925" y="4284075"/>
              <a:ext cx="89275" cy="61325"/>
            </a:xfrm>
            <a:custGeom>
              <a:avLst/>
              <a:gdLst/>
              <a:ahLst/>
              <a:cxnLst/>
              <a:rect l="l" t="t" r="r" b="b"/>
              <a:pathLst>
                <a:path w="3571" h="2453" extrusionOk="0">
                  <a:moveTo>
                    <a:pt x="0" y="1"/>
                  </a:moveTo>
                  <a:lnTo>
                    <a:pt x="1430" y="1431"/>
                  </a:lnTo>
                  <a:cubicBezTo>
                    <a:pt x="1439" y="1439"/>
                    <a:pt x="1448" y="1448"/>
                    <a:pt x="1458" y="1456"/>
                  </a:cubicBezTo>
                  <a:lnTo>
                    <a:pt x="1458" y="1456"/>
                  </a:lnTo>
                  <a:lnTo>
                    <a:pt x="0" y="1"/>
                  </a:lnTo>
                  <a:close/>
                  <a:moveTo>
                    <a:pt x="2218" y="82"/>
                  </a:moveTo>
                  <a:lnTo>
                    <a:pt x="2497" y="364"/>
                  </a:lnTo>
                  <a:cubicBezTo>
                    <a:pt x="2706" y="569"/>
                    <a:pt x="2706" y="906"/>
                    <a:pt x="2497" y="1115"/>
                  </a:cubicBezTo>
                  <a:lnTo>
                    <a:pt x="2181" y="1431"/>
                  </a:lnTo>
                  <a:cubicBezTo>
                    <a:pt x="2079" y="1533"/>
                    <a:pt x="1943" y="1585"/>
                    <a:pt x="1807" y="1585"/>
                  </a:cubicBezTo>
                  <a:cubicBezTo>
                    <a:pt x="1683" y="1585"/>
                    <a:pt x="1558" y="1542"/>
                    <a:pt x="1458" y="1456"/>
                  </a:cubicBezTo>
                  <a:lnTo>
                    <a:pt x="1458" y="1456"/>
                  </a:lnTo>
                  <a:lnTo>
                    <a:pt x="2299" y="2296"/>
                  </a:lnTo>
                  <a:cubicBezTo>
                    <a:pt x="2401" y="2400"/>
                    <a:pt x="2537" y="2452"/>
                    <a:pt x="2673" y="2452"/>
                  </a:cubicBezTo>
                  <a:cubicBezTo>
                    <a:pt x="2809" y="2452"/>
                    <a:pt x="2946" y="2400"/>
                    <a:pt x="3050" y="2296"/>
                  </a:cubicBezTo>
                  <a:lnTo>
                    <a:pt x="3365" y="1980"/>
                  </a:lnTo>
                  <a:cubicBezTo>
                    <a:pt x="3571" y="1775"/>
                    <a:pt x="3571" y="1438"/>
                    <a:pt x="3365" y="1229"/>
                  </a:cubicBezTo>
                  <a:lnTo>
                    <a:pt x="2218" y="82"/>
                  </a:ln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249850" y="4447075"/>
              <a:ext cx="130525" cy="128600"/>
            </a:xfrm>
            <a:custGeom>
              <a:avLst/>
              <a:gdLst/>
              <a:ahLst/>
              <a:cxnLst/>
              <a:rect l="l" t="t" r="r" b="b"/>
              <a:pathLst>
                <a:path w="5221" h="5144" extrusionOk="0">
                  <a:moveTo>
                    <a:pt x="1055" y="0"/>
                  </a:moveTo>
                  <a:cubicBezTo>
                    <a:pt x="955" y="0"/>
                    <a:pt x="855" y="39"/>
                    <a:pt x="778" y="116"/>
                  </a:cubicBezTo>
                  <a:lnTo>
                    <a:pt x="155" y="739"/>
                  </a:lnTo>
                  <a:cubicBezTo>
                    <a:pt x="1" y="889"/>
                    <a:pt x="1" y="1138"/>
                    <a:pt x="155" y="1292"/>
                  </a:cubicBezTo>
                  <a:lnTo>
                    <a:pt x="3890" y="5028"/>
                  </a:lnTo>
                  <a:cubicBezTo>
                    <a:pt x="3967" y="5105"/>
                    <a:pt x="4067" y="5143"/>
                    <a:pt x="4167" y="5143"/>
                  </a:cubicBezTo>
                  <a:cubicBezTo>
                    <a:pt x="4267" y="5143"/>
                    <a:pt x="4367" y="5105"/>
                    <a:pt x="4444" y="5028"/>
                  </a:cubicBezTo>
                  <a:lnTo>
                    <a:pt x="5067" y="4405"/>
                  </a:lnTo>
                  <a:cubicBezTo>
                    <a:pt x="5221" y="4251"/>
                    <a:pt x="5221" y="4001"/>
                    <a:pt x="5067" y="3851"/>
                  </a:cubicBezTo>
                  <a:lnTo>
                    <a:pt x="1332" y="116"/>
                  </a:lnTo>
                  <a:cubicBezTo>
                    <a:pt x="1255" y="39"/>
                    <a:pt x="1155" y="0"/>
                    <a:pt x="1055" y="0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325100" y="4521350"/>
              <a:ext cx="55200" cy="54100"/>
            </a:xfrm>
            <a:custGeom>
              <a:avLst/>
              <a:gdLst/>
              <a:ahLst/>
              <a:cxnLst/>
              <a:rect l="l" t="t" r="r" b="b"/>
              <a:pathLst>
                <a:path w="2208" h="2164" extrusionOk="0">
                  <a:moveTo>
                    <a:pt x="1181" y="0"/>
                  </a:moveTo>
                  <a:cubicBezTo>
                    <a:pt x="1338" y="158"/>
                    <a:pt x="1338" y="418"/>
                    <a:pt x="1181" y="579"/>
                  </a:cubicBezTo>
                  <a:lnTo>
                    <a:pt x="580" y="1177"/>
                  </a:lnTo>
                  <a:cubicBezTo>
                    <a:pt x="499" y="1258"/>
                    <a:pt x="395" y="1298"/>
                    <a:pt x="290" y="1298"/>
                  </a:cubicBezTo>
                  <a:cubicBezTo>
                    <a:pt x="186" y="1298"/>
                    <a:pt x="81" y="1258"/>
                    <a:pt x="1" y="1177"/>
                  </a:cubicBezTo>
                  <a:lnTo>
                    <a:pt x="1" y="1177"/>
                  </a:lnTo>
                  <a:lnTo>
                    <a:pt x="869" y="2046"/>
                  </a:lnTo>
                  <a:cubicBezTo>
                    <a:pt x="948" y="2124"/>
                    <a:pt x="1053" y="2164"/>
                    <a:pt x="1157" y="2164"/>
                  </a:cubicBezTo>
                  <a:cubicBezTo>
                    <a:pt x="1261" y="2164"/>
                    <a:pt x="1366" y="2124"/>
                    <a:pt x="1445" y="2046"/>
                  </a:cubicBezTo>
                  <a:lnTo>
                    <a:pt x="2046" y="1445"/>
                  </a:lnTo>
                  <a:cubicBezTo>
                    <a:pt x="2207" y="1283"/>
                    <a:pt x="2207" y="1027"/>
                    <a:pt x="2046" y="86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237850" y="4487975"/>
              <a:ext cx="53100" cy="51825"/>
            </a:xfrm>
            <a:custGeom>
              <a:avLst/>
              <a:gdLst/>
              <a:ahLst/>
              <a:cxnLst/>
              <a:rect l="l" t="t" r="r" b="b"/>
              <a:pathLst>
                <a:path w="2124" h="2073" extrusionOk="0">
                  <a:moveTo>
                    <a:pt x="980" y="1"/>
                  </a:moveTo>
                  <a:lnTo>
                    <a:pt x="206" y="774"/>
                  </a:lnTo>
                  <a:cubicBezTo>
                    <a:pt x="1" y="980"/>
                    <a:pt x="1" y="1313"/>
                    <a:pt x="206" y="1519"/>
                  </a:cubicBezTo>
                  <a:lnTo>
                    <a:pt x="606" y="1918"/>
                  </a:lnTo>
                  <a:cubicBezTo>
                    <a:pt x="708" y="2021"/>
                    <a:pt x="843" y="2072"/>
                    <a:pt x="978" y="2072"/>
                  </a:cubicBezTo>
                  <a:cubicBezTo>
                    <a:pt x="1112" y="2072"/>
                    <a:pt x="1247" y="2021"/>
                    <a:pt x="1350" y="1918"/>
                  </a:cubicBezTo>
                  <a:lnTo>
                    <a:pt x="2123" y="1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285425" y="4535550"/>
              <a:ext cx="53075" cy="51800"/>
            </a:xfrm>
            <a:custGeom>
              <a:avLst/>
              <a:gdLst/>
              <a:ahLst/>
              <a:cxnLst/>
              <a:rect l="l" t="t" r="r" b="b"/>
              <a:pathLst>
                <a:path w="2123" h="2072" extrusionOk="0">
                  <a:moveTo>
                    <a:pt x="979" y="0"/>
                  </a:moveTo>
                  <a:lnTo>
                    <a:pt x="206" y="770"/>
                  </a:lnTo>
                  <a:cubicBezTo>
                    <a:pt x="0" y="979"/>
                    <a:pt x="0" y="1313"/>
                    <a:pt x="206" y="1518"/>
                  </a:cubicBezTo>
                  <a:lnTo>
                    <a:pt x="605" y="1918"/>
                  </a:lnTo>
                  <a:cubicBezTo>
                    <a:pt x="708" y="2020"/>
                    <a:pt x="842" y="2072"/>
                    <a:pt x="977" y="2072"/>
                  </a:cubicBezTo>
                  <a:cubicBezTo>
                    <a:pt x="1112" y="2072"/>
                    <a:pt x="1247" y="2020"/>
                    <a:pt x="1349" y="1918"/>
                  </a:cubicBezTo>
                  <a:lnTo>
                    <a:pt x="2123" y="114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441025" y="4289025"/>
              <a:ext cx="99925" cy="100025"/>
            </a:xfrm>
            <a:custGeom>
              <a:avLst/>
              <a:gdLst/>
              <a:ahLst/>
              <a:cxnLst/>
              <a:rect l="l" t="t" r="r" b="b"/>
              <a:pathLst>
                <a:path w="3997" h="4001" extrusionOk="0">
                  <a:moveTo>
                    <a:pt x="1954" y="1"/>
                  </a:moveTo>
                  <a:lnTo>
                    <a:pt x="0" y="1955"/>
                  </a:lnTo>
                  <a:lnTo>
                    <a:pt x="2042" y="4000"/>
                  </a:lnTo>
                  <a:lnTo>
                    <a:pt x="3996" y="2043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441025" y="4318350"/>
              <a:ext cx="99925" cy="70700"/>
            </a:xfrm>
            <a:custGeom>
              <a:avLst/>
              <a:gdLst/>
              <a:ahLst/>
              <a:cxnLst/>
              <a:rect l="l" t="t" r="r" b="b"/>
              <a:pathLst>
                <a:path w="3997" h="2828" extrusionOk="0">
                  <a:moveTo>
                    <a:pt x="0" y="782"/>
                  </a:moveTo>
                  <a:lnTo>
                    <a:pt x="1173" y="1958"/>
                  </a:lnTo>
                  <a:lnTo>
                    <a:pt x="1174" y="1958"/>
                  </a:lnTo>
                  <a:lnTo>
                    <a:pt x="1174" y="1958"/>
                  </a:lnTo>
                  <a:lnTo>
                    <a:pt x="0" y="782"/>
                  </a:lnTo>
                  <a:close/>
                  <a:moveTo>
                    <a:pt x="3131" y="1"/>
                  </a:moveTo>
                  <a:lnTo>
                    <a:pt x="1174" y="1958"/>
                  </a:lnTo>
                  <a:lnTo>
                    <a:pt x="1174" y="1958"/>
                  </a:lnTo>
                  <a:lnTo>
                    <a:pt x="2042" y="2827"/>
                  </a:lnTo>
                  <a:lnTo>
                    <a:pt x="3996" y="870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291750" y="4327525"/>
              <a:ext cx="208125" cy="207225"/>
            </a:xfrm>
            <a:custGeom>
              <a:avLst/>
              <a:gdLst/>
              <a:ahLst/>
              <a:cxnLst/>
              <a:rect l="l" t="t" r="r" b="b"/>
              <a:pathLst>
                <a:path w="8325" h="8289" extrusionOk="0">
                  <a:moveTo>
                    <a:pt x="5397" y="0"/>
                  </a:moveTo>
                  <a:cubicBezTo>
                    <a:pt x="5301" y="0"/>
                    <a:pt x="5204" y="37"/>
                    <a:pt x="5128" y="110"/>
                  </a:cubicBezTo>
                  <a:lnTo>
                    <a:pt x="3112" y="2127"/>
                  </a:lnTo>
                  <a:lnTo>
                    <a:pt x="2079" y="3164"/>
                  </a:lnTo>
                  <a:lnTo>
                    <a:pt x="0" y="5239"/>
                  </a:lnTo>
                  <a:lnTo>
                    <a:pt x="3046" y="8288"/>
                  </a:lnTo>
                  <a:lnTo>
                    <a:pt x="8178" y="3157"/>
                  </a:lnTo>
                  <a:cubicBezTo>
                    <a:pt x="8325" y="3010"/>
                    <a:pt x="8325" y="2772"/>
                    <a:pt x="8178" y="2621"/>
                  </a:cubicBezTo>
                  <a:lnTo>
                    <a:pt x="5664" y="110"/>
                  </a:lnTo>
                  <a:cubicBezTo>
                    <a:pt x="5590" y="37"/>
                    <a:pt x="5494" y="0"/>
                    <a:pt x="5397" y="0"/>
                  </a:cubicBezTo>
                  <a:close/>
                </a:path>
              </a:pathLst>
            </a:custGeom>
            <a:solidFill>
              <a:srgbClr val="F2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346275" y="4378100"/>
              <a:ext cx="153600" cy="156650"/>
            </a:xfrm>
            <a:custGeom>
              <a:avLst/>
              <a:gdLst/>
              <a:ahLst/>
              <a:cxnLst/>
              <a:rect l="l" t="t" r="r" b="b"/>
              <a:pathLst>
                <a:path w="6144" h="6266" extrusionOk="0">
                  <a:moveTo>
                    <a:pt x="5396" y="1"/>
                  </a:moveTo>
                  <a:lnTo>
                    <a:pt x="0" y="5397"/>
                  </a:lnTo>
                  <a:lnTo>
                    <a:pt x="865" y="6265"/>
                  </a:lnTo>
                  <a:lnTo>
                    <a:pt x="5997" y="1137"/>
                  </a:lnTo>
                  <a:cubicBezTo>
                    <a:pt x="6144" y="987"/>
                    <a:pt x="6144" y="749"/>
                    <a:pt x="5997" y="598"/>
                  </a:cubicBezTo>
                  <a:lnTo>
                    <a:pt x="5396" y="1"/>
                  </a:ln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4200730" y="2710109"/>
            <a:ext cx="360460" cy="477431"/>
            <a:chOff x="5015250" y="3728475"/>
            <a:chExt cx="442825" cy="586525"/>
          </a:xfrm>
        </p:grpSpPr>
        <p:sp>
          <p:nvSpPr>
            <p:cNvPr id="319" name="Google Shape;319;p26"/>
            <p:cNvSpPr/>
            <p:nvPr/>
          </p:nvSpPr>
          <p:spPr>
            <a:xfrm>
              <a:off x="5137575" y="3728475"/>
              <a:ext cx="195875" cy="50150"/>
            </a:xfrm>
            <a:custGeom>
              <a:avLst/>
              <a:gdLst/>
              <a:ahLst/>
              <a:cxnLst/>
              <a:rect l="l" t="t" r="r" b="b"/>
              <a:pathLst>
                <a:path w="7835" h="2006" extrusionOk="0">
                  <a:moveTo>
                    <a:pt x="562" y="0"/>
                  </a:moveTo>
                  <a:cubicBezTo>
                    <a:pt x="250" y="0"/>
                    <a:pt x="1" y="255"/>
                    <a:pt x="1" y="565"/>
                  </a:cubicBezTo>
                  <a:lnTo>
                    <a:pt x="1" y="1437"/>
                  </a:lnTo>
                  <a:cubicBezTo>
                    <a:pt x="1" y="1749"/>
                    <a:pt x="254" y="2005"/>
                    <a:pt x="569" y="2005"/>
                  </a:cubicBezTo>
                  <a:lnTo>
                    <a:pt x="7266" y="2005"/>
                  </a:lnTo>
                  <a:cubicBezTo>
                    <a:pt x="7581" y="2005"/>
                    <a:pt x="7834" y="1753"/>
                    <a:pt x="7834" y="1437"/>
                  </a:cubicBezTo>
                  <a:lnTo>
                    <a:pt x="7834" y="569"/>
                  </a:lnTo>
                  <a:cubicBezTo>
                    <a:pt x="7834" y="253"/>
                    <a:pt x="7581" y="0"/>
                    <a:pt x="7266" y="0"/>
                  </a:cubicBezTo>
                  <a:lnTo>
                    <a:pt x="569" y="0"/>
                  </a:lnTo>
                  <a:cubicBezTo>
                    <a:pt x="567" y="0"/>
                    <a:pt x="565" y="0"/>
                    <a:pt x="562" y="0"/>
                  </a:cubicBezTo>
                  <a:close/>
                </a:path>
              </a:pathLst>
            </a:custGeom>
            <a:solidFill>
              <a:srgbClr val="F7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278250" y="3728475"/>
              <a:ext cx="55200" cy="50150"/>
            </a:xfrm>
            <a:custGeom>
              <a:avLst/>
              <a:gdLst/>
              <a:ahLst/>
              <a:cxnLst/>
              <a:rect l="l" t="t" r="r" b="b"/>
              <a:pathLst>
                <a:path w="2208" h="2006" extrusionOk="0">
                  <a:moveTo>
                    <a:pt x="1" y="0"/>
                  </a:moveTo>
                  <a:cubicBezTo>
                    <a:pt x="323" y="0"/>
                    <a:pt x="587" y="261"/>
                    <a:pt x="587" y="583"/>
                  </a:cubicBezTo>
                  <a:lnTo>
                    <a:pt x="587" y="1419"/>
                  </a:lnTo>
                  <a:cubicBezTo>
                    <a:pt x="587" y="1742"/>
                    <a:pt x="323" y="2005"/>
                    <a:pt x="1" y="2005"/>
                  </a:cubicBezTo>
                  <a:lnTo>
                    <a:pt x="1621" y="2005"/>
                  </a:lnTo>
                  <a:cubicBezTo>
                    <a:pt x="1947" y="2005"/>
                    <a:pt x="2207" y="1742"/>
                    <a:pt x="2207" y="1419"/>
                  </a:cubicBezTo>
                  <a:lnTo>
                    <a:pt x="2207" y="587"/>
                  </a:lnTo>
                  <a:cubicBezTo>
                    <a:pt x="2207" y="261"/>
                    <a:pt x="1947" y="0"/>
                    <a:pt x="1621" y="0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017525" y="3778600"/>
              <a:ext cx="427350" cy="536300"/>
            </a:xfrm>
            <a:custGeom>
              <a:avLst/>
              <a:gdLst/>
              <a:ahLst/>
              <a:cxnLst/>
              <a:rect l="l" t="t" r="r" b="b"/>
              <a:pathLst>
                <a:path w="17094" h="21452" extrusionOk="0">
                  <a:moveTo>
                    <a:pt x="6240" y="0"/>
                  </a:moveTo>
                  <a:lnTo>
                    <a:pt x="6240" y="6250"/>
                  </a:lnTo>
                  <a:cubicBezTo>
                    <a:pt x="6240" y="6628"/>
                    <a:pt x="6009" y="6969"/>
                    <a:pt x="5657" y="7108"/>
                  </a:cubicBezTo>
                  <a:cubicBezTo>
                    <a:pt x="3065" y="8134"/>
                    <a:pt x="1159" y="10389"/>
                    <a:pt x="580" y="13116"/>
                  </a:cubicBezTo>
                  <a:cubicBezTo>
                    <a:pt x="1" y="15843"/>
                    <a:pt x="826" y="18680"/>
                    <a:pt x="2776" y="20671"/>
                  </a:cubicBezTo>
                  <a:cubicBezTo>
                    <a:pt x="3267" y="21169"/>
                    <a:pt x="3938" y="21452"/>
                    <a:pt x="4642" y="21452"/>
                  </a:cubicBezTo>
                  <a:lnTo>
                    <a:pt x="12798" y="21452"/>
                  </a:lnTo>
                  <a:cubicBezTo>
                    <a:pt x="13501" y="21452"/>
                    <a:pt x="14176" y="21169"/>
                    <a:pt x="14667" y="20664"/>
                  </a:cubicBezTo>
                  <a:cubicBezTo>
                    <a:pt x="16236" y="19065"/>
                    <a:pt x="17094" y="16899"/>
                    <a:pt x="17039" y="14659"/>
                  </a:cubicBezTo>
                  <a:cubicBezTo>
                    <a:pt x="16965" y="11228"/>
                    <a:pt x="14795" y="8314"/>
                    <a:pt x="11782" y="7112"/>
                  </a:cubicBezTo>
                  <a:cubicBezTo>
                    <a:pt x="11430" y="6972"/>
                    <a:pt x="11199" y="6635"/>
                    <a:pt x="11196" y="6258"/>
                  </a:cubicBezTo>
                  <a:lnTo>
                    <a:pt x="11196" y="0"/>
                  </a:ln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173500" y="3778600"/>
              <a:ext cx="271375" cy="533100"/>
            </a:xfrm>
            <a:custGeom>
              <a:avLst/>
              <a:gdLst/>
              <a:ahLst/>
              <a:cxnLst/>
              <a:rect l="l" t="t" r="r" b="b"/>
              <a:pathLst>
                <a:path w="10855" h="21324" extrusionOk="0">
                  <a:moveTo>
                    <a:pt x="1" y="0"/>
                  </a:moveTo>
                  <a:lnTo>
                    <a:pt x="1" y="840"/>
                  </a:lnTo>
                  <a:lnTo>
                    <a:pt x="2556" y="840"/>
                  </a:lnTo>
                  <a:cubicBezTo>
                    <a:pt x="2558" y="840"/>
                    <a:pt x="2560" y="840"/>
                    <a:pt x="2562" y="840"/>
                  </a:cubicBezTo>
                  <a:cubicBezTo>
                    <a:pt x="3208" y="840"/>
                    <a:pt x="3732" y="1366"/>
                    <a:pt x="3732" y="2013"/>
                  </a:cubicBezTo>
                  <a:lnTo>
                    <a:pt x="3732" y="7093"/>
                  </a:lnTo>
                  <a:cubicBezTo>
                    <a:pt x="3732" y="7471"/>
                    <a:pt x="3963" y="7812"/>
                    <a:pt x="4315" y="7951"/>
                  </a:cubicBezTo>
                  <a:cubicBezTo>
                    <a:pt x="7328" y="9150"/>
                    <a:pt x="9498" y="12064"/>
                    <a:pt x="9575" y="15495"/>
                  </a:cubicBezTo>
                  <a:cubicBezTo>
                    <a:pt x="9627" y="17650"/>
                    <a:pt x="8835" y="19740"/>
                    <a:pt x="7376" y="21323"/>
                  </a:cubicBezTo>
                  <a:cubicBezTo>
                    <a:pt x="7776" y="21191"/>
                    <a:pt x="8135" y="20968"/>
                    <a:pt x="8432" y="20667"/>
                  </a:cubicBezTo>
                  <a:cubicBezTo>
                    <a:pt x="10001" y="19065"/>
                    <a:pt x="10855" y="16899"/>
                    <a:pt x="10800" y="14659"/>
                  </a:cubicBezTo>
                  <a:cubicBezTo>
                    <a:pt x="10726" y="11228"/>
                    <a:pt x="8556" y="8314"/>
                    <a:pt x="5543" y="7112"/>
                  </a:cubicBezTo>
                  <a:cubicBezTo>
                    <a:pt x="5191" y="6972"/>
                    <a:pt x="4960" y="6635"/>
                    <a:pt x="4957" y="6258"/>
                  </a:cubicBezTo>
                  <a:lnTo>
                    <a:pt x="4957" y="0"/>
                  </a:lnTo>
                  <a:close/>
                </a:path>
              </a:pathLst>
            </a:custGeom>
            <a:solidFill>
              <a:srgbClr val="F7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015250" y="4067725"/>
              <a:ext cx="442825" cy="247275"/>
            </a:xfrm>
            <a:custGeom>
              <a:avLst/>
              <a:gdLst/>
              <a:ahLst/>
              <a:cxnLst/>
              <a:rect l="l" t="t" r="r" b="b"/>
              <a:pathLst>
                <a:path w="17713" h="9891" extrusionOk="0">
                  <a:moveTo>
                    <a:pt x="4894" y="0"/>
                  </a:moveTo>
                  <a:cubicBezTo>
                    <a:pt x="2519" y="0"/>
                    <a:pt x="792" y="1052"/>
                    <a:pt x="792" y="1052"/>
                  </a:cubicBezTo>
                  <a:cubicBezTo>
                    <a:pt x="0" y="3915"/>
                    <a:pt x="788" y="6983"/>
                    <a:pt x="2867" y="9106"/>
                  </a:cubicBezTo>
                  <a:cubicBezTo>
                    <a:pt x="3358" y="9608"/>
                    <a:pt x="4032" y="9890"/>
                    <a:pt x="4733" y="9890"/>
                  </a:cubicBezTo>
                  <a:lnTo>
                    <a:pt x="12889" y="9890"/>
                  </a:lnTo>
                  <a:cubicBezTo>
                    <a:pt x="13592" y="9890"/>
                    <a:pt x="14271" y="9604"/>
                    <a:pt x="14762" y="9102"/>
                  </a:cubicBezTo>
                  <a:cubicBezTo>
                    <a:pt x="16976" y="6837"/>
                    <a:pt x="17713" y="3512"/>
                    <a:pt x="16664" y="528"/>
                  </a:cubicBezTo>
                  <a:lnTo>
                    <a:pt x="16664" y="528"/>
                  </a:lnTo>
                  <a:cubicBezTo>
                    <a:pt x="16664" y="528"/>
                    <a:pt x="14791" y="1986"/>
                    <a:pt x="12227" y="1986"/>
                  </a:cubicBezTo>
                  <a:cubicBezTo>
                    <a:pt x="11176" y="1986"/>
                    <a:pt x="10010" y="1742"/>
                    <a:pt x="8809" y="1052"/>
                  </a:cubicBezTo>
                  <a:cubicBezTo>
                    <a:pt x="7432" y="263"/>
                    <a:pt x="6082" y="0"/>
                    <a:pt x="4894" y="0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357800" y="4080825"/>
              <a:ext cx="87075" cy="230775"/>
            </a:xfrm>
            <a:custGeom>
              <a:avLst/>
              <a:gdLst/>
              <a:ahLst/>
              <a:cxnLst/>
              <a:rect l="l" t="t" r="r" b="b"/>
              <a:pathLst>
                <a:path w="3483" h="9231" extrusionOk="0">
                  <a:moveTo>
                    <a:pt x="2962" y="1"/>
                  </a:moveTo>
                  <a:cubicBezTo>
                    <a:pt x="2962" y="1"/>
                    <a:pt x="2489" y="367"/>
                    <a:pt x="1698" y="734"/>
                  </a:cubicBezTo>
                  <a:cubicBezTo>
                    <a:pt x="2768" y="3659"/>
                    <a:pt x="2112" y="6940"/>
                    <a:pt x="0" y="9231"/>
                  </a:cubicBezTo>
                  <a:cubicBezTo>
                    <a:pt x="48" y="9216"/>
                    <a:pt x="96" y="9198"/>
                    <a:pt x="143" y="9179"/>
                  </a:cubicBezTo>
                  <a:lnTo>
                    <a:pt x="151" y="9179"/>
                  </a:lnTo>
                  <a:cubicBezTo>
                    <a:pt x="294" y="9121"/>
                    <a:pt x="433" y="9051"/>
                    <a:pt x="561" y="8970"/>
                  </a:cubicBezTo>
                  <a:lnTo>
                    <a:pt x="572" y="8963"/>
                  </a:lnTo>
                  <a:cubicBezTo>
                    <a:pt x="609" y="8941"/>
                    <a:pt x="646" y="8915"/>
                    <a:pt x="682" y="8890"/>
                  </a:cubicBezTo>
                  <a:lnTo>
                    <a:pt x="715" y="8868"/>
                  </a:lnTo>
                  <a:cubicBezTo>
                    <a:pt x="745" y="8846"/>
                    <a:pt x="770" y="8827"/>
                    <a:pt x="799" y="8802"/>
                  </a:cubicBezTo>
                  <a:lnTo>
                    <a:pt x="836" y="8776"/>
                  </a:lnTo>
                  <a:cubicBezTo>
                    <a:pt x="865" y="8754"/>
                    <a:pt x="891" y="8728"/>
                    <a:pt x="917" y="8706"/>
                  </a:cubicBezTo>
                  <a:lnTo>
                    <a:pt x="950" y="8677"/>
                  </a:lnTo>
                  <a:cubicBezTo>
                    <a:pt x="986" y="8644"/>
                    <a:pt x="1019" y="8611"/>
                    <a:pt x="1056" y="8575"/>
                  </a:cubicBezTo>
                  <a:cubicBezTo>
                    <a:pt x="2625" y="6976"/>
                    <a:pt x="3483" y="4810"/>
                    <a:pt x="3428" y="2570"/>
                  </a:cubicBezTo>
                  <a:cubicBezTo>
                    <a:pt x="3428" y="2515"/>
                    <a:pt x="3428" y="2460"/>
                    <a:pt x="3424" y="2405"/>
                  </a:cubicBezTo>
                  <a:cubicBezTo>
                    <a:pt x="3424" y="2387"/>
                    <a:pt x="3424" y="2372"/>
                    <a:pt x="3420" y="2354"/>
                  </a:cubicBezTo>
                  <a:cubicBezTo>
                    <a:pt x="3420" y="2317"/>
                    <a:pt x="3417" y="2277"/>
                    <a:pt x="3417" y="2240"/>
                  </a:cubicBezTo>
                  <a:lnTo>
                    <a:pt x="3409" y="2185"/>
                  </a:lnTo>
                  <a:cubicBezTo>
                    <a:pt x="3409" y="2149"/>
                    <a:pt x="3406" y="2112"/>
                    <a:pt x="3402" y="2075"/>
                  </a:cubicBezTo>
                  <a:cubicBezTo>
                    <a:pt x="3402" y="2057"/>
                    <a:pt x="3398" y="2039"/>
                    <a:pt x="3398" y="2017"/>
                  </a:cubicBezTo>
                  <a:lnTo>
                    <a:pt x="3387" y="1914"/>
                  </a:lnTo>
                  <a:cubicBezTo>
                    <a:pt x="3387" y="1896"/>
                    <a:pt x="3384" y="1877"/>
                    <a:pt x="3384" y="1855"/>
                  </a:cubicBezTo>
                  <a:cubicBezTo>
                    <a:pt x="3380" y="1822"/>
                    <a:pt x="3376" y="1786"/>
                    <a:pt x="3369" y="1753"/>
                  </a:cubicBezTo>
                  <a:lnTo>
                    <a:pt x="3362" y="1698"/>
                  </a:lnTo>
                  <a:cubicBezTo>
                    <a:pt x="3358" y="1661"/>
                    <a:pt x="3354" y="1625"/>
                    <a:pt x="3347" y="1592"/>
                  </a:cubicBezTo>
                  <a:cubicBezTo>
                    <a:pt x="3347" y="1573"/>
                    <a:pt x="3343" y="1555"/>
                    <a:pt x="3340" y="1537"/>
                  </a:cubicBezTo>
                  <a:cubicBezTo>
                    <a:pt x="3336" y="1500"/>
                    <a:pt x="3332" y="1467"/>
                    <a:pt x="3325" y="1430"/>
                  </a:cubicBezTo>
                  <a:lnTo>
                    <a:pt x="3318" y="1379"/>
                  </a:lnTo>
                  <a:cubicBezTo>
                    <a:pt x="3310" y="1342"/>
                    <a:pt x="3303" y="1306"/>
                    <a:pt x="3296" y="1269"/>
                  </a:cubicBezTo>
                  <a:cubicBezTo>
                    <a:pt x="3296" y="1254"/>
                    <a:pt x="3292" y="1240"/>
                    <a:pt x="3288" y="1221"/>
                  </a:cubicBezTo>
                  <a:lnTo>
                    <a:pt x="3266" y="1108"/>
                  </a:lnTo>
                  <a:cubicBezTo>
                    <a:pt x="3263" y="1093"/>
                    <a:pt x="3259" y="1082"/>
                    <a:pt x="3259" y="1067"/>
                  </a:cubicBezTo>
                  <a:cubicBezTo>
                    <a:pt x="3248" y="1027"/>
                    <a:pt x="3241" y="987"/>
                    <a:pt x="3233" y="950"/>
                  </a:cubicBezTo>
                  <a:cubicBezTo>
                    <a:pt x="3230" y="935"/>
                    <a:pt x="3226" y="924"/>
                    <a:pt x="3222" y="913"/>
                  </a:cubicBezTo>
                  <a:cubicBezTo>
                    <a:pt x="3215" y="873"/>
                    <a:pt x="3204" y="829"/>
                    <a:pt x="3197" y="789"/>
                  </a:cubicBezTo>
                  <a:cubicBezTo>
                    <a:pt x="3193" y="778"/>
                    <a:pt x="3189" y="770"/>
                    <a:pt x="3189" y="759"/>
                  </a:cubicBezTo>
                  <a:cubicBezTo>
                    <a:pt x="3178" y="715"/>
                    <a:pt x="3167" y="675"/>
                    <a:pt x="3156" y="631"/>
                  </a:cubicBezTo>
                  <a:cubicBezTo>
                    <a:pt x="3153" y="624"/>
                    <a:pt x="3149" y="613"/>
                    <a:pt x="3149" y="605"/>
                  </a:cubicBezTo>
                  <a:cubicBezTo>
                    <a:pt x="3138" y="558"/>
                    <a:pt x="3123" y="518"/>
                    <a:pt x="3112" y="474"/>
                  </a:cubicBezTo>
                  <a:cubicBezTo>
                    <a:pt x="3109" y="466"/>
                    <a:pt x="3109" y="459"/>
                    <a:pt x="3105" y="452"/>
                  </a:cubicBezTo>
                  <a:cubicBezTo>
                    <a:pt x="3094" y="408"/>
                    <a:pt x="3080" y="360"/>
                    <a:pt x="3065" y="316"/>
                  </a:cubicBezTo>
                  <a:cubicBezTo>
                    <a:pt x="3065" y="309"/>
                    <a:pt x="3061" y="305"/>
                    <a:pt x="3061" y="298"/>
                  </a:cubicBezTo>
                  <a:cubicBezTo>
                    <a:pt x="3047" y="254"/>
                    <a:pt x="3032" y="206"/>
                    <a:pt x="3014" y="158"/>
                  </a:cubicBezTo>
                  <a:lnTo>
                    <a:pt x="3014" y="151"/>
                  </a:lnTo>
                  <a:cubicBezTo>
                    <a:pt x="2995" y="100"/>
                    <a:pt x="2977" y="48"/>
                    <a:pt x="2962" y="1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360825" y="4145150"/>
              <a:ext cx="31350" cy="26900"/>
            </a:xfrm>
            <a:custGeom>
              <a:avLst/>
              <a:gdLst/>
              <a:ahLst/>
              <a:cxnLst/>
              <a:rect l="l" t="t" r="r" b="b"/>
              <a:pathLst>
                <a:path w="1254" h="1076" extrusionOk="0">
                  <a:moveTo>
                    <a:pt x="719" y="1"/>
                  </a:moveTo>
                  <a:cubicBezTo>
                    <a:pt x="242" y="1"/>
                    <a:pt x="0" y="580"/>
                    <a:pt x="341" y="917"/>
                  </a:cubicBezTo>
                  <a:cubicBezTo>
                    <a:pt x="450" y="1026"/>
                    <a:pt x="584" y="1075"/>
                    <a:pt x="716" y="1075"/>
                  </a:cubicBezTo>
                  <a:cubicBezTo>
                    <a:pt x="990" y="1075"/>
                    <a:pt x="1254" y="861"/>
                    <a:pt x="1254" y="536"/>
                  </a:cubicBezTo>
                  <a:cubicBezTo>
                    <a:pt x="1254" y="243"/>
                    <a:pt x="1016" y="1"/>
                    <a:pt x="719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295575" y="4243775"/>
              <a:ext cx="27425" cy="23475"/>
            </a:xfrm>
            <a:custGeom>
              <a:avLst/>
              <a:gdLst/>
              <a:ahLst/>
              <a:cxnLst/>
              <a:rect l="l" t="t" r="r" b="b"/>
              <a:pathLst>
                <a:path w="1097" h="939" extrusionOk="0">
                  <a:moveTo>
                    <a:pt x="627" y="0"/>
                  </a:moveTo>
                  <a:cubicBezTo>
                    <a:pt x="209" y="0"/>
                    <a:pt x="0" y="506"/>
                    <a:pt x="297" y="799"/>
                  </a:cubicBezTo>
                  <a:cubicBezTo>
                    <a:pt x="392" y="896"/>
                    <a:pt x="510" y="939"/>
                    <a:pt x="625" y="939"/>
                  </a:cubicBezTo>
                  <a:cubicBezTo>
                    <a:pt x="866" y="939"/>
                    <a:pt x="1096" y="752"/>
                    <a:pt x="1096" y="469"/>
                  </a:cubicBezTo>
                  <a:cubicBezTo>
                    <a:pt x="1096" y="209"/>
                    <a:pt x="884" y="0"/>
                    <a:pt x="627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105775" y="4128850"/>
              <a:ext cx="27425" cy="23425"/>
            </a:xfrm>
            <a:custGeom>
              <a:avLst/>
              <a:gdLst/>
              <a:ahLst/>
              <a:cxnLst/>
              <a:rect l="l" t="t" r="r" b="b"/>
              <a:pathLst>
                <a:path w="1097" h="937" extrusionOk="0">
                  <a:moveTo>
                    <a:pt x="628" y="0"/>
                  </a:moveTo>
                  <a:cubicBezTo>
                    <a:pt x="210" y="0"/>
                    <a:pt x="1" y="506"/>
                    <a:pt x="298" y="800"/>
                  </a:cubicBezTo>
                  <a:cubicBezTo>
                    <a:pt x="392" y="894"/>
                    <a:pt x="509" y="937"/>
                    <a:pt x="624" y="937"/>
                  </a:cubicBezTo>
                  <a:cubicBezTo>
                    <a:pt x="865" y="937"/>
                    <a:pt x="1097" y="750"/>
                    <a:pt x="1097" y="470"/>
                  </a:cubicBezTo>
                  <a:cubicBezTo>
                    <a:pt x="1097" y="209"/>
                    <a:pt x="888" y="0"/>
                    <a:pt x="628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144275" y="4243775"/>
              <a:ext cx="27325" cy="23475"/>
            </a:xfrm>
            <a:custGeom>
              <a:avLst/>
              <a:gdLst/>
              <a:ahLst/>
              <a:cxnLst/>
              <a:rect l="l" t="t" r="r" b="b"/>
              <a:pathLst>
                <a:path w="1093" h="939" extrusionOk="0">
                  <a:moveTo>
                    <a:pt x="627" y="0"/>
                  </a:moveTo>
                  <a:cubicBezTo>
                    <a:pt x="209" y="0"/>
                    <a:pt x="0" y="506"/>
                    <a:pt x="294" y="799"/>
                  </a:cubicBezTo>
                  <a:cubicBezTo>
                    <a:pt x="390" y="896"/>
                    <a:pt x="508" y="939"/>
                    <a:pt x="623" y="939"/>
                  </a:cubicBezTo>
                  <a:cubicBezTo>
                    <a:pt x="864" y="939"/>
                    <a:pt x="1093" y="752"/>
                    <a:pt x="1093" y="469"/>
                  </a:cubicBezTo>
                  <a:cubicBezTo>
                    <a:pt x="1093" y="209"/>
                    <a:pt x="884" y="0"/>
                    <a:pt x="627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211900" y="4153500"/>
              <a:ext cx="33100" cy="28275"/>
            </a:xfrm>
            <a:custGeom>
              <a:avLst/>
              <a:gdLst/>
              <a:ahLst/>
              <a:cxnLst/>
              <a:rect l="l" t="t" r="r" b="b"/>
              <a:pathLst>
                <a:path w="1324" h="1131" extrusionOk="0">
                  <a:moveTo>
                    <a:pt x="756" y="0"/>
                  </a:moveTo>
                  <a:cubicBezTo>
                    <a:pt x="254" y="0"/>
                    <a:pt x="1" y="609"/>
                    <a:pt x="356" y="965"/>
                  </a:cubicBezTo>
                  <a:cubicBezTo>
                    <a:pt x="471" y="1079"/>
                    <a:pt x="613" y="1131"/>
                    <a:pt x="752" y="1131"/>
                  </a:cubicBezTo>
                  <a:cubicBezTo>
                    <a:pt x="1043" y="1131"/>
                    <a:pt x="1324" y="905"/>
                    <a:pt x="1324" y="565"/>
                  </a:cubicBezTo>
                  <a:cubicBezTo>
                    <a:pt x="1324" y="253"/>
                    <a:pt x="1067" y="0"/>
                    <a:pt x="756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4138678" y="3753691"/>
            <a:ext cx="415184" cy="409417"/>
            <a:chOff x="1158150" y="237950"/>
            <a:chExt cx="5302475" cy="5228825"/>
          </a:xfrm>
        </p:grpSpPr>
        <p:sp>
          <p:nvSpPr>
            <p:cNvPr id="331" name="Google Shape;331;p26"/>
            <p:cNvSpPr/>
            <p:nvPr/>
          </p:nvSpPr>
          <p:spPr>
            <a:xfrm>
              <a:off x="1158150" y="237950"/>
              <a:ext cx="5302475" cy="5228825"/>
            </a:xfrm>
            <a:custGeom>
              <a:avLst/>
              <a:gdLst/>
              <a:ahLst/>
              <a:cxnLst/>
              <a:rect l="l" t="t" r="r" b="b"/>
              <a:pathLst>
                <a:path w="212099" h="209153" extrusionOk="0">
                  <a:moveTo>
                    <a:pt x="168914" y="1"/>
                  </a:moveTo>
                  <a:cubicBezTo>
                    <a:pt x="164576" y="1"/>
                    <a:pt x="160238" y="1661"/>
                    <a:pt x="156930" y="4982"/>
                  </a:cubicBezTo>
                  <a:lnTo>
                    <a:pt x="94408" y="67480"/>
                  </a:lnTo>
                  <a:cubicBezTo>
                    <a:pt x="82521" y="79391"/>
                    <a:pt x="73257" y="93680"/>
                    <a:pt x="67277" y="109414"/>
                  </a:cubicBezTo>
                  <a:cubicBezTo>
                    <a:pt x="63184" y="120198"/>
                    <a:pt x="57547" y="130271"/>
                    <a:pt x="50586" y="139388"/>
                  </a:cubicBezTo>
                  <a:lnTo>
                    <a:pt x="40121" y="151349"/>
                  </a:lnTo>
                  <a:lnTo>
                    <a:pt x="5220" y="186249"/>
                  </a:lnTo>
                  <a:cubicBezTo>
                    <a:pt x="0" y="191470"/>
                    <a:pt x="0" y="199974"/>
                    <a:pt x="5220" y="205219"/>
                  </a:cubicBezTo>
                  <a:cubicBezTo>
                    <a:pt x="7843" y="207841"/>
                    <a:pt x="11280" y="209153"/>
                    <a:pt x="14718" y="209153"/>
                  </a:cubicBezTo>
                  <a:cubicBezTo>
                    <a:pt x="18155" y="209153"/>
                    <a:pt x="21592" y="207841"/>
                    <a:pt x="24215" y="205219"/>
                  </a:cubicBezTo>
                  <a:lnTo>
                    <a:pt x="59115" y="170318"/>
                  </a:lnTo>
                  <a:cubicBezTo>
                    <a:pt x="71002" y="158407"/>
                    <a:pt x="85291" y="149167"/>
                    <a:pt x="101025" y="143187"/>
                  </a:cubicBezTo>
                  <a:cubicBezTo>
                    <a:pt x="116760" y="137183"/>
                    <a:pt x="131048" y="127943"/>
                    <a:pt x="142960" y="116032"/>
                  </a:cubicBezTo>
                  <a:lnTo>
                    <a:pt x="205482" y="53510"/>
                  </a:lnTo>
                  <a:cubicBezTo>
                    <a:pt x="212099" y="46892"/>
                    <a:pt x="212099" y="36157"/>
                    <a:pt x="205482" y="29540"/>
                  </a:cubicBezTo>
                  <a:lnTo>
                    <a:pt x="180899" y="4982"/>
                  </a:lnTo>
                  <a:cubicBezTo>
                    <a:pt x="177591" y="1661"/>
                    <a:pt x="173253" y="1"/>
                    <a:pt x="168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196750" y="709300"/>
              <a:ext cx="5263875" cy="4757475"/>
            </a:xfrm>
            <a:custGeom>
              <a:avLst/>
              <a:gdLst/>
              <a:ahLst/>
              <a:cxnLst/>
              <a:rect l="l" t="t" r="r" b="b"/>
              <a:pathLst>
                <a:path w="210555" h="190299" extrusionOk="0">
                  <a:moveTo>
                    <a:pt x="193252" y="1"/>
                  </a:moveTo>
                  <a:lnTo>
                    <a:pt x="193252" y="1"/>
                  </a:lnTo>
                  <a:cubicBezTo>
                    <a:pt x="199869" y="6618"/>
                    <a:pt x="199869" y="17353"/>
                    <a:pt x="193252" y="23970"/>
                  </a:cubicBezTo>
                  <a:lnTo>
                    <a:pt x="130730" y="86492"/>
                  </a:lnTo>
                  <a:cubicBezTo>
                    <a:pt x="118819" y="98403"/>
                    <a:pt x="104530" y="107643"/>
                    <a:pt x="88795" y="113623"/>
                  </a:cubicBezTo>
                  <a:cubicBezTo>
                    <a:pt x="73061" y="119628"/>
                    <a:pt x="58772" y="128867"/>
                    <a:pt x="46885" y="140779"/>
                  </a:cubicBezTo>
                  <a:lnTo>
                    <a:pt x="11985" y="175679"/>
                  </a:lnTo>
                  <a:cubicBezTo>
                    <a:pt x="9360" y="178304"/>
                    <a:pt x="5910" y="179609"/>
                    <a:pt x="2478" y="179609"/>
                  </a:cubicBezTo>
                  <a:cubicBezTo>
                    <a:pt x="1647" y="179609"/>
                    <a:pt x="817" y="179533"/>
                    <a:pt x="0" y="179380"/>
                  </a:cubicBezTo>
                  <a:lnTo>
                    <a:pt x="0" y="179380"/>
                  </a:lnTo>
                  <a:cubicBezTo>
                    <a:pt x="466" y="181929"/>
                    <a:pt x="1691" y="184380"/>
                    <a:pt x="3676" y="186365"/>
                  </a:cubicBezTo>
                  <a:cubicBezTo>
                    <a:pt x="6299" y="188987"/>
                    <a:pt x="9736" y="190299"/>
                    <a:pt x="13174" y="190299"/>
                  </a:cubicBezTo>
                  <a:cubicBezTo>
                    <a:pt x="16611" y="190299"/>
                    <a:pt x="20048" y="188987"/>
                    <a:pt x="22671" y="186365"/>
                  </a:cubicBezTo>
                  <a:lnTo>
                    <a:pt x="57571" y="151464"/>
                  </a:lnTo>
                  <a:cubicBezTo>
                    <a:pt x="69458" y="139553"/>
                    <a:pt x="83747" y="130313"/>
                    <a:pt x="99481" y="124333"/>
                  </a:cubicBezTo>
                  <a:cubicBezTo>
                    <a:pt x="115216" y="118329"/>
                    <a:pt x="129504" y="109089"/>
                    <a:pt x="141416" y="97178"/>
                  </a:cubicBezTo>
                  <a:lnTo>
                    <a:pt x="203938" y="34656"/>
                  </a:lnTo>
                  <a:cubicBezTo>
                    <a:pt x="210555" y="28038"/>
                    <a:pt x="210555" y="17303"/>
                    <a:pt x="203938" y="10686"/>
                  </a:cubicBezTo>
                  <a:lnTo>
                    <a:pt x="193252" y="1"/>
                  </a:lnTo>
                  <a:close/>
                </a:path>
              </a:pathLst>
            </a:custGeom>
            <a:solidFill>
              <a:srgbClr val="26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741400" y="237950"/>
              <a:ext cx="3719225" cy="3629700"/>
            </a:xfrm>
            <a:custGeom>
              <a:avLst/>
              <a:gdLst/>
              <a:ahLst/>
              <a:cxnLst/>
              <a:rect l="l" t="t" r="r" b="b"/>
              <a:pathLst>
                <a:path w="148769" h="145188" extrusionOk="0">
                  <a:moveTo>
                    <a:pt x="105584" y="1"/>
                  </a:moveTo>
                  <a:cubicBezTo>
                    <a:pt x="101246" y="1"/>
                    <a:pt x="96908" y="1661"/>
                    <a:pt x="93600" y="4982"/>
                  </a:cubicBezTo>
                  <a:lnTo>
                    <a:pt x="31078" y="67480"/>
                  </a:lnTo>
                  <a:cubicBezTo>
                    <a:pt x="19191" y="79391"/>
                    <a:pt x="9927" y="93680"/>
                    <a:pt x="3947" y="109414"/>
                  </a:cubicBezTo>
                  <a:cubicBezTo>
                    <a:pt x="3849" y="109635"/>
                    <a:pt x="3775" y="109855"/>
                    <a:pt x="3677" y="110076"/>
                  </a:cubicBezTo>
                  <a:cubicBezTo>
                    <a:pt x="1" y="119610"/>
                    <a:pt x="2231" y="130418"/>
                    <a:pt x="9461" y="137648"/>
                  </a:cubicBezTo>
                  <a:cubicBezTo>
                    <a:pt x="14384" y="142571"/>
                    <a:pt x="20966" y="145188"/>
                    <a:pt x="27676" y="145188"/>
                  </a:cubicBezTo>
                  <a:cubicBezTo>
                    <a:pt x="30820" y="145188"/>
                    <a:pt x="33991" y="144613"/>
                    <a:pt x="37033" y="143432"/>
                  </a:cubicBezTo>
                  <a:cubicBezTo>
                    <a:pt x="37254" y="143334"/>
                    <a:pt x="37475" y="143261"/>
                    <a:pt x="37695" y="143187"/>
                  </a:cubicBezTo>
                  <a:cubicBezTo>
                    <a:pt x="53430" y="137183"/>
                    <a:pt x="67718" y="127943"/>
                    <a:pt x="79630" y="116032"/>
                  </a:cubicBezTo>
                  <a:lnTo>
                    <a:pt x="142152" y="53510"/>
                  </a:lnTo>
                  <a:cubicBezTo>
                    <a:pt x="148769" y="46892"/>
                    <a:pt x="148769" y="36157"/>
                    <a:pt x="142152" y="29540"/>
                  </a:cubicBezTo>
                  <a:lnTo>
                    <a:pt x="117569" y="4982"/>
                  </a:lnTo>
                  <a:cubicBezTo>
                    <a:pt x="114261" y="1661"/>
                    <a:pt x="109923" y="1"/>
                    <a:pt x="105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680625" y="362500"/>
              <a:ext cx="174025" cy="173425"/>
            </a:xfrm>
            <a:custGeom>
              <a:avLst/>
              <a:gdLst/>
              <a:ahLst/>
              <a:cxnLst/>
              <a:rect l="l" t="t" r="r" b="b"/>
              <a:pathLst>
                <a:path w="6961" h="6937" extrusionOk="0">
                  <a:moveTo>
                    <a:pt x="6961" y="6936"/>
                  </a:moveTo>
                  <a:lnTo>
                    <a:pt x="0" y="0"/>
                  </a:lnTo>
                  <a:close/>
                  <a:moveTo>
                    <a:pt x="6961" y="6936"/>
                  </a:moveTo>
                  <a:close/>
                </a:path>
              </a:pathLst>
            </a:custGeom>
            <a:solidFill>
              <a:srgbClr val="A8C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864550" y="709300"/>
              <a:ext cx="3596075" cy="3158350"/>
            </a:xfrm>
            <a:custGeom>
              <a:avLst/>
              <a:gdLst/>
              <a:ahLst/>
              <a:cxnLst/>
              <a:rect l="l" t="t" r="r" b="b"/>
              <a:pathLst>
                <a:path w="143843" h="126334" extrusionOk="0">
                  <a:moveTo>
                    <a:pt x="126540" y="1"/>
                  </a:moveTo>
                  <a:lnTo>
                    <a:pt x="126540" y="1"/>
                  </a:lnTo>
                  <a:cubicBezTo>
                    <a:pt x="133157" y="6618"/>
                    <a:pt x="133157" y="17353"/>
                    <a:pt x="126540" y="23970"/>
                  </a:cubicBezTo>
                  <a:lnTo>
                    <a:pt x="64018" y="86492"/>
                  </a:lnTo>
                  <a:cubicBezTo>
                    <a:pt x="52107" y="98403"/>
                    <a:pt x="37818" y="107643"/>
                    <a:pt x="22083" y="113623"/>
                  </a:cubicBezTo>
                  <a:lnTo>
                    <a:pt x="21422" y="113893"/>
                  </a:lnTo>
                  <a:cubicBezTo>
                    <a:pt x="18378" y="115068"/>
                    <a:pt x="15209" y="115641"/>
                    <a:pt x="12068" y="115641"/>
                  </a:cubicBezTo>
                  <a:cubicBezTo>
                    <a:pt x="7874" y="115641"/>
                    <a:pt x="3729" y="114619"/>
                    <a:pt x="1" y="112643"/>
                  </a:cubicBezTo>
                  <a:lnTo>
                    <a:pt x="1" y="112643"/>
                  </a:lnTo>
                  <a:cubicBezTo>
                    <a:pt x="1177" y="114873"/>
                    <a:pt x="2697" y="116956"/>
                    <a:pt x="4535" y="118794"/>
                  </a:cubicBezTo>
                  <a:cubicBezTo>
                    <a:pt x="9458" y="123717"/>
                    <a:pt x="16040" y="126334"/>
                    <a:pt x="22750" y="126334"/>
                  </a:cubicBezTo>
                  <a:cubicBezTo>
                    <a:pt x="25894" y="126334"/>
                    <a:pt x="29065" y="125759"/>
                    <a:pt x="32107" y="124578"/>
                  </a:cubicBezTo>
                  <a:cubicBezTo>
                    <a:pt x="32328" y="124480"/>
                    <a:pt x="32549" y="124407"/>
                    <a:pt x="32769" y="124333"/>
                  </a:cubicBezTo>
                  <a:cubicBezTo>
                    <a:pt x="48504" y="118329"/>
                    <a:pt x="62792" y="109089"/>
                    <a:pt x="74704" y="97178"/>
                  </a:cubicBezTo>
                  <a:lnTo>
                    <a:pt x="137226" y="34656"/>
                  </a:lnTo>
                  <a:cubicBezTo>
                    <a:pt x="143843" y="28038"/>
                    <a:pt x="143843" y="17303"/>
                    <a:pt x="137226" y="10686"/>
                  </a:cubicBezTo>
                  <a:lnTo>
                    <a:pt x="126540" y="1"/>
                  </a:lnTo>
                  <a:close/>
                </a:path>
              </a:pathLst>
            </a:custGeom>
            <a:solidFill>
              <a:srgbClr val="26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158150" y="4552275"/>
              <a:ext cx="947275" cy="914500"/>
            </a:xfrm>
            <a:custGeom>
              <a:avLst/>
              <a:gdLst/>
              <a:ahLst/>
              <a:cxnLst/>
              <a:rect l="l" t="t" r="r" b="b"/>
              <a:pathLst>
                <a:path w="37891" h="36580" extrusionOk="0">
                  <a:moveTo>
                    <a:pt x="18896" y="0"/>
                  </a:moveTo>
                  <a:lnTo>
                    <a:pt x="5220" y="13676"/>
                  </a:lnTo>
                  <a:cubicBezTo>
                    <a:pt x="0" y="18897"/>
                    <a:pt x="0" y="27401"/>
                    <a:pt x="5220" y="32646"/>
                  </a:cubicBezTo>
                  <a:cubicBezTo>
                    <a:pt x="7843" y="35268"/>
                    <a:pt x="11280" y="36580"/>
                    <a:pt x="14718" y="36580"/>
                  </a:cubicBezTo>
                  <a:cubicBezTo>
                    <a:pt x="18155" y="36580"/>
                    <a:pt x="21592" y="35268"/>
                    <a:pt x="24215" y="32646"/>
                  </a:cubicBezTo>
                  <a:lnTo>
                    <a:pt x="37891" y="18970"/>
                  </a:lnTo>
                  <a:lnTo>
                    <a:pt x="18896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196750" y="4759375"/>
              <a:ext cx="908675" cy="707400"/>
            </a:xfrm>
            <a:custGeom>
              <a:avLst/>
              <a:gdLst/>
              <a:ahLst/>
              <a:cxnLst/>
              <a:rect l="l" t="t" r="r" b="b"/>
              <a:pathLst>
                <a:path w="36347" h="28296" extrusionOk="0">
                  <a:moveTo>
                    <a:pt x="25661" y="0"/>
                  </a:moveTo>
                  <a:lnTo>
                    <a:pt x="11985" y="13676"/>
                  </a:lnTo>
                  <a:cubicBezTo>
                    <a:pt x="9360" y="16301"/>
                    <a:pt x="5910" y="17606"/>
                    <a:pt x="2478" y="17606"/>
                  </a:cubicBezTo>
                  <a:cubicBezTo>
                    <a:pt x="1647" y="17606"/>
                    <a:pt x="817" y="17530"/>
                    <a:pt x="0" y="17377"/>
                  </a:cubicBezTo>
                  <a:lnTo>
                    <a:pt x="0" y="17377"/>
                  </a:lnTo>
                  <a:cubicBezTo>
                    <a:pt x="466" y="19926"/>
                    <a:pt x="1691" y="22377"/>
                    <a:pt x="3676" y="24362"/>
                  </a:cubicBezTo>
                  <a:cubicBezTo>
                    <a:pt x="6299" y="26984"/>
                    <a:pt x="9736" y="28296"/>
                    <a:pt x="13174" y="28296"/>
                  </a:cubicBezTo>
                  <a:cubicBezTo>
                    <a:pt x="16611" y="28296"/>
                    <a:pt x="20048" y="26984"/>
                    <a:pt x="22671" y="24362"/>
                  </a:cubicBezTo>
                  <a:lnTo>
                    <a:pt x="36347" y="10686"/>
                  </a:lnTo>
                  <a:lnTo>
                    <a:pt x="2566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321650" y="929725"/>
              <a:ext cx="2427625" cy="2383950"/>
            </a:xfrm>
            <a:custGeom>
              <a:avLst/>
              <a:gdLst/>
              <a:ahLst/>
              <a:cxnLst/>
              <a:rect l="l" t="t" r="r" b="b"/>
              <a:pathLst>
                <a:path w="97105" h="95358" extrusionOk="0">
                  <a:moveTo>
                    <a:pt x="87285" y="0"/>
                  </a:moveTo>
                  <a:cubicBezTo>
                    <a:pt x="84997" y="0"/>
                    <a:pt x="82705" y="876"/>
                    <a:pt x="80953" y="2629"/>
                  </a:cubicBezTo>
                  <a:lnTo>
                    <a:pt x="3505" y="80101"/>
                  </a:lnTo>
                  <a:cubicBezTo>
                    <a:pt x="1" y="83581"/>
                    <a:pt x="1" y="89243"/>
                    <a:pt x="3505" y="92748"/>
                  </a:cubicBezTo>
                  <a:cubicBezTo>
                    <a:pt x="5245" y="94488"/>
                    <a:pt x="7531" y="95358"/>
                    <a:pt x="9819" y="95358"/>
                  </a:cubicBezTo>
                  <a:cubicBezTo>
                    <a:pt x="12108" y="95358"/>
                    <a:pt x="14399" y="94488"/>
                    <a:pt x="16152" y="92748"/>
                  </a:cubicBezTo>
                  <a:lnTo>
                    <a:pt x="82129" y="26770"/>
                  </a:lnTo>
                  <a:lnTo>
                    <a:pt x="93600" y="15275"/>
                  </a:lnTo>
                  <a:cubicBezTo>
                    <a:pt x="97104" y="11795"/>
                    <a:pt x="97104" y="6134"/>
                    <a:pt x="93600" y="2629"/>
                  </a:cubicBezTo>
                  <a:cubicBezTo>
                    <a:pt x="91859" y="876"/>
                    <a:pt x="89574" y="0"/>
                    <a:pt x="87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765225" y="527325"/>
              <a:ext cx="389700" cy="379300"/>
            </a:xfrm>
            <a:custGeom>
              <a:avLst/>
              <a:gdLst/>
              <a:ahLst/>
              <a:cxnLst/>
              <a:rect l="l" t="t" r="r" b="b"/>
              <a:pathLst>
                <a:path w="15588" h="15172" extrusionOk="0">
                  <a:moveTo>
                    <a:pt x="6054" y="0"/>
                  </a:moveTo>
                  <a:lnTo>
                    <a:pt x="0" y="6029"/>
                  </a:lnTo>
                  <a:lnTo>
                    <a:pt x="7892" y="13921"/>
                  </a:lnTo>
                  <a:cubicBezTo>
                    <a:pt x="8725" y="14754"/>
                    <a:pt x="9816" y="15171"/>
                    <a:pt x="10907" y="15171"/>
                  </a:cubicBezTo>
                  <a:cubicBezTo>
                    <a:pt x="11997" y="15171"/>
                    <a:pt x="13088" y="14754"/>
                    <a:pt x="13921" y="13921"/>
                  </a:cubicBezTo>
                  <a:cubicBezTo>
                    <a:pt x="15588" y="12255"/>
                    <a:pt x="15588" y="9559"/>
                    <a:pt x="13921" y="7892"/>
                  </a:cubicBezTo>
                  <a:lnTo>
                    <a:pt x="6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4467425" y="825100"/>
              <a:ext cx="389725" cy="379300"/>
            </a:xfrm>
            <a:custGeom>
              <a:avLst/>
              <a:gdLst/>
              <a:ahLst/>
              <a:cxnLst/>
              <a:rect l="l" t="t" r="r" b="b"/>
              <a:pathLst>
                <a:path w="15589" h="15172" extrusionOk="0">
                  <a:moveTo>
                    <a:pt x="6030" y="0"/>
                  </a:moveTo>
                  <a:lnTo>
                    <a:pt x="1" y="6054"/>
                  </a:lnTo>
                  <a:lnTo>
                    <a:pt x="7893" y="13921"/>
                  </a:lnTo>
                  <a:cubicBezTo>
                    <a:pt x="8726" y="14755"/>
                    <a:pt x="9817" y="15171"/>
                    <a:pt x="10907" y="15171"/>
                  </a:cubicBezTo>
                  <a:cubicBezTo>
                    <a:pt x="11998" y="15171"/>
                    <a:pt x="13089" y="14755"/>
                    <a:pt x="13922" y="13921"/>
                  </a:cubicBezTo>
                  <a:cubicBezTo>
                    <a:pt x="15588" y="12255"/>
                    <a:pt x="15588" y="9559"/>
                    <a:pt x="13922" y="7892"/>
                  </a:cubicBezTo>
                  <a:lnTo>
                    <a:pt x="6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4169650" y="1123500"/>
              <a:ext cx="389100" cy="379300"/>
            </a:xfrm>
            <a:custGeom>
              <a:avLst/>
              <a:gdLst/>
              <a:ahLst/>
              <a:cxnLst/>
              <a:rect l="l" t="t" r="r" b="b"/>
              <a:pathLst>
                <a:path w="15564" h="15172" extrusionOk="0">
                  <a:moveTo>
                    <a:pt x="6030" y="0"/>
                  </a:moveTo>
                  <a:lnTo>
                    <a:pt x="1" y="6029"/>
                  </a:lnTo>
                  <a:lnTo>
                    <a:pt x="7868" y="13921"/>
                  </a:lnTo>
                  <a:cubicBezTo>
                    <a:pt x="8701" y="14754"/>
                    <a:pt x="9792" y="15171"/>
                    <a:pt x="10883" y="15171"/>
                  </a:cubicBezTo>
                  <a:cubicBezTo>
                    <a:pt x="11973" y="15171"/>
                    <a:pt x="13064" y="14754"/>
                    <a:pt x="13897" y="13921"/>
                  </a:cubicBezTo>
                  <a:cubicBezTo>
                    <a:pt x="15564" y="12255"/>
                    <a:pt x="15564" y="9534"/>
                    <a:pt x="13897" y="7867"/>
                  </a:cubicBezTo>
                  <a:lnTo>
                    <a:pt x="6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71250" y="1421275"/>
              <a:ext cx="389725" cy="379300"/>
            </a:xfrm>
            <a:custGeom>
              <a:avLst/>
              <a:gdLst/>
              <a:ahLst/>
              <a:cxnLst/>
              <a:rect l="l" t="t" r="r" b="b"/>
              <a:pathLst>
                <a:path w="15589" h="15172" extrusionOk="0">
                  <a:moveTo>
                    <a:pt x="6055" y="0"/>
                  </a:moveTo>
                  <a:lnTo>
                    <a:pt x="1" y="6030"/>
                  </a:lnTo>
                  <a:lnTo>
                    <a:pt x="7893" y="13921"/>
                  </a:lnTo>
                  <a:cubicBezTo>
                    <a:pt x="8726" y="14755"/>
                    <a:pt x="9817" y="15171"/>
                    <a:pt x="10907" y="15171"/>
                  </a:cubicBezTo>
                  <a:cubicBezTo>
                    <a:pt x="11998" y="15171"/>
                    <a:pt x="13089" y="14755"/>
                    <a:pt x="13922" y="13921"/>
                  </a:cubicBezTo>
                  <a:cubicBezTo>
                    <a:pt x="15588" y="12255"/>
                    <a:pt x="15588" y="9559"/>
                    <a:pt x="13922" y="7892"/>
                  </a:cubicBezTo>
                  <a:lnTo>
                    <a:pt x="6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573475" y="1719050"/>
              <a:ext cx="389725" cy="379300"/>
            </a:xfrm>
            <a:custGeom>
              <a:avLst/>
              <a:gdLst/>
              <a:ahLst/>
              <a:cxnLst/>
              <a:rect l="l" t="t" r="r" b="b"/>
              <a:pathLst>
                <a:path w="15589" h="15172" extrusionOk="0">
                  <a:moveTo>
                    <a:pt x="6030" y="1"/>
                  </a:moveTo>
                  <a:lnTo>
                    <a:pt x="1" y="6054"/>
                  </a:lnTo>
                  <a:lnTo>
                    <a:pt x="7892" y="13922"/>
                  </a:lnTo>
                  <a:cubicBezTo>
                    <a:pt x="8726" y="14755"/>
                    <a:pt x="9816" y="15172"/>
                    <a:pt x="10907" y="15172"/>
                  </a:cubicBezTo>
                  <a:cubicBezTo>
                    <a:pt x="11998" y="15172"/>
                    <a:pt x="13088" y="14755"/>
                    <a:pt x="13922" y="13922"/>
                  </a:cubicBezTo>
                  <a:cubicBezTo>
                    <a:pt x="15588" y="12255"/>
                    <a:pt x="15588" y="9559"/>
                    <a:pt x="13922" y="7893"/>
                  </a:cubicBezTo>
                  <a:lnTo>
                    <a:pt x="6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289800" y="2019300"/>
              <a:ext cx="375000" cy="377450"/>
            </a:xfrm>
            <a:custGeom>
              <a:avLst/>
              <a:gdLst/>
              <a:ahLst/>
              <a:cxnLst/>
              <a:rect l="l" t="t" r="r" b="b"/>
              <a:pathLst>
                <a:path w="15000" h="15098" extrusionOk="0">
                  <a:moveTo>
                    <a:pt x="5539" y="0"/>
                  </a:moveTo>
                  <a:cubicBezTo>
                    <a:pt x="3627" y="2108"/>
                    <a:pt x="1765" y="4289"/>
                    <a:pt x="0" y="6519"/>
                  </a:cubicBezTo>
                  <a:lnTo>
                    <a:pt x="7304" y="13847"/>
                  </a:lnTo>
                  <a:cubicBezTo>
                    <a:pt x="8137" y="14681"/>
                    <a:pt x="9228" y="15097"/>
                    <a:pt x="10318" y="15097"/>
                  </a:cubicBezTo>
                  <a:cubicBezTo>
                    <a:pt x="11409" y="15097"/>
                    <a:pt x="12500" y="14681"/>
                    <a:pt x="13333" y="13847"/>
                  </a:cubicBezTo>
                  <a:cubicBezTo>
                    <a:pt x="14999" y="12181"/>
                    <a:pt x="14999" y="9460"/>
                    <a:pt x="13333" y="7794"/>
                  </a:cubicBezTo>
                  <a:lnTo>
                    <a:pt x="5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6363"/>
            <a:ext cx="6400679" cy="3262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8"/>
          <p:cNvSpPr txBox="1">
            <a:spLocks noGrp="1"/>
          </p:cNvSpPr>
          <p:nvPr>
            <p:ph type="body" idx="1"/>
          </p:nvPr>
        </p:nvSpPr>
        <p:spPr>
          <a:xfrm>
            <a:off x="755000" y="1760834"/>
            <a:ext cx="5308200" cy="1801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Bold colors have been used for areas that needs user’s attention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The primary and secondary colors are contrasting 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Used shadows to provide a sense of depth 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Colored text was used to represent important information 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Icons and images were used for better illustrations 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Graphical motions were implemented for popups 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A consistent font and template was maintained throughout </a:t>
            </a:r>
          </a:p>
        </p:txBody>
      </p:sp>
      <p:sp>
        <p:nvSpPr>
          <p:cNvPr id="1033" name="Google Shape;1033;p38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45124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Applying for BookMed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5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ctrTitle" idx="15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UX PRINCIPLES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9865125" y="1351050"/>
            <a:ext cx="17350" cy="17250"/>
          </a:xfrm>
          <a:custGeom>
            <a:avLst/>
            <a:gdLst/>
            <a:ahLst/>
            <a:cxnLst/>
            <a:rect l="l" t="t" r="r" b="b"/>
            <a:pathLst>
              <a:path w="694" h="690" extrusionOk="0">
                <a:moveTo>
                  <a:pt x="345" y="1"/>
                </a:moveTo>
                <a:cubicBezTo>
                  <a:pt x="154" y="1"/>
                  <a:pt x="0" y="155"/>
                  <a:pt x="0" y="345"/>
                </a:cubicBezTo>
                <a:cubicBezTo>
                  <a:pt x="0" y="536"/>
                  <a:pt x="154" y="690"/>
                  <a:pt x="345" y="690"/>
                </a:cubicBezTo>
                <a:cubicBezTo>
                  <a:pt x="539" y="690"/>
                  <a:pt x="693" y="536"/>
                  <a:pt x="693" y="345"/>
                </a:cubicBezTo>
                <a:cubicBezTo>
                  <a:pt x="693" y="155"/>
                  <a:pt x="539" y="1"/>
                  <a:pt x="345" y="1"/>
                </a:cubicBezTo>
                <a:close/>
              </a:path>
            </a:pathLst>
          </a:custGeom>
          <a:solidFill>
            <a:srgbClr val="F7C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9935325" y="1352975"/>
            <a:ext cx="17325" cy="17350"/>
          </a:xfrm>
          <a:custGeom>
            <a:avLst/>
            <a:gdLst/>
            <a:ahLst/>
            <a:cxnLst/>
            <a:rect l="l" t="t" r="r" b="b"/>
            <a:pathLst>
              <a:path w="693" h="694" extrusionOk="0">
                <a:moveTo>
                  <a:pt x="348" y="1"/>
                </a:moveTo>
                <a:cubicBezTo>
                  <a:pt x="154" y="1"/>
                  <a:pt x="0" y="155"/>
                  <a:pt x="0" y="345"/>
                </a:cubicBezTo>
                <a:cubicBezTo>
                  <a:pt x="0" y="536"/>
                  <a:pt x="154" y="694"/>
                  <a:pt x="348" y="694"/>
                </a:cubicBezTo>
                <a:cubicBezTo>
                  <a:pt x="539" y="694"/>
                  <a:pt x="693" y="536"/>
                  <a:pt x="693" y="345"/>
                </a:cubicBezTo>
                <a:cubicBezTo>
                  <a:pt x="693" y="155"/>
                  <a:pt x="539" y="1"/>
                  <a:pt x="348" y="1"/>
                </a:cubicBezTo>
                <a:close/>
              </a:path>
            </a:pathLst>
          </a:custGeom>
          <a:solidFill>
            <a:srgbClr val="F7C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9939900" y="1352975"/>
            <a:ext cx="12750" cy="17350"/>
          </a:xfrm>
          <a:custGeom>
            <a:avLst/>
            <a:gdLst/>
            <a:ahLst/>
            <a:cxnLst/>
            <a:rect l="l" t="t" r="r" b="b"/>
            <a:pathLst>
              <a:path w="510" h="694" extrusionOk="0">
                <a:moveTo>
                  <a:pt x="180" y="1"/>
                </a:moveTo>
                <a:lnTo>
                  <a:pt x="176" y="158"/>
                </a:lnTo>
                <a:cubicBezTo>
                  <a:pt x="169" y="338"/>
                  <a:pt x="107" y="510"/>
                  <a:pt x="0" y="650"/>
                </a:cubicBezTo>
                <a:cubicBezTo>
                  <a:pt x="48" y="679"/>
                  <a:pt x="107" y="694"/>
                  <a:pt x="165" y="694"/>
                </a:cubicBezTo>
                <a:cubicBezTo>
                  <a:pt x="349" y="690"/>
                  <a:pt x="503" y="543"/>
                  <a:pt x="506" y="356"/>
                </a:cubicBezTo>
                <a:cubicBezTo>
                  <a:pt x="510" y="169"/>
                  <a:pt x="367" y="12"/>
                  <a:pt x="180" y="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942229" y="1537925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MEET USER NEEDS</a:t>
            </a:r>
            <a:endParaRPr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ctrTitle" idx="2"/>
          </p:nvPr>
        </p:nvSpPr>
        <p:spPr>
          <a:xfrm>
            <a:off x="3424556" y="1537925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 IS MORE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ctrTitle" idx="4"/>
          </p:nvPr>
        </p:nvSpPr>
        <p:spPr>
          <a:xfrm>
            <a:off x="5202000" y="1537925"/>
            <a:ext cx="175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SIMPLE LANGUAGE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ctrTitle" idx="6"/>
          </p:nvPr>
        </p:nvSpPr>
        <p:spPr>
          <a:xfrm>
            <a:off x="942229" y="3004528"/>
            <a:ext cx="22850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CONFIRM BEFORE COMMIT</a:t>
            </a: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ctrTitle" idx="8"/>
          </p:nvPr>
        </p:nvSpPr>
        <p:spPr>
          <a:xfrm>
            <a:off x="3424556" y="3004528"/>
            <a:ext cx="197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USABILITY FIRST</a:t>
            </a:r>
            <a:endParaRPr dirty="0"/>
          </a:p>
        </p:txBody>
      </p:sp>
      <p:cxnSp>
        <p:nvCxnSpPr>
          <p:cNvPr id="245" name="Google Shape;245;p23"/>
          <p:cNvCxnSpPr/>
          <p:nvPr/>
        </p:nvCxnSpPr>
        <p:spPr>
          <a:xfrm rot="10800000">
            <a:off x="3424557" y="1386502"/>
            <a:ext cx="0" cy="403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46" name="Google Shape;246;p23"/>
          <p:cNvCxnSpPr/>
          <p:nvPr/>
        </p:nvCxnSpPr>
        <p:spPr>
          <a:xfrm rot="10800000">
            <a:off x="5182026" y="1342223"/>
            <a:ext cx="0" cy="403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47" name="Google Shape;247;p23"/>
          <p:cNvCxnSpPr/>
          <p:nvPr/>
        </p:nvCxnSpPr>
        <p:spPr>
          <a:xfrm rot="10800000">
            <a:off x="850994" y="1351050"/>
            <a:ext cx="0" cy="403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19" name="Google Shape;123;p21"/>
          <p:cNvGrpSpPr/>
          <p:nvPr/>
        </p:nvGrpSpPr>
        <p:grpSpPr>
          <a:xfrm>
            <a:off x="7106401" y="1895677"/>
            <a:ext cx="2037599" cy="3247823"/>
            <a:chOff x="7673100" y="1092625"/>
            <a:chExt cx="2037599" cy="3247823"/>
          </a:xfrm>
        </p:grpSpPr>
        <p:pic>
          <p:nvPicPr>
            <p:cNvPr id="120" name="Google Shape;124;p21"/>
            <p:cNvPicPr preferRelativeResize="0"/>
            <p:nvPr/>
          </p:nvPicPr>
          <p:blipFill rotWithShape="1">
            <a:blip r:embed="rId3">
              <a:alphaModFix/>
            </a:blip>
            <a:srcRect t="149" r="50502" b="149"/>
            <a:stretch/>
          </p:blipFill>
          <p:spPr>
            <a:xfrm>
              <a:off x="7673100" y="1092625"/>
              <a:ext cx="1018799" cy="3247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5;p21"/>
            <p:cNvPicPr preferRelativeResize="0"/>
            <p:nvPr/>
          </p:nvPicPr>
          <p:blipFill rotWithShape="1">
            <a:blip r:embed="rId3">
              <a:alphaModFix/>
            </a:blip>
            <a:srcRect t="149" r="50502" b="149"/>
            <a:stretch/>
          </p:blipFill>
          <p:spPr>
            <a:xfrm flipH="1">
              <a:off x="8691900" y="1092625"/>
              <a:ext cx="1018799" cy="32478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0577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>
            <a:off x="720050" y="1476375"/>
            <a:ext cx="1779300" cy="30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2670974" y="1476375"/>
            <a:ext cx="1779300" cy="30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4630843" y="1476375"/>
            <a:ext cx="1779300" cy="30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2948138" y="1704500"/>
            <a:ext cx="1233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EXPLORE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4903591" y="1704500"/>
            <a:ext cx="1233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PROTOTYPE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423" name="Google Shape;423;p29"/>
          <p:cNvSpPr txBox="1"/>
          <p:nvPr/>
        </p:nvSpPr>
        <p:spPr>
          <a:xfrm>
            <a:off x="992700" y="1707875"/>
            <a:ext cx="1233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UNDERSTAND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428" name="Google Shape;428;p29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IBM DESIGN THINKING</a:t>
            </a:r>
            <a:endParaRPr dirty="0"/>
          </a:p>
        </p:txBody>
      </p:sp>
      <p:cxnSp>
        <p:nvCxnSpPr>
          <p:cNvPr id="429" name="Google Shape;429;p29"/>
          <p:cNvCxnSpPr/>
          <p:nvPr/>
        </p:nvCxnSpPr>
        <p:spPr>
          <a:xfrm>
            <a:off x="1219200" y="1257300"/>
            <a:ext cx="670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0" name="Google Shape;430;p29"/>
          <p:cNvCxnSpPr/>
          <p:nvPr/>
        </p:nvCxnSpPr>
        <p:spPr>
          <a:xfrm rot="10800000">
            <a:off x="4554725" y="990600"/>
            <a:ext cx="0" cy="26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88224" y="2097798"/>
            <a:ext cx="167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aira Condensed" panose="020B0604020202020204" charset="0"/>
              </a:rPr>
              <a:t>No shows</a:t>
            </a:r>
          </a:p>
        </p:txBody>
      </p:sp>
      <p:pic>
        <p:nvPicPr>
          <p:cNvPr id="207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251" y="1161136"/>
            <a:ext cx="1217734" cy="452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715130" y="2097797"/>
            <a:ext cx="1678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aira Condensed" panose="020B0604020202020204" charset="0"/>
              </a:rPr>
              <a:t>Reason patients miss medical appointments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aira Condensed" panose="020B0604020202020204" charset="0"/>
              </a:rPr>
              <a:t>How to mitigate this?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0843" y="2070200"/>
            <a:ext cx="1678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aira Condensed" panose="020B0604020202020204" charset="0"/>
              </a:rPr>
              <a:t>Doctor’s dashboard with reminder feature</a:t>
            </a:r>
          </a:p>
        </p:txBody>
      </p:sp>
      <p:sp>
        <p:nvSpPr>
          <p:cNvPr id="18" name="Google Shape;418;p29"/>
          <p:cNvSpPr/>
          <p:nvPr/>
        </p:nvSpPr>
        <p:spPr>
          <a:xfrm>
            <a:off x="6590712" y="2225950"/>
            <a:ext cx="1506552" cy="98488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1;p29"/>
          <p:cNvSpPr txBox="1"/>
          <p:nvPr/>
        </p:nvSpPr>
        <p:spPr>
          <a:xfrm>
            <a:off x="6751775" y="2309701"/>
            <a:ext cx="1233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TEST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4749" y="2604564"/>
            <a:ext cx="113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aira Condensed" panose="020B0604020202020204" charset="0"/>
              </a:rPr>
              <a:t>Out of scope </a:t>
            </a:r>
          </a:p>
        </p:txBody>
      </p:sp>
    </p:spTree>
    <p:extLst>
      <p:ext uri="{BB962C8B-B14F-4D97-AF65-F5344CB8AC3E}">
        <p14:creationId xmlns:p14="http://schemas.microsoft.com/office/powerpoint/2010/main" val="381223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99401" y="505351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679731" y="-424250"/>
            <a:ext cx="5664425" cy="1921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</a:t>
            </a:r>
            <a:br>
              <a:rPr lang="en-US" dirty="0"/>
            </a:br>
            <a:r>
              <a:rPr lang="en-US" dirty="0"/>
              <a:t>                             </a:t>
            </a:r>
            <a:r>
              <a:rPr lang="en-US" sz="2800" dirty="0"/>
              <a:t>  UX Research Methods</a:t>
            </a:r>
            <a:br>
              <a:rPr lang="en-US" sz="2800" dirty="0"/>
            </a:b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477430" y="1657780"/>
            <a:ext cx="2937409" cy="2084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Saira Condensed ExtraBold" panose="020B0604020202020204" charset="0"/>
              </a:rPr>
              <a:t>Card Sorting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 organized data into categories and subcategories with card sorting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Card sorting was useful for building and evaluating the information architecture of </a:t>
            </a:r>
            <a:r>
              <a:rPr lang="en-US" dirty="0" err="1"/>
              <a:t>BookMed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Image to the right contains the data we sorted</a:t>
            </a:r>
          </a:p>
        </p:txBody>
      </p:sp>
      <p:cxnSp>
        <p:nvCxnSpPr>
          <p:cNvPr id="10" name="Google Shape;134;p22">
            <a:extLst>
              <a:ext uri="{FF2B5EF4-FFF2-40B4-BE49-F238E27FC236}">
                <a16:creationId xmlns:a16="http://schemas.microsoft.com/office/drawing/2014/main" id="{F15525DB-DA01-49A8-902C-8A38C501C751}"/>
              </a:ext>
            </a:extLst>
          </p:cNvPr>
          <p:cNvCxnSpPr/>
          <p:nvPr/>
        </p:nvCxnSpPr>
        <p:spPr>
          <a:xfrm>
            <a:off x="0" y="3642317"/>
            <a:ext cx="244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3EA1DC-88EC-43AB-AD17-45B87F82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597" y="1657780"/>
            <a:ext cx="5519403" cy="34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7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99401" y="505351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754999" y="-424251"/>
            <a:ext cx="3663319" cy="1802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User Groups/Focus groups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755000" y="1440387"/>
            <a:ext cx="3073200" cy="1286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held interviews with our target audience to find out their preferred features of a website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Conducted discussions and took written and verbal feedback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 groups helped improving certain features pertaining to our website services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6F259-3A81-4CF0-8003-D7B40266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62" y="1378410"/>
            <a:ext cx="3652796" cy="19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8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99401" y="497259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755000" y="-424251"/>
            <a:ext cx="3018000" cy="188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Customer Feedback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755000" y="1666962"/>
            <a:ext cx="3073200" cy="92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Customers will give their feedback for the website after their appointment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customers feedback we can improve the features and user interface of the website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96E57B-8444-4F80-82CB-FFE18213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33" y="1666962"/>
            <a:ext cx="30765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0AB8AF-17BF-485A-BA48-21C19B80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34" y="3338637"/>
            <a:ext cx="30765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oogle Shape;134;p22">
            <a:extLst>
              <a:ext uri="{FF2B5EF4-FFF2-40B4-BE49-F238E27FC236}">
                <a16:creationId xmlns:a16="http://schemas.microsoft.com/office/drawing/2014/main" id="{17DB7DF6-910C-4B10-A4D2-7EB705210EEC}"/>
              </a:ext>
            </a:extLst>
          </p:cNvPr>
          <p:cNvCxnSpPr/>
          <p:nvPr/>
        </p:nvCxnSpPr>
        <p:spPr>
          <a:xfrm>
            <a:off x="0" y="2924986"/>
            <a:ext cx="244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49414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14875" y="252676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646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Concept Testing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755000" y="1221896"/>
            <a:ext cx="3073200" cy="1152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did concept testing by asking people there thoughts on our concepts and ideas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conducted interviews and surveys to understand peoples insights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a good way to prevent launching an unsuccessful product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909586-0DEC-4221-A0F4-DAD7D337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14982"/>
              </p:ext>
            </p:extLst>
          </p:nvPr>
        </p:nvGraphicFramePr>
        <p:xfrm>
          <a:off x="755000" y="2487166"/>
          <a:ext cx="5036745" cy="2279043"/>
        </p:xfrm>
        <a:graphic>
          <a:graphicData uri="http://schemas.openxmlformats.org/drawingml/2006/table">
            <a:tbl>
              <a:tblPr firstRow="1" bandRow="1">
                <a:tableStyleId>{4F44079F-6F8D-4094-B521-4305C79D15E9}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878371117"/>
                    </a:ext>
                  </a:extLst>
                </a:gridCol>
                <a:gridCol w="3531216">
                  <a:extLst>
                    <a:ext uri="{9D8B030D-6E8A-4147-A177-3AD203B41FA5}">
                      <a16:colId xmlns:a16="http://schemas.microsoft.com/office/drawing/2014/main" val="1007303711"/>
                    </a:ext>
                  </a:extLst>
                </a:gridCol>
              </a:tblGrid>
              <a:tr h="46735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Lato Light" panose="020B0604020202020204" charset="0"/>
                        </a:rPr>
                        <a:t>Percentage of positive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Lato Light" panose="020B0604020202020204" charset="0"/>
                        </a:rPr>
                        <a:t>Concepts tested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73649"/>
                  </a:ext>
                </a:extLst>
              </a:tr>
              <a:tr h="37130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Booking doctor appointments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08250"/>
                  </a:ext>
                </a:extLst>
              </a:tr>
              <a:tr h="33177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Buying medicines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17919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Get to know more about the doctors they are going to visit for consultation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10277"/>
                  </a:ext>
                </a:extLst>
              </a:tr>
              <a:tr h="32583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Buy insurance on a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70285"/>
                  </a:ext>
                </a:extLst>
              </a:tr>
              <a:tr h="3560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 Light" panose="020B0604020202020204" charset="0"/>
                        </a:rPr>
                        <a:t>Comfortable sharing medical history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6200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8D8A109-3D4C-4A3C-AA8D-722C286E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08" y="2487166"/>
            <a:ext cx="2443523" cy="22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8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99401" y="537719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755000" y="-424251"/>
            <a:ext cx="3018000" cy="1638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User Personas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755000" y="1213804"/>
            <a:ext cx="3073200" cy="1382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 Personas helped in understanding the target audience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created fictional characters with the data we have, and their character traits helped in implementing different features in </a:t>
            </a:r>
            <a:r>
              <a:rPr lang="en-US" dirty="0" err="1"/>
              <a:t>BookMed</a:t>
            </a:r>
            <a:endParaRPr dirty="0"/>
          </a:p>
        </p:txBody>
      </p:sp>
      <p:cxnSp>
        <p:nvCxnSpPr>
          <p:cNvPr id="134" name="Google Shape;134;p22"/>
          <p:cNvCxnSpPr/>
          <p:nvPr/>
        </p:nvCxnSpPr>
        <p:spPr>
          <a:xfrm>
            <a:off x="0" y="2575100"/>
            <a:ext cx="244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B897A3-8D59-496B-B890-75F8B53B5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31" y="1330480"/>
            <a:ext cx="2532141" cy="3188261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3E22C8-7D0A-44A8-93D8-3AC9B6434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97" y="1330480"/>
            <a:ext cx="2613727" cy="31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1" y="1286742"/>
            <a:ext cx="7847937" cy="344291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6"/>
          <p:cNvSpPr txBox="1">
            <a:spLocks noGrp="1"/>
          </p:cNvSpPr>
          <p:nvPr>
            <p:ph type="subTitle" idx="4294967295"/>
          </p:nvPr>
        </p:nvSpPr>
        <p:spPr>
          <a:xfrm>
            <a:off x="2345961" y="1836750"/>
            <a:ext cx="4646949" cy="2558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91" name="Google Shape;991;p36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Testing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323A0-996F-4BEF-957A-312CB2A8C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16" y="1480431"/>
            <a:ext cx="3911393" cy="3231379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8EE937-C682-40AA-83D2-06E92B104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14" y="1480431"/>
            <a:ext cx="4098472" cy="32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1" y="1286742"/>
            <a:ext cx="7847937" cy="344291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6"/>
          <p:cNvSpPr txBox="1">
            <a:spLocks noGrp="1"/>
          </p:cNvSpPr>
          <p:nvPr>
            <p:ph type="subTitle" idx="4294967295"/>
          </p:nvPr>
        </p:nvSpPr>
        <p:spPr>
          <a:xfrm>
            <a:off x="2345961" y="1836750"/>
            <a:ext cx="4646949" cy="2558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created an interactive application called </a:t>
            </a:r>
            <a:r>
              <a:rPr lang="en-US" dirty="0" err="1"/>
              <a:t>BookMed</a:t>
            </a:r>
            <a:r>
              <a:rPr lang="en-US" dirty="0"/>
              <a:t> for doctors and patients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application a user can search for a doctor online and book an appointment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Doctors can list their practices and edit/cancel appointments based on their availability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created user personas to understand target audience and information architecture to understand the flow of the website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user-interface of </a:t>
            </a:r>
            <a:r>
              <a:rPr lang="en-US" dirty="0" err="1"/>
              <a:t>BookMed</a:t>
            </a:r>
            <a:r>
              <a:rPr lang="en-US" dirty="0"/>
              <a:t> is simple and easy to navigate</a:t>
            </a:r>
          </a:p>
        </p:txBody>
      </p:sp>
      <p:sp>
        <p:nvSpPr>
          <p:cNvPr id="991" name="Google Shape;991;p36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Mid Term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94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1" y="1286742"/>
            <a:ext cx="7847937" cy="344291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6"/>
          <p:cNvSpPr txBox="1">
            <a:spLocks noGrp="1"/>
          </p:cNvSpPr>
          <p:nvPr>
            <p:ph type="subTitle" idx="4294967295"/>
          </p:nvPr>
        </p:nvSpPr>
        <p:spPr>
          <a:xfrm>
            <a:off x="2345961" y="1836750"/>
            <a:ext cx="4646949" cy="2558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91" name="Google Shape;991;p36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849D5-7FAC-42DA-A261-33A70D8A5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55" y="1286741"/>
            <a:ext cx="4106919" cy="3442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52CC7-3139-428B-8C1A-0AE7DDC0C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193" y="1286741"/>
            <a:ext cx="4106919" cy="3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4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>
            <a:off x="720050" y="1476375"/>
            <a:ext cx="1779300" cy="30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2670974" y="1476375"/>
            <a:ext cx="1779300" cy="30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4630843" y="1476375"/>
            <a:ext cx="1779300" cy="307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2771819" y="1704500"/>
            <a:ext cx="158637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Navigation Design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4731700" y="1704500"/>
            <a:ext cx="157368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Information Design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423" name="Google Shape;423;p29"/>
          <p:cNvSpPr txBox="1"/>
          <p:nvPr/>
        </p:nvSpPr>
        <p:spPr>
          <a:xfrm>
            <a:off x="992700" y="1707875"/>
            <a:ext cx="1233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rPr>
              <a:t>Interface Design</a:t>
            </a:r>
            <a:endParaRPr dirty="0">
              <a:solidFill>
                <a:schemeClr val="lt1"/>
              </a:solidFill>
              <a:latin typeface="Saira Condensed ExtraBold"/>
              <a:ea typeface="Saira Condensed ExtraBold"/>
              <a:cs typeface="Saira Condensed ExtraBold"/>
              <a:sym typeface="Saira Condensed ExtraBold"/>
            </a:endParaRPr>
          </a:p>
        </p:txBody>
      </p:sp>
      <p:sp>
        <p:nvSpPr>
          <p:cNvPr id="428" name="Google Shape;428;p29"/>
          <p:cNvSpPr txBox="1">
            <a:spLocks noGrp="1"/>
          </p:cNvSpPr>
          <p:nvPr>
            <p:ph type="ctrTitle"/>
          </p:nvPr>
        </p:nvSpPr>
        <p:spPr>
          <a:xfrm>
            <a:off x="3063000" y="289052"/>
            <a:ext cx="3018000" cy="766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Skeleton Plane</a:t>
            </a:r>
            <a:endParaRPr dirty="0"/>
          </a:p>
        </p:txBody>
      </p:sp>
      <p:cxnSp>
        <p:nvCxnSpPr>
          <p:cNvPr id="429" name="Google Shape;429;p29"/>
          <p:cNvCxnSpPr/>
          <p:nvPr/>
        </p:nvCxnSpPr>
        <p:spPr>
          <a:xfrm>
            <a:off x="1219200" y="1257300"/>
            <a:ext cx="670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430" name="Google Shape;430;p29"/>
          <p:cNvCxnSpPr/>
          <p:nvPr/>
        </p:nvCxnSpPr>
        <p:spPr>
          <a:xfrm rot="10800000">
            <a:off x="4554725" y="990600"/>
            <a:ext cx="0" cy="26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88224" y="2097798"/>
            <a:ext cx="1678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aira Condensed" panose="020B0604020202020204" charset="0"/>
              </a:rPr>
              <a:t>Product as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aira Condensed" panose="020B0604020202020204" charset="0"/>
              </a:rPr>
              <a:t>Defined through buttons, fields and interactive elements</a:t>
            </a:r>
          </a:p>
          <a:p>
            <a:endParaRPr lang="en-US" sz="1200" dirty="0">
              <a:latin typeface="Saira Condensed" panose="020B060402020202020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771819" y="2097798"/>
            <a:ext cx="1678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aira Condensed" panose="020B0604020202020204" charset="0"/>
              </a:rPr>
              <a:t>Product as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aira Condensed" panose="020B0604020202020204" charset="0"/>
              </a:rPr>
              <a:t>Interface design tailored to presenting information spaces</a:t>
            </a:r>
          </a:p>
          <a:p>
            <a:endParaRPr lang="en-US" sz="1200" dirty="0">
              <a:latin typeface="Saira Condensed" panose="020B060402020202020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731701" y="2070200"/>
            <a:ext cx="1678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aira Condensed" panose="020B0604020202020204" charset="0"/>
              </a:rPr>
              <a:t>Product as information &amp;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aira Condensed" panose="020B0604020202020204" charset="0"/>
              </a:rPr>
              <a:t>Presentation of information for effective communication</a:t>
            </a:r>
          </a:p>
        </p:txBody>
      </p:sp>
      <p:pic>
        <p:nvPicPr>
          <p:cNvPr id="207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975" y="1476375"/>
            <a:ext cx="1217734" cy="45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99401" y="505351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</a:t>
            </a:r>
            <a:r>
              <a:rPr lang="es" dirty="0">
                <a:solidFill>
                  <a:schemeClr val="lt1"/>
                </a:solidFill>
              </a:rPr>
              <a:t>nterface Design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755000" y="1015250"/>
            <a:ext cx="3073200" cy="15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interface of the website is designed in a way that makes it easy for the user to accomplish his tasks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Radio buttons, drop down menus, search bars and action buttons were implemented to accomplish this.</a:t>
            </a:r>
            <a:endParaRPr dirty="0"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l="446" r="436"/>
          <a:stretch/>
        </p:blipFill>
        <p:spPr>
          <a:xfrm>
            <a:off x="4499359" y="505350"/>
            <a:ext cx="4644647" cy="4638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-792925" y="2271568"/>
            <a:ext cx="244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5300"/>
            <a:ext cx="6400679" cy="326287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7"/>
          <p:cNvSpPr txBox="1">
            <a:spLocks noGrp="1"/>
          </p:cNvSpPr>
          <p:nvPr>
            <p:ph type="body" idx="1"/>
          </p:nvPr>
        </p:nvSpPr>
        <p:spPr>
          <a:xfrm>
            <a:off x="642050" y="1463041"/>
            <a:ext cx="5308200" cy="2089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will be able to navigate to any web page he wants </a:t>
            </a:r>
          </a:p>
          <a:p>
            <a:r>
              <a:rPr lang="en-US" dirty="0"/>
              <a:t>All the webpages are well defined and informative so the user understands what tasks he can achieve in those webpages.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>
                <a:solidFill>
                  <a:schemeClr val="dk1"/>
                </a:solidFill>
              </a:rPr>
              <a:t>Contextual navigation is implemented by linking actual maps for addresses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Courtesy navigation is implemented by providing FAQs about the website </a:t>
            </a:r>
            <a:endParaRPr lang="es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1" name="Google Shape;351;p27"/>
          <p:cNvSpPr txBox="1">
            <a:spLocks noGrp="1"/>
          </p:cNvSpPr>
          <p:nvPr>
            <p:ph type="ctrTitle"/>
          </p:nvPr>
        </p:nvSpPr>
        <p:spPr>
          <a:xfrm>
            <a:off x="6399975" y="2098650"/>
            <a:ext cx="1939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Navigation Design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1" y="1264257"/>
            <a:ext cx="7847937" cy="344291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6"/>
          <p:cNvSpPr txBox="1">
            <a:spLocks noGrp="1"/>
          </p:cNvSpPr>
          <p:nvPr>
            <p:ph type="subTitle" idx="4294967295"/>
          </p:nvPr>
        </p:nvSpPr>
        <p:spPr>
          <a:xfrm>
            <a:off x="2643300" y="1836750"/>
            <a:ext cx="3437700" cy="2600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</a:pPr>
            <a:r>
              <a:rPr lang="en-US" dirty="0"/>
              <a:t>The information is presented in a way that allows the user focuses on the most important areas by using different font sizes and colors</a:t>
            </a:r>
          </a:p>
          <a:p>
            <a:pPr marL="171450" indent="-171450">
              <a:spcBef>
                <a:spcPts val="1600"/>
              </a:spcBef>
            </a:pPr>
            <a:r>
              <a:rPr lang="en-US" dirty="0"/>
              <a:t>Error labels are provided to point out the mistakes while filling forms</a:t>
            </a:r>
          </a:p>
          <a:p>
            <a:pPr marL="171450" indent="-171450">
              <a:spcBef>
                <a:spcPts val="1600"/>
              </a:spcBef>
            </a:pPr>
            <a:r>
              <a:rPr lang="en-US" dirty="0"/>
              <a:t>Designed multiple wireframes to depict the aesthetics, structure and the presentation of information on our websites </a:t>
            </a:r>
          </a:p>
          <a:p>
            <a:pPr marL="171450" indent="-171450">
              <a:spcBef>
                <a:spcPts val="1600"/>
              </a:spcBef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91" name="Google Shape;991;p36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Information design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l="-5500" r="2693"/>
          <a:stretch/>
        </p:blipFill>
        <p:spPr>
          <a:xfrm>
            <a:off x="2799401" y="505351"/>
            <a:ext cx="6344599" cy="46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Surface Plane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755000" y="1015250"/>
            <a:ext cx="3073200" cy="15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plane concerns itself with sensory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websites only sense of hearing and sense of vision are applicable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sense of hearing tones could be implemented for user actions</a:t>
            </a:r>
            <a:endParaRPr dirty="0"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l="446" r="436"/>
          <a:stretch/>
        </p:blipFill>
        <p:spPr>
          <a:xfrm>
            <a:off x="4499359" y="505350"/>
            <a:ext cx="4644647" cy="4638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-792925" y="2271568"/>
            <a:ext cx="244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2968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6363"/>
            <a:ext cx="6400679" cy="3262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8"/>
          <p:cNvSpPr txBox="1">
            <a:spLocks noGrp="1"/>
          </p:cNvSpPr>
          <p:nvPr>
            <p:ph type="body" idx="1"/>
          </p:nvPr>
        </p:nvSpPr>
        <p:spPr>
          <a:xfrm>
            <a:off x="755000" y="1760834"/>
            <a:ext cx="5308200" cy="1801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>
              <a:buNone/>
            </a:pPr>
            <a:r>
              <a:rPr lang="en-US" dirty="0"/>
              <a:t>This the area of the most importance and sophistication for UX designers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A consistent template is followed throughout the website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Made the interactive areas standout by using styles that attract attention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Our primary and secondary colors are contrasting in nature and so we have used them for interactive elements such as buttons to catch the user’s eye.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We have enforced internal consistency by maintain the same aesthetic patterns for similar elements used all over the website </a:t>
            </a:r>
          </a:p>
          <a:p>
            <a:pPr marL="412750" indent="-17145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/>
              <a:t>The colors of our logo are used as primary and secondary colors throughout the website to increase the familiarity of our product with users </a:t>
            </a:r>
          </a:p>
        </p:txBody>
      </p:sp>
      <p:sp>
        <p:nvSpPr>
          <p:cNvPr id="1033" name="Google Shape;1033;p38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Sense of Vision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61" y="1264257"/>
            <a:ext cx="7847937" cy="344291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6"/>
          <p:cNvSpPr txBox="1">
            <a:spLocks noGrp="1"/>
          </p:cNvSpPr>
          <p:nvPr>
            <p:ph type="subTitle" idx="4294967295"/>
          </p:nvPr>
        </p:nvSpPr>
        <p:spPr>
          <a:xfrm>
            <a:off x="2643300" y="1836750"/>
            <a:ext cx="3437700" cy="2600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</a:pPr>
            <a:r>
              <a:rPr lang="en-US" dirty="0"/>
              <a:t>Conventional design for ease of use </a:t>
            </a:r>
          </a:p>
          <a:p>
            <a:pPr marL="171450" indent="-171450">
              <a:spcBef>
                <a:spcPts val="1600"/>
              </a:spcBef>
            </a:pPr>
            <a:r>
              <a:rPr lang="en-US" dirty="0"/>
              <a:t>Colors used were consistent throughout</a:t>
            </a:r>
          </a:p>
          <a:p>
            <a:pPr marL="171450" indent="-171450">
              <a:spcBef>
                <a:spcPts val="1600"/>
              </a:spcBef>
            </a:pPr>
            <a:r>
              <a:rPr lang="en-US" dirty="0"/>
              <a:t>Designed a clean and interactive UI to provide the best user experience </a:t>
            </a:r>
          </a:p>
          <a:p>
            <a:pPr marL="171450" indent="-171450">
              <a:spcBef>
                <a:spcPts val="1600"/>
              </a:spcBef>
            </a:pPr>
            <a:r>
              <a:rPr lang="en-US" dirty="0"/>
              <a:t>Constantly reiterated the design based on user’s feedback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91" name="Google Shape;991;p36"/>
          <p:cNvSpPr txBox="1">
            <a:spLocks noGrp="1"/>
          </p:cNvSpPr>
          <p:nvPr>
            <p:ph type="ctrTitle"/>
          </p:nvPr>
        </p:nvSpPr>
        <p:spPr>
          <a:xfrm>
            <a:off x="3063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Elements Applied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078389"/>
      </p:ext>
    </p:extLst>
  </p:cSld>
  <p:clrMapOvr>
    <a:masterClrMapping/>
  </p:clrMapOvr>
</p:sld>
</file>

<file path=ppt/theme/theme1.xml><?xml version="1.0" encoding="utf-8"?>
<a:theme xmlns:a="http://schemas.openxmlformats.org/drawingml/2006/main" name="Drug Effect Breakthrough">
  <a:themeElements>
    <a:clrScheme name="Simple Light">
      <a:dk1>
        <a:srgbClr val="383838"/>
      </a:dk1>
      <a:lt1>
        <a:srgbClr val="FFFFFF"/>
      </a:lt1>
      <a:dk2>
        <a:srgbClr val="595959"/>
      </a:dk2>
      <a:lt2>
        <a:srgbClr val="EAE7EE"/>
      </a:lt2>
      <a:accent1>
        <a:srgbClr val="F7B733"/>
      </a:accent1>
      <a:accent2>
        <a:srgbClr val="FC4A1A"/>
      </a:accent2>
      <a:accent3>
        <a:srgbClr val="4ABDAC"/>
      </a:accent3>
      <a:accent4>
        <a:srgbClr val="388E3C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811</Words>
  <Application>Microsoft Office PowerPoint</Application>
  <PresentationFormat>On-screen Show (16:9)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Saira Condensed</vt:lpstr>
      <vt:lpstr>Saira Condensed ExtraBold</vt:lpstr>
      <vt:lpstr>Fira Sans Condensed Medium</vt:lpstr>
      <vt:lpstr>Lato Light</vt:lpstr>
      <vt:lpstr>Arial</vt:lpstr>
      <vt:lpstr>Drug Effect Breakthrough</vt:lpstr>
      <vt:lpstr>BookMed</vt:lpstr>
      <vt:lpstr>Mid Term Summary</vt:lpstr>
      <vt:lpstr>Skeleton Plane</vt:lpstr>
      <vt:lpstr>Interface Design</vt:lpstr>
      <vt:lpstr> Navigation Design</vt:lpstr>
      <vt:lpstr>Information design </vt:lpstr>
      <vt:lpstr>Surface Plane</vt:lpstr>
      <vt:lpstr>Sense of Vision</vt:lpstr>
      <vt:lpstr>The Elements Applied</vt:lpstr>
      <vt:lpstr>Google Material Design </vt:lpstr>
      <vt:lpstr>Applying for BookMed</vt:lpstr>
      <vt:lpstr>UX PRINCIPLES</vt:lpstr>
      <vt:lpstr>IBM DESIGN THINKING</vt:lpstr>
      <vt:lpstr>                                                                  UX Research Methods </vt:lpstr>
      <vt:lpstr>User Groups/Focus groups</vt:lpstr>
      <vt:lpstr>Customer Feedback</vt:lpstr>
      <vt:lpstr>Concept Testing</vt:lpstr>
      <vt:lpstr>User Personas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BookMed</dc:title>
  <dc:creator>Shweta</dc:creator>
  <cp:lastModifiedBy>Sahithi Cherukuri</cp:lastModifiedBy>
  <cp:revision>39</cp:revision>
  <dcterms:modified xsi:type="dcterms:W3CDTF">2020-04-13T21:17:25Z</dcterms:modified>
</cp:coreProperties>
</file>