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090D"/>
    <a:srgbClr val="000000"/>
    <a:srgbClr val="E9051B"/>
    <a:srgbClr val="C804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9B7389-5D12-4478-B594-CCC91BC042C9}"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2594319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B7389-5D12-4478-B594-CCC91BC042C9}"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143330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B7389-5D12-4478-B594-CCC91BC042C9}"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C8FB2B-92B6-4508-BBF0-99DAAA5D701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1862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9B7389-5D12-4478-B594-CCC91BC042C9}"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3533520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9B7389-5D12-4478-B594-CCC91BC042C9}"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8FB2B-92B6-4508-BBF0-99DAAA5D701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1998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9B7389-5D12-4478-B594-CCC91BC042C9}"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259245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B7389-5D12-4478-B594-CCC91BC042C9}"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326178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B7389-5D12-4478-B594-CCC91BC042C9}"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25539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B7389-5D12-4478-B594-CCC91BC042C9}"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373241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9B7389-5D12-4478-B594-CCC91BC042C9}"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189519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9B7389-5D12-4478-B594-CCC91BC042C9}"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6975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9B7389-5D12-4478-B594-CCC91BC042C9}" type="datetimeFigureOut">
              <a:rPr lang="en-IN" smtClean="0"/>
              <a:t>05-03-2023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146409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B7389-5D12-4478-B594-CCC91BC042C9}" type="datetimeFigureOut">
              <a:rPr lang="en-IN" smtClean="0"/>
              <a:t>05-03-2023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313670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B7389-5D12-4478-B594-CCC91BC042C9}" type="datetimeFigureOut">
              <a:rPr lang="en-IN" smtClean="0"/>
              <a:t>05-03-2023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191591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9B7389-5D12-4478-B594-CCC91BC042C9}"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263785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9B7389-5D12-4478-B594-CCC91BC042C9}"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C8FB2B-92B6-4508-BBF0-99DAAA5D701D}" type="slidenum">
              <a:rPr lang="en-IN" smtClean="0"/>
              <a:t>‹#›</a:t>
            </a:fld>
            <a:endParaRPr lang="en-IN"/>
          </a:p>
        </p:txBody>
      </p:sp>
    </p:spTree>
    <p:extLst>
      <p:ext uri="{BB962C8B-B14F-4D97-AF65-F5344CB8AC3E}">
        <p14:creationId xmlns:p14="http://schemas.microsoft.com/office/powerpoint/2010/main" val="10127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9B7389-5D12-4478-B594-CCC91BC042C9}" type="datetimeFigureOut">
              <a:rPr lang="en-IN" smtClean="0"/>
              <a:t>05-03-2023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C8FB2B-92B6-4508-BBF0-99DAAA5D701D}" type="slidenum">
              <a:rPr lang="en-IN" smtClean="0"/>
              <a:t>‹#›</a:t>
            </a:fld>
            <a:endParaRPr lang="en-IN"/>
          </a:p>
        </p:txBody>
      </p:sp>
    </p:spTree>
    <p:extLst>
      <p:ext uri="{BB962C8B-B14F-4D97-AF65-F5344CB8AC3E}">
        <p14:creationId xmlns:p14="http://schemas.microsoft.com/office/powerpoint/2010/main" val="178851038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DA27DF-13D7-C709-45A2-3B295E6F7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884" y="289048"/>
            <a:ext cx="1608088" cy="665110"/>
          </a:xfrm>
          <a:prstGeom prst="rect">
            <a:avLst/>
          </a:prstGeom>
        </p:spPr>
      </p:pic>
      <p:pic>
        <p:nvPicPr>
          <p:cNvPr id="16" name="Picture 15">
            <a:extLst>
              <a:ext uri="{FF2B5EF4-FFF2-40B4-BE49-F238E27FC236}">
                <a16:creationId xmlns:a16="http://schemas.microsoft.com/office/drawing/2014/main" id="{2743795C-73D1-3735-1336-1AD59BB24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568" y="232224"/>
            <a:ext cx="2048488" cy="721934"/>
          </a:xfrm>
          <a:prstGeom prst="rect">
            <a:avLst/>
          </a:prstGeom>
        </p:spPr>
      </p:pic>
      <p:pic>
        <p:nvPicPr>
          <p:cNvPr id="18" name="Picture 17">
            <a:extLst>
              <a:ext uri="{FF2B5EF4-FFF2-40B4-BE49-F238E27FC236}">
                <a16:creationId xmlns:a16="http://schemas.microsoft.com/office/drawing/2014/main" id="{7BC7C8BF-36C0-2957-AEA7-EF113BAD1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5744" y="1070321"/>
            <a:ext cx="1908637" cy="481979"/>
          </a:xfrm>
          <a:prstGeom prst="rect">
            <a:avLst/>
          </a:prstGeom>
        </p:spPr>
      </p:pic>
      <p:pic>
        <p:nvPicPr>
          <p:cNvPr id="20" name="Picture 19">
            <a:extLst>
              <a:ext uri="{FF2B5EF4-FFF2-40B4-BE49-F238E27FC236}">
                <a16:creationId xmlns:a16="http://schemas.microsoft.com/office/drawing/2014/main" id="{12C2ADC9-23D4-949F-1C52-65B7461917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8653" y="290798"/>
            <a:ext cx="2458693" cy="370155"/>
          </a:xfrm>
          <a:prstGeom prst="rect">
            <a:avLst/>
          </a:prstGeom>
        </p:spPr>
      </p:pic>
      <p:sp>
        <p:nvSpPr>
          <p:cNvPr id="2" name="Title 1">
            <a:extLst>
              <a:ext uri="{FF2B5EF4-FFF2-40B4-BE49-F238E27FC236}">
                <a16:creationId xmlns:a16="http://schemas.microsoft.com/office/drawing/2014/main" id="{E1DDF475-F281-A521-19A7-6AA7724786E5}"/>
              </a:ext>
            </a:extLst>
          </p:cNvPr>
          <p:cNvSpPr>
            <a:spLocks noGrp="1"/>
          </p:cNvSpPr>
          <p:nvPr>
            <p:ph type="ctrTitle"/>
          </p:nvPr>
        </p:nvSpPr>
        <p:spPr>
          <a:xfrm>
            <a:off x="2290772" y="1800600"/>
            <a:ext cx="9144000" cy="1872628"/>
          </a:xfrm>
        </p:spPr>
        <p:txBody>
          <a:bodyPr>
            <a:normAutofit/>
          </a:bodyPr>
          <a:lstStyle/>
          <a:p>
            <a:r>
              <a:rPr lang="en-IN" sz="5400" b="1" i="1" dirty="0">
                <a:solidFill>
                  <a:schemeClr val="accent1">
                    <a:lumMod val="50000"/>
                  </a:schemeClr>
                </a:solidFill>
                <a:effectLst>
                  <a:glow rad="63500">
                    <a:schemeClr val="accent1">
                      <a:satMod val="175000"/>
                      <a:alpha val="40000"/>
                    </a:schemeClr>
                  </a:glow>
                  <a:reflection blurRad="6350" stA="60000" endA="900" endPos="60000" dist="29997" dir="5400000" sy="-100000" algn="bl" rotWithShape="0"/>
                </a:effectLst>
                <a:latin typeface="Century Schoolbook" panose="02040604050505020304" pitchFamily="18" charset="0"/>
              </a:rPr>
              <a:t>Human Face Recognition</a:t>
            </a:r>
          </a:p>
        </p:txBody>
      </p:sp>
      <p:sp>
        <p:nvSpPr>
          <p:cNvPr id="21" name="TextBox 20">
            <a:extLst>
              <a:ext uri="{FF2B5EF4-FFF2-40B4-BE49-F238E27FC236}">
                <a16:creationId xmlns:a16="http://schemas.microsoft.com/office/drawing/2014/main" id="{515B5C9E-7469-C48B-57EC-76CA38D4BEF8}"/>
              </a:ext>
            </a:extLst>
          </p:cNvPr>
          <p:cNvSpPr txBox="1"/>
          <p:nvPr/>
        </p:nvSpPr>
        <p:spPr>
          <a:xfrm>
            <a:off x="5936974" y="4812876"/>
            <a:ext cx="6082323" cy="1754326"/>
          </a:xfrm>
          <a:prstGeom prst="rect">
            <a:avLst/>
          </a:prstGeom>
          <a:noFill/>
        </p:spPr>
        <p:txBody>
          <a:bodyPr wrap="square" rtlCol="0">
            <a:spAutoFit/>
          </a:bodyPr>
          <a:lstStyle/>
          <a:p>
            <a:r>
              <a:rPr lang="en-IN" dirty="0">
                <a:latin typeface="Century Schoolbook" panose="02040604050505020304" pitchFamily="18" charset="0"/>
              </a:rPr>
              <a:t>Track Name: Manufacturing (track-5-j-k-lakshami)</a:t>
            </a:r>
          </a:p>
          <a:p>
            <a:r>
              <a:rPr lang="en-IN" dirty="0">
                <a:latin typeface="Century Schoolbook" panose="02040604050505020304" pitchFamily="18" charset="0"/>
              </a:rPr>
              <a:t>Team Name: DAM Coders</a:t>
            </a:r>
          </a:p>
          <a:p>
            <a:r>
              <a:rPr lang="en-IN" dirty="0">
                <a:latin typeface="Century Schoolbook" panose="02040604050505020304" pitchFamily="18" charset="0"/>
              </a:rPr>
              <a:t>Team Members: </a:t>
            </a:r>
            <a:r>
              <a:rPr lang="en-IN" sz="1800" b="1" i="1" dirty="0">
                <a:ln w="0"/>
                <a:solidFill>
                  <a:schemeClr val="bg2">
                    <a:lumMod val="10000"/>
                  </a:schemeClr>
                </a:solidFill>
                <a:effectLst>
                  <a:outerShdw blurRad="38100" dist="19050" dir="2700000" algn="tl" rotWithShape="0">
                    <a:schemeClr val="dk1">
                      <a:alpha val="40000"/>
                    </a:schemeClr>
                  </a:outerShdw>
                </a:effectLst>
                <a:latin typeface="Century Schoolbook" panose="02040604050505020304" pitchFamily="18" charset="0"/>
              </a:rPr>
              <a:t>Mansi Desai</a:t>
            </a:r>
          </a:p>
          <a:p>
            <a:r>
              <a:rPr lang="en-IN" sz="1800" b="1" i="1" dirty="0">
                <a:ln w="0"/>
                <a:solidFill>
                  <a:schemeClr val="bg2">
                    <a:lumMod val="10000"/>
                  </a:schemeClr>
                </a:solidFill>
                <a:effectLst>
                  <a:outerShdw blurRad="38100" dist="19050" dir="2700000" algn="tl" rotWithShape="0">
                    <a:schemeClr val="dk1">
                      <a:alpha val="40000"/>
                    </a:schemeClr>
                  </a:outerShdw>
                </a:effectLst>
                <a:latin typeface="Century Schoolbook" panose="02040604050505020304" pitchFamily="18" charset="0"/>
              </a:rPr>
              <a:t>	                    Devashree Dhagat</a:t>
            </a:r>
          </a:p>
          <a:p>
            <a:r>
              <a:rPr lang="en-IN" sz="1800" b="1" i="1" dirty="0">
                <a:ln w="0"/>
                <a:solidFill>
                  <a:schemeClr val="bg2">
                    <a:lumMod val="10000"/>
                  </a:schemeClr>
                </a:solidFill>
                <a:effectLst>
                  <a:outerShdw blurRad="38100" dist="19050" dir="2700000" algn="tl" rotWithShape="0">
                    <a:schemeClr val="dk1">
                      <a:alpha val="40000"/>
                    </a:schemeClr>
                  </a:outerShdw>
                </a:effectLst>
                <a:latin typeface="Century Schoolbook" panose="02040604050505020304" pitchFamily="18" charset="0"/>
              </a:rPr>
              <a:t>	                    Ami </a:t>
            </a:r>
            <a:r>
              <a:rPr lang="en-IN" sz="1800" b="1" i="1" dirty="0" err="1">
                <a:ln w="0"/>
                <a:solidFill>
                  <a:schemeClr val="bg2">
                    <a:lumMod val="10000"/>
                  </a:schemeClr>
                </a:solidFill>
                <a:effectLst>
                  <a:outerShdw blurRad="38100" dist="19050" dir="2700000" algn="tl" rotWithShape="0">
                    <a:schemeClr val="dk1">
                      <a:alpha val="40000"/>
                    </a:schemeClr>
                  </a:outerShdw>
                </a:effectLst>
                <a:latin typeface="Century Schoolbook" panose="02040604050505020304" pitchFamily="18" charset="0"/>
              </a:rPr>
              <a:t>Mevada</a:t>
            </a:r>
            <a:endParaRPr lang="en-IN" sz="1800" b="1" i="1" dirty="0">
              <a:ln w="0"/>
              <a:solidFill>
                <a:schemeClr val="bg2">
                  <a:lumMod val="10000"/>
                </a:schemeClr>
              </a:solidFill>
              <a:effectLst>
                <a:outerShdw blurRad="38100" dist="19050" dir="2700000" algn="tl" rotWithShape="0">
                  <a:schemeClr val="dk1">
                    <a:alpha val="40000"/>
                  </a:schemeClr>
                </a:outerShdw>
              </a:effectLst>
              <a:latin typeface="Century Schoolbook" panose="02040604050505020304" pitchFamily="18" charset="0"/>
            </a:endParaRPr>
          </a:p>
          <a:p>
            <a:endParaRPr lang="en-IN" dirty="0"/>
          </a:p>
        </p:txBody>
      </p:sp>
    </p:spTree>
    <p:extLst>
      <p:ext uri="{BB962C8B-B14F-4D97-AF65-F5344CB8AC3E}">
        <p14:creationId xmlns:p14="http://schemas.microsoft.com/office/powerpoint/2010/main" val="105668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A0B3-58B9-9A00-F54C-C72F86864048}"/>
              </a:ext>
            </a:extLst>
          </p:cNvPr>
          <p:cNvSpPr>
            <a:spLocks noGrp="1"/>
          </p:cNvSpPr>
          <p:nvPr>
            <p:ph type="title"/>
          </p:nvPr>
        </p:nvSpPr>
        <p:spPr>
          <a:xfrm>
            <a:off x="2596638" y="509456"/>
            <a:ext cx="8911687" cy="1889187"/>
          </a:xfrm>
        </p:spPr>
        <p:txBody>
          <a:bodyPr>
            <a:normAutofit/>
          </a:bodyPr>
          <a:lstStyle/>
          <a:p>
            <a:r>
              <a:rPr lang="en-IN" sz="3200" b="1" i="1" dirty="0">
                <a:solidFill>
                  <a:schemeClr val="accent1">
                    <a:lumMod val="50000"/>
                  </a:schemeClr>
                </a:solidFill>
                <a:latin typeface="Times New Roman" panose="02020603050405020304" pitchFamily="18" charset="0"/>
                <a:cs typeface="Times New Roman" panose="02020603050405020304" pitchFamily="18" charset="0"/>
              </a:rPr>
              <a:t>Problem Statement: </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2400" b="1" i="1" dirty="0">
                <a:solidFill>
                  <a:schemeClr val="tx1"/>
                </a:solidFill>
                <a:latin typeface="Times New Roman" panose="02020603050405020304" pitchFamily="18" charset="0"/>
                <a:cs typeface="Times New Roman" panose="02020603050405020304" pitchFamily="18" charset="0"/>
              </a:rPr>
              <a:t>Human Face Recognition by using Computer Vision(Deep Learning)</a:t>
            </a:r>
          </a:p>
        </p:txBody>
      </p:sp>
      <p:sp>
        <p:nvSpPr>
          <p:cNvPr id="3" name="Content Placeholder 2">
            <a:extLst>
              <a:ext uri="{FF2B5EF4-FFF2-40B4-BE49-F238E27FC236}">
                <a16:creationId xmlns:a16="http://schemas.microsoft.com/office/drawing/2014/main" id="{9E462B27-6E11-B1C1-4A32-E2A5A888A4E6}"/>
              </a:ext>
            </a:extLst>
          </p:cNvPr>
          <p:cNvSpPr>
            <a:spLocks noGrp="1"/>
          </p:cNvSpPr>
          <p:nvPr>
            <p:ph idx="1"/>
          </p:nvPr>
        </p:nvSpPr>
        <p:spPr>
          <a:xfrm>
            <a:off x="2592925" y="2660073"/>
            <a:ext cx="8915400" cy="3688471"/>
          </a:xfrm>
        </p:spPr>
        <p:txBody>
          <a:bodyPr>
            <a:normAutofit/>
          </a:bodyPr>
          <a:lstStyle/>
          <a:p>
            <a:r>
              <a:rPr lang="en-IN" sz="2000" b="1" i="1" dirty="0">
                <a:solidFill>
                  <a:schemeClr val="tx1">
                    <a:lumMod val="85000"/>
                    <a:lumOff val="15000"/>
                  </a:schemeClr>
                </a:solidFill>
                <a:latin typeface="Century Schoolbook" panose="02040604050505020304" pitchFamily="18" charset="0"/>
              </a:rPr>
              <a:t>Facial recognition system is a technology capable of matching a human faces from a digital image or a video frame against a database of faces, typically employed to authenticate users through ID verification services, works by </a:t>
            </a:r>
            <a:r>
              <a:rPr lang="en-IN" sz="2000" b="1" i="1" dirty="0" err="1">
                <a:solidFill>
                  <a:schemeClr val="tx1">
                    <a:lumMod val="85000"/>
                    <a:lumOff val="15000"/>
                  </a:schemeClr>
                </a:solidFill>
                <a:latin typeface="Century Schoolbook" panose="02040604050505020304" pitchFamily="18" charset="0"/>
              </a:rPr>
              <a:t>propointing</a:t>
            </a:r>
            <a:r>
              <a:rPr lang="en-IN" sz="2000" b="1" i="1" dirty="0">
                <a:solidFill>
                  <a:schemeClr val="tx1">
                    <a:lumMod val="85000"/>
                    <a:lumOff val="15000"/>
                  </a:schemeClr>
                </a:solidFill>
                <a:latin typeface="Century Schoolbook" panose="02040604050505020304" pitchFamily="18" charset="0"/>
              </a:rPr>
              <a:t> and measuring facial features from given image.</a:t>
            </a:r>
          </a:p>
          <a:p>
            <a:r>
              <a:rPr lang="en-IN" sz="2000" b="1" i="1" dirty="0">
                <a:solidFill>
                  <a:schemeClr val="tx1">
                    <a:lumMod val="85000"/>
                    <a:lumOff val="15000"/>
                  </a:schemeClr>
                </a:solidFill>
                <a:latin typeface="Century Schoolbook" panose="02040604050505020304" pitchFamily="18" charset="0"/>
              </a:rPr>
              <a:t>Face detection and recognition is an artificial intelligence(AI) based computer technology used to find and identify human faces in digital images.</a:t>
            </a:r>
          </a:p>
          <a:p>
            <a:r>
              <a:rPr lang="en-IN" sz="2000" b="1" i="1" dirty="0">
                <a:solidFill>
                  <a:schemeClr val="tx1">
                    <a:lumMod val="85000"/>
                    <a:lumOff val="15000"/>
                  </a:schemeClr>
                </a:solidFill>
                <a:latin typeface="Century Schoolbook" panose="02040604050505020304" pitchFamily="18" charset="0"/>
              </a:rPr>
              <a:t>In face detection and face recognition applications, computer vision plays a vital role.</a:t>
            </a:r>
          </a:p>
          <a:p>
            <a:endParaRPr lang="en-IN" dirty="0"/>
          </a:p>
        </p:txBody>
      </p:sp>
    </p:spTree>
    <p:extLst>
      <p:ext uri="{BB962C8B-B14F-4D97-AF65-F5344CB8AC3E}">
        <p14:creationId xmlns:p14="http://schemas.microsoft.com/office/powerpoint/2010/main" val="133740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A0B3-58B9-9A00-F54C-C72F86864048}"/>
              </a:ext>
            </a:extLst>
          </p:cNvPr>
          <p:cNvSpPr>
            <a:spLocks noGrp="1"/>
          </p:cNvSpPr>
          <p:nvPr>
            <p:ph type="title"/>
          </p:nvPr>
        </p:nvSpPr>
        <p:spPr>
          <a:xfrm>
            <a:off x="2702655" y="541834"/>
            <a:ext cx="8911687" cy="1266335"/>
          </a:xfrm>
        </p:spPr>
        <p:txBody>
          <a:bodyPr>
            <a:noAutofit/>
          </a:bodyPr>
          <a:lstStyle/>
          <a:p>
            <a:r>
              <a:rPr lang="en-IN" sz="3200" b="1" i="1" dirty="0">
                <a:solidFill>
                  <a:schemeClr val="accent1">
                    <a:lumMod val="50000"/>
                  </a:schemeClr>
                </a:solidFill>
                <a:latin typeface="Times New Roman" panose="02020603050405020304" pitchFamily="18" charset="0"/>
                <a:cs typeface="Times New Roman" panose="02020603050405020304" pitchFamily="18" charset="0"/>
              </a:rPr>
              <a:t>Introduction: </a:t>
            </a:r>
            <a:br>
              <a:rPr lang="en-IN" sz="3200" dirty="0">
                <a:latin typeface="Times New Roman" panose="02020603050405020304" pitchFamily="18" charset="0"/>
                <a:cs typeface="Times New Roman" panose="02020603050405020304" pitchFamily="18" charset="0"/>
              </a:rPr>
            </a:b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62B27-6E11-B1C1-4A32-E2A5A888A4E6}"/>
              </a:ext>
            </a:extLst>
          </p:cNvPr>
          <p:cNvSpPr>
            <a:spLocks noGrp="1"/>
          </p:cNvSpPr>
          <p:nvPr>
            <p:ph idx="1"/>
          </p:nvPr>
        </p:nvSpPr>
        <p:spPr>
          <a:xfrm>
            <a:off x="2592925" y="2119745"/>
            <a:ext cx="8915400" cy="4228799"/>
          </a:xfrm>
        </p:spPr>
        <p:txBody>
          <a:bodyPr>
            <a:normAutofit/>
          </a:bodyPr>
          <a:lstStyle/>
          <a:p>
            <a:r>
              <a:rPr lang="en-IN" sz="2000" b="1" i="1" dirty="0">
                <a:solidFill>
                  <a:schemeClr val="tx1">
                    <a:lumMod val="85000"/>
                    <a:lumOff val="15000"/>
                  </a:schemeClr>
                </a:solidFill>
                <a:latin typeface="Century Schoolbook" panose="02040604050505020304" pitchFamily="18" charset="0"/>
              </a:rPr>
              <a:t>Facial recognition is a way of identifying or confirming an individual’s identity using their face.</a:t>
            </a:r>
          </a:p>
          <a:p>
            <a:r>
              <a:rPr lang="en-IN" sz="2000" b="1" i="1" dirty="0">
                <a:solidFill>
                  <a:schemeClr val="tx1">
                    <a:lumMod val="85000"/>
                    <a:lumOff val="15000"/>
                  </a:schemeClr>
                </a:solidFill>
                <a:latin typeface="Century Schoolbook" panose="02040604050505020304" pitchFamily="18" charset="0"/>
              </a:rPr>
              <a:t>In this project, we have detected the presence of a human face and then determined whose face it is and at what time that particular person has arrived.</a:t>
            </a:r>
          </a:p>
          <a:p>
            <a:r>
              <a:rPr lang="en-IN" sz="2000" b="1" i="1" dirty="0">
                <a:solidFill>
                  <a:schemeClr val="tx1">
                    <a:lumMod val="85000"/>
                    <a:lumOff val="15000"/>
                  </a:schemeClr>
                </a:solidFill>
                <a:latin typeface="Century Schoolbook" panose="02040604050505020304" pitchFamily="18" charset="0"/>
              </a:rPr>
              <a:t>It can be applied to various fields including security, biometrics, law enforcement, entertainment and </a:t>
            </a:r>
            <a:r>
              <a:rPr lang="en-IN" sz="2000" b="1" i="1" dirty="0" err="1">
                <a:solidFill>
                  <a:schemeClr val="tx1">
                    <a:lumMod val="85000"/>
                    <a:lumOff val="15000"/>
                  </a:schemeClr>
                </a:solidFill>
                <a:latin typeface="Century Schoolbook" panose="02040604050505020304" pitchFamily="18" charset="0"/>
              </a:rPr>
              <a:t>personel</a:t>
            </a:r>
            <a:r>
              <a:rPr lang="en-IN" sz="2000" b="1" i="1" dirty="0">
                <a:solidFill>
                  <a:schemeClr val="tx1">
                    <a:lumMod val="85000"/>
                    <a:lumOff val="15000"/>
                  </a:schemeClr>
                </a:solidFill>
                <a:latin typeface="Century Schoolbook" panose="02040604050505020304" pitchFamily="18" charset="0"/>
              </a:rPr>
              <a:t> safety, to provide </a:t>
            </a:r>
            <a:r>
              <a:rPr lang="en-IN" sz="2000" b="1" i="1" dirty="0" err="1">
                <a:solidFill>
                  <a:schemeClr val="tx1">
                    <a:lumMod val="85000"/>
                    <a:lumOff val="15000"/>
                  </a:schemeClr>
                </a:solidFill>
                <a:latin typeface="Century Schoolbook" panose="02040604050505020304" pitchFamily="18" charset="0"/>
              </a:rPr>
              <a:t>survelliance</a:t>
            </a:r>
            <a:r>
              <a:rPr lang="en-IN" sz="2000" b="1" i="1" dirty="0">
                <a:solidFill>
                  <a:schemeClr val="tx1">
                    <a:lumMod val="85000"/>
                    <a:lumOff val="15000"/>
                  </a:schemeClr>
                </a:solidFill>
                <a:latin typeface="Century Schoolbook" panose="02040604050505020304" pitchFamily="18" charset="0"/>
              </a:rPr>
              <a:t> and tracking of people in real time.</a:t>
            </a:r>
          </a:p>
        </p:txBody>
      </p:sp>
    </p:spTree>
    <p:extLst>
      <p:ext uri="{BB962C8B-B14F-4D97-AF65-F5344CB8AC3E}">
        <p14:creationId xmlns:p14="http://schemas.microsoft.com/office/powerpoint/2010/main" val="321983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A0B3-58B9-9A00-F54C-C72F86864048}"/>
              </a:ext>
            </a:extLst>
          </p:cNvPr>
          <p:cNvSpPr>
            <a:spLocks noGrp="1"/>
          </p:cNvSpPr>
          <p:nvPr>
            <p:ph type="title"/>
          </p:nvPr>
        </p:nvSpPr>
        <p:spPr>
          <a:xfrm>
            <a:off x="2702655" y="541834"/>
            <a:ext cx="8911687" cy="1266335"/>
          </a:xfrm>
        </p:spPr>
        <p:txBody>
          <a:bodyPr>
            <a:noAutofit/>
          </a:bodyPr>
          <a:lstStyle/>
          <a:p>
            <a:r>
              <a:rPr lang="en-IN" sz="3200" b="1" i="1" dirty="0">
                <a:solidFill>
                  <a:schemeClr val="accent1">
                    <a:lumMod val="50000"/>
                  </a:schemeClr>
                </a:solidFill>
                <a:latin typeface="Times New Roman" panose="02020603050405020304" pitchFamily="18" charset="0"/>
                <a:cs typeface="Times New Roman" panose="02020603050405020304" pitchFamily="18" charset="0"/>
              </a:rPr>
              <a:t>Proposed Approach: </a:t>
            </a:r>
            <a:br>
              <a:rPr lang="en-IN" sz="3200" dirty="0">
                <a:latin typeface="Times New Roman" panose="02020603050405020304" pitchFamily="18" charset="0"/>
                <a:cs typeface="Times New Roman" panose="02020603050405020304" pitchFamily="18" charset="0"/>
              </a:rPr>
            </a:b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62B27-6E11-B1C1-4A32-E2A5A888A4E6}"/>
              </a:ext>
            </a:extLst>
          </p:cNvPr>
          <p:cNvSpPr>
            <a:spLocks noGrp="1"/>
          </p:cNvSpPr>
          <p:nvPr>
            <p:ph idx="1"/>
          </p:nvPr>
        </p:nvSpPr>
        <p:spPr>
          <a:xfrm>
            <a:off x="2592925" y="2036619"/>
            <a:ext cx="8915400" cy="4311926"/>
          </a:xfrm>
        </p:spPr>
        <p:txBody>
          <a:bodyPr>
            <a:normAutofit/>
          </a:bodyPr>
          <a:lstStyle/>
          <a:p>
            <a:r>
              <a:rPr lang="en-IN" sz="2000" b="1" i="1" dirty="0">
                <a:solidFill>
                  <a:schemeClr val="tx1">
                    <a:lumMod val="85000"/>
                    <a:lumOff val="15000"/>
                  </a:schemeClr>
                </a:solidFill>
                <a:latin typeface="Century Schoolbook" panose="02040604050505020304" pitchFamily="18" charset="0"/>
              </a:rPr>
              <a:t>Now a days, every little day-to-day action are getting need of digitalization. In the field of security or biometrics, etc. there is a great demand for fast and accurate user identification and authentication.</a:t>
            </a:r>
          </a:p>
          <a:p>
            <a:r>
              <a:rPr lang="en-IN" sz="2000" b="1" i="1" dirty="0">
                <a:solidFill>
                  <a:schemeClr val="tx1">
                    <a:lumMod val="85000"/>
                    <a:lumOff val="15000"/>
                  </a:schemeClr>
                </a:solidFill>
                <a:latin typeface="Century Schoolbook" panose="02040604050505020304" pitchFamily="18" charset="0"/>
              </a:rPr>
              <a:t>Automatic recognition of humans is a quite challenging problem which is currently in demand in different fields.</a:t>
            </a:r>
          </a:p>
          <a:p>
            <a:r>
              <a:rPr lang="en-IN" sz="2000" b="1" i="1" dirty="0">
                <a:solidFill>
                  <a:schemeClr val="tx1">
                    <a:lumMod val="85000"/>
                    <a:lumOff val="15000"/>
                  </a:schemeClr>
                </a:solidFill>
                <a:latin typeface="Century Schoolbook" panose="02040604050505020304" pitchFamily="18" charset="0"/>
              </a:rPr>
              <a:t>There are some approaches or we can say machine learning algorithms which can solve this problem and that includes deep learning using convolutional neural networks(CNN), using support vector machines(SVM), Cascade Classifier, etc.</a:t>
            </a:r>
          </a:p>
        </p:txBody>
      </p:sp>
    </p:spTree>
    <p:extLst>
      <p:ext uri="{BB962C8B-B14F-4D97-AF65-F5344CB8AC3E}">
        <p14:creationId xmlns:p14="http://schemas.microsoft.com/office/powerpoint/2010/main" val="304832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A0B3-58B9-9A00-F54C-C72F86864048}"/>
              </a:ext>
            </a:extLst>
          </p:cNvPr>
          <p:cNvSpPr>
            <a:spLocks noGrp="1"/>
          </p:cNvSpPr>
          <p:nvPr>
            <p:ph type="title"/>
          </p:nvPr>
        </p:nvSpPr>
        <p:spPr>
          <a:xfrm>
            <a:off x="2702655" y="541834"/>
            <a:ext cx="8911687" cy="1266335"/>
          </a:xfrm>
        </p:spPr>
        <p:txBody>
          <a:bodyPr>
            <a:noAutofit/>
          </a:bodyPr>
          <a:lstStyle/>
          <a:p>
            <a:r>
              <a:rPr lang="en-IN" sz="3200" b="1" i="1" dirty="0">
                <a:solidFill>
                  <a:schemeClr val="accent1">
                    <a:lumMod val="50000"/>
                  </a:schemeClr>
                </a:solidFill>
                <a:latin typeface="Times New Roman" panose="02020603050405020304" pitchFamily="18" charset="0"/>
                <a:cs typeface="Times New Roman" panose="02020603050405020304" pitchFamily="18" charset="0"/>
              </a:rPr>
              <a:t>Proposed Approach: </a:t>
            </a:r>
            <a:br>
              <a:rPr lang="en-IN" sz="3200" dirty="0">
                <a:latin typeface="Times New Roman" panose="02020603050405020304" pitchFamily="18" charset="0"/>
                <a:cs typeface="Times New Roman" panose="02020603050405020304" pitchFamily="18" charset="0"/>
              </a:rPr>
            </a:b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62B27-6E11-B1C1-4A32-E2A5A888A4E6}"/>
              </a:ext>
            </a:extLst>
          </p:cNvPr>
          <p:cNvSpPr>
            <a:spLocks noGrp="1"/>
          </p:cNvSpPr>
          <p:nvPr>
            <p:ph idx="1"/>
          </p:nvPr>
        </p:nvSpPr>
        <p:spPr>
          <a:xfrm>
            <a:off x="2592925" y="2119745"/>
            <a:ext cx="8915400" cy="4228799"/>
          </a:xfrm>
        </p:spPr>
        <p:txBody>
          <a:bodyPr>
            <a:normAutofit/>
          </a:bodyPr>
          <a:lstStyle/>
          <a:p>
            <a:r>
              <a:rPr lang="en-IN" sz="2000" b="1" i="1" dirty="0">
                <a:solidFill>
                  <a:schemeClr val="tx1">
                    <a:lumMod val="85000"/>
                    <a:lumOff val="15000"/>
                  </a:schemeClr>
                </a:solidFill>
                <a:latin typeface="Century Schoolbook" panose="02040604050505020304" pitchFamily="18" charset="0"/>
              </a:rPr>
              <a:t>Now a days, every little day-to-day action are getting need of digitalization. In the field of security or biometrics, etc. there is a great demand for fast and accurate user identification and authentication.</a:t>
            </a:r>
          </a:p>
          <a:p>
            <a:r>
              <a:rPr lang="en-IN" sz="2000" b="1" i="1" dirty="0">
                <a:solidFill>
                  <a:schemeClr val="tx1">
                    <a:lumMod val="85000"/>
                    <a:lumOff val="15000"/>
                  </a:schemeClr>
                </a:solidFill>
                <a:latin typeface="Century Schoolbook" panose="02040604050505020304" pitchFamily="18" charset="0"/>
              </a:rPr>
              <a:t>Automatic recognition of humans is a quite challenging problem which is currently in demand in different fields.</a:t>
            </a:r>
          </a:p>
          <a:p>
            <a:r>
              <a:rPr lang="en-IN" sz="2000" b="1" i="1" dirty="0">
                <a:solidFill>
                  <a:schemeClr val="tx1">
                    <a:lumMod val="85000"/>
                    <a:lumOff val="15000"/>
                  </a:schemeClr>
                </a:solidFill>
                <a:latin typeface="Century Schoolbook" panose="02040604050505020304" pitchFamily="18" charset="0"/>
              </a:rPr>
              <a:t>There are some approaches or we can say machine learning algorithms which can solve this problem and that includes deep learning using convolutional neural networks(CNN), using support vector machines(SVM), Cascade Classifier, etc.</a:t>
            </a:r>
          </a:p>
        </p:txBody>
      </p:sp>
    </p:spTree>
    <p:extLst>
      <p:ext uri="{BB962C8B-B14F-4D97-AF65-F5344CB8AC3E}">
        <p14:creationId xmlns:p14="http://schemas.microsoft.com/office/powerpoint/2010/main" val="261000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A0B3-58B9-9A00-F54C-C72F86864048}"/>
              </a:ext>
            </a:extLst>
          </p:cNvPr>
          <p:cNvSpPr>
            <a:spLocks noGrp="1"/>
          </p:cNvSpPr>
          <p:nvPr>
            <p:ph type="title"/>
          </p:nvPr>
        </p:nvSpPr>
        <p:spPr>
          <a:xfrm>
            <a:off x="2702655" y="541834"/>
            <a:ext cx="8911687" cy="1266335"/>
          </a:xfrm>
        </p:spPr>
        <p:txBody>
          <a:bodyPr>
            <a:noAutofit/>
          </a:bodyPr>
          <a:lstStyle/>
          <a:p>
            <a:r>
              <a:rPr lang="en-IN" sz="3200" b="1" i="1" dirty="0">
                <a:solidFill>
                  <a:schemeClr val="accent1">
                    <a:lumMod val="50000"/>
                  </a:schemeClr>
                </a:solidFill>
                <a:latin typeface="Times New Roman" panose="02020603050405020304" pitchFamily="18" charset="0"/>
                <a:cs typeface="Times New Roman" panose="02020603050405020304" pitchFamily="18" charset="0"/>
              </a:rPr>
              <a:t>Why you should choose our Solution: </a:t>
            </a:r>
            <a:br>
              <a:rPr lang="en-IN" sz="3200" dirty="0">
                <a:latin typeface="Times New Roman" panose="02020603050405020304" pitchFamily="18" charset="0"/>
                <a:cs typeface="Times New Roman" panose="02020603050405020304" pitchFamily="18" charset="0"/>
              </a:rPr>
            </a:b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62B27-6E11-B1C1-4A32-E2A5A888A4E6}"/>
              </a:ext>
            </a:extLst>
          </p:cNvPr>
          <p:cNvSpPr>
            <a:spLocks noGrp="1"/>
          </p:cNvSpPr>
          <p:nvPr>
            <p:ph idx="1"/>
          </p:nvPr>
        </p:nvSpPr>
        <p:spPr>
          <a:xfrm>
            <a:off x="2523653" y="2071406"/>
            <a:ext cx="8915400" cy="3830631"/>
          </a:xfrm>
        </p:spPr>
        <p:txBody>
          <a:bodyPr>
            <a:noAutofit/>
          </a:bodyPr>
          <a:lstStyle/>
          <a:p>
            <a:r>
              <a:rPr lang="en-IN" sz="2000" b="1" i="1" dirty="0">
                <a:solidFill>
                  <a:schemeClr val="tx1">
                    <a:lumMod val="85000"/>
                    <a:lumOff val="15000"/>
                  </a:schemeClr>
                </a:solidFill>
                <a:latin typeface="Century Schoolbook" panose="02040604050505020304" pitchFamily="18" charset="0"/>
              </a:rPr>
              <a:t>In this project, we have imported libraries like </a:t>
            </a:r>
            <a:r>
              <a:rPr lang="en-IN" sz="2000" b="1" i="1" dirty="0" err="1">
                <a:solidFill>
                  <a:schemeClr val="tx1">
                    <a:lumMod val="85000"/>
                    <a:lumOff val="15000"/>
                  </a:schemeClr>
                </a:solidFill>
                <a:latin typeface="Century Schoolbook" panose="02040604050505020304" pitchFamily="18" charset="0"/>
              </a:rPr>
              <a:t>numpy</a:t>
            </a:r>
            <a:r>
              <a:rPr lang="en-IN" sz="2000" b="1" i="1" dirty="0">
                <a:solidFill>
                  <a:schemeClr val="tx1">
                    <a:lumMod val="85000"/>
                    <a:lumOff val="15000"/>
                  </a:schemeClr>
                </a:solidFill>
                <a:latin typeface="Century Schoolbook" panose="02040604050505020304" pitchFamily="18" charset="0"/>
              </a:rPr>
              <a:t>, </a:t>
            </a:r>
            <a:r>
              <a:rPr lang="en-IN" sz="2000" b="1" i="1" dirty="0" err="1">
                <a:solidFill>
                  <a:schemeClr val="tx1">
                    <a:lumMod val="85000"/>
                    <a:lumOff val="15000"/>
                  </a:schemeClr>
                </a:solidFill>
                <a:latin typeface="Century Schoolbook" panose="02040604050505020304" pitchFamily="18" charset="0"/>
              </a:rPr>
              <a:t>opencv</a:t>
            </a:r>
            <a:r>
              <a:rPr lang="en-IN" sz="2000" b="1" i="1" dirty="0">
                <a:solidFill>
                  <a:schemeClr val="tx1">
                    <a:lumMod val="85000"/>
                    <a:lumOff val="15000"/>
                  </a:schemeClr>
                </a:solidFill>
                <a:latin typeface="Century Schoolbook" panose="02040604050505020304" pitchFamily="18" charset="0"/>
              </a:rPr>
              <a:t>, </a:t>
            </a:r>
            <a:r>
              <a:rPr lang="en-IN" sz="2000" b="1" i="1" dirty="0" err="1">
                <a:solidFill>
                  <a:schemeClr val="tx1">
                    <a:lumMod val="85000"/>
                    <a:lumOff val="15000"/>
                  </a:schemeClr>
                </a:solidFill>
                <a:latin typeface="Century Schoolbook" panose="02040604050505020304" pitchFamily="18" charset="0"/>
              </a:rPr>
              <a:t>face_recognition</a:t>
            </a:r>
            <a:r>
              <a:rPr lang="en-IN" sz="2000" b="1" i="1" dirty="0">
                <a:solidFill>
                  <a:schemeClr val="tx1">
                    <a:lumMod val="85000"/>
                    <a:lumOff val="15000"/>
                  </a:schemeClr>
                </a:solidFill>
                <a:latin typeface="Century Schoolbook" panose="02040604050505020304" pitchFamily="18" charset="0"/>
              </a:rPr>
              <a:t>, </a:t>
            </a:r>
            <a:r>
              <a:rPr lang="en-IN" sz="2000" b="1" i="1" dirty="0" err="1">
                <a:solidFill>
                  <a:schemeClr val="tx1">
                    <a:lumMod val="85000"/>
                    <a:lumOff val="15000"/>
                  </a:schemeClr>
                </a:solidFill>
                <a:latin typeface="Century Schoolbook" panose="02040604050505020304" pitchFamily="18" charset="0"/>
              </a:rPr>
              <a:t>os</a:t>
            </a:r>
            <a:r>
              <a:rPr lang="en-IN" sz="2000" b="1" i="1" dirty="0">
                <a:solidFill>
                  <a:schemeClr val="tx1">
                    <a:lumMod val="85000"/>
                    <a:lumOff val="15000"/>
                  </a:schemeClr>
                </a:solidFill>
                <a:latin typeface="Century Schoolbook" panose="02040604050505020304" pitchFamily="18" charset="0"/>
              </a:rPr>
              <a:t>, and datetime.</a:t>
            </a:r>
          </a:p>
          <a:p>
            <a:r>
              <a:rPr lang="en-IN" sz="2000" b="1" i="1" dirty="0">
                <a:solidFill>
                  <a:schemeClr val="tx1">
                    <a:lumMod val="85000"/>
                    <a:lumOff val="15000"/>
                  </a:schemeClr>
                </a:solidFill>
                <a:latin typeface="Century Schoolbook" panose="02040604050505020304" pitchFamily="18" charset="0"/>
              </a:rPr>
              <a:t>In todays world it is very necessary that you requires some security, proper validation, authentication and identification.</a:t>
            </a:r>
          </a:p>
          <a:p>
            <a:r>
              <a:rPr lang="en-IN" sz="2000" b="1" i="1" dirty="0">
                <a:solidFill>
                  <a:schemeClr val="tx1">
                    <a:lumMod val="85000"/>
                    <a:lumOff val="15000"/>
                  </a:schemeClr>
                </a:solidFill>
                <a:latin typeface="Century Schoolbook" panose="02040604050505020304" pitchFamily="18" charset="0"/>
              </a:rPr>
              <a:t>So in our project we are supposed to do detect faces and identify to the user and can easily recognize the human faces.</a:t>
            </a:r>
          </a:p>
          <a:p>
            <a:r>
              <a:rPr lang="en-IN" sz="2000" b="1" i="1" dirty="0">
                <a:solidFill>
                  <a:schemeClr val="tx1">
                    <a:lumMod val="85000"/>
                    <a:lumOff val="15000"/>
                  </a:schemeClr>
                </a:solidFill>
                <a:latin typeface="Century Schoolbook" panose="02040604050505020304" pitchFamily="18" charset="0"/>
              </a:rPr>
              <a:t>In today’s busy world, we want everything to be done </a:t>
            </a:r>
            <a:r>
              <a:rPr lang="en-IN" sz="2000" b="1" i="1" dirty="0" err="1">
                <a:solidFill>
                  <a:schemeClr val="tx1">
                    <a:lumMod val="85000"/>
                    <a:lumOff val="15000"/>
                  </a:schemeClr>
                </a:solidFill>
                <a:latin typeface="Century Schoolbook" panose="02040604050505020304" pitchFamily="18" charset="0"/>
              </a:rPr>
              <a:t>fastly</a:t>
            </a:r>
            <a:r>
              <a:rPr lang="en-IN" sz="2000" b="1" i="1" dirty="0">
                <a:solidFill>
                  <a:schemeClr val="tx1">
                    <a:lumMod val="85000"/>
                    <a:lumOff val="15000"/>
                  </a:schemeClr>
                </a:solidFill>
                <a:latin typeface="Century Schoolbook" panose="02040604050505020304" pitchFamily="18" charset="0"/>
              </a:rPr>
              <a:t>, hence by our project, attendance of the students or the employee in the company can be done efficiently and </a:t>
            </a:r>
            <a:r>
              <a:rPr lang="en-IN" sz="2000" b="1" i="1" dirty="0" err="1">
                <a:solidFill>
                  <a:schemeClr val="tx1">
                    <a:lumMod val="85000"/>
                    <a:lumOff val="15000"/>
                  </a:schemeClr>
                </a:solidFill>
                <a:latin typeface="Century Schoolbook" panose="02040604050505020304" pitchFamily="18" charset="0"/>
              </a:rPr>
              <a:t>fastly</a:t>
            </a:r>
            <a:r>
              <a:rPr lang="en-IN" sz="2000" b="1" i="1" dirty="0">
                <a:solidFill>
                  <a:schemeClr val="tx1">
                    <a:lumMod val="85000"/>
                    <a:lumOff val="15000"/>
                  </a:schemeClr>
                </a:solidFill>
                <a:latin typeface="Century Schoolbook" panose="02040604050505020304" pitchFamily="18" charset="0"/>
              </a:rPr>
              <a:t>.</a:t>
            </a:r>
          </a:p>
        </p:txBody>
      </p:sp>
    </p:spTree>
    <p:extLst>
      <p:ext uri="{BB962C8B-B14F-4D97-AF65-F5344CB8AC3E}">
        <p14:creationId xmlns:p14="http://schemas.microsoft.com/office/powerpoint/2010/main" val="342646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A0B3-58B9-9A00-F54C-C72F86864048}"/>
              </a:ext>
            </a:extLst>
          </p:cNvPr>
          <p:cNvSpPr>
            <a:spLocks noGrp="1"/>
          </p:cNvSpPr>
          <p:nvPr>
            <p:ph type="title"/>
          </p:nvPr>
        </p:nvSpPr>
        <p:spPr>
          <a:xfrm>
            <a:off x="2855055" y="624961"/>
            <a:ext cx="8911687" cy="1266335"/>
          </a:xfrm>
        </p:spPr>
        <p:txBody>
          <a:bodyPr>
            <a:noAutofit/>
          </a:bodyPr>
          <a:lstStyle/>
          <a:p>
            <a:r>
              <a:rPr lang="en-IN" sz="3200" b="1" i="1" dirty="0">
                <a:solidFill>
                  <a:schemeClr val="accent1">
                    <a:lumMod val="50000"/>
                  </a:schemeClr>
                </a:solidFill>
                <a:latin typeface="Times New Roman" panose="02020603050405020304" pitchFamily="18" charset="0"/>
                <a:cs typeface="Times New Roman" panose="02020603050405020304" pitchFamily="18" charset="0"/>
              </a:rPr>
              <a:t>Limitations: </a:t>
            </a:r>
            <a:br>
              <a:rPr lang="en-IN" sz="3200" dirty="0">
                <a:latin typeface="Times New Roman" panose="02020603050405020304" pitchFamily="18" charset="0"/>
                <a:cs typeface="Times New Roman" panose="02020603050405020304" pitchFamily="18" charset="0"/>
              </a:rPr>
            </a:b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62B27-6E11-B1C1-4A32-E2A5A888A4E6}"/>
              </a:ext>
            </a:extLst>
          </p:cNvPr>
          <p:cNvSpPr>
            <a:spLocks noGrp="1"/>
          </p:cNvSpPr>
          <p:nvPr>
            <p:ph idx="1"/>
          </p:nvPr>
        </p:nvSpPr>
        <p:spPr>
          <a:xfrm>
            <a:off x="2625367" y="2265369"/>
            <a:ext cx="8915400" cy="3830631"/>
          </a:xfrm>
        </p:spPr>
        <p:txBody>
          <a:bodyPr>
            <a:noAutofit/>
          </a:bodyPr>
          <a:lstStyle/>
          <a:p>
            <a:r>
              <a:rPr lang="en-IN" sz="2400" b="1" i="1" dirty="0">
                <a:solidFill>
                  <a:schemeClr val="tx1">
                    <a:lumMod val="85000"/>
                    <a:lumOff val="15000"/>
                  </a:schemeClr>
                </a:solidFill>
                <a:latin typeface="Century Schoolbook" panose="02040604050505020304" pitchFamily="18" charset="0"/>
              </a:rPr>
              <a:t>In facial recognition system which we have done in this project, it may have quite quality issue of the image.</a:t>
            </a:r>
          </a:p>
          <a:p>
            <a:r>
              <a:rPr lang="en-IN" sz="2400" b="1" i="1" dirty="0">
                <a:solidFill>
                  <a:schemeClr val="tx1">
                    <a:lumMod val="85000"/>
                    <a:lumOff val="15000"/>
                  </a:schemeClr>
                </a:solidFill>
                <a:latin typeface="Century Schoolbook" panose="02040604050505020304" pitchFamily="18" charset="0"/>
              </a:rPr>
              <a:t>It can be expensive.</a:t>
            </a:r>
          </a:p>
          <a:p>
            <a:r>
              <a:rPr lang="en-IN" sz="2400" b="1" i="1" dirty="0">
                <a:solidFill>
                  <a:schemeClr val="tx1">
                    <a:lumMod val="85000"/>
                    <a:lumOff val="15000"/>
                  </a:schemeClr>
                </a:solidFill>
                <a:latin typeface="Century Schoolbook" panose="02040604050505020304" pitchFamily="18" charset="0"/>
              </a:rPr>
              <a:t>There can be privacy concerns related to facial recognition.</a:t>
            </a:r>
          </a:p>
          <a:p>
            <a:r>
              <a:rPr lang="en-IN" sz="2400" b="1" i="1" dirty="0">
                <a:solidFill>
                  <a:schemeClr val="tx1">
                    <a:lumMod val="85000"/>
                    <a:lumOff val="15000"/>
                  </a:schemeClr>
                </a:solidFill>
                <a:latin typeface="Century Schoolbook" panose="02040604050505020304" pitchFamily="18" charset="0"/>
              </a:rPr>
              <a:t>It takes huge storage requirements.</a:t>
            </a:r>
          </a:p>
          <a:p>
            <a:endParaRPr lang="en-IN" sz="2400" b="1" i="1" dirty="0">
              <a:solidFill>
                <a:schemeClr val="tx1">
                  <a:lumMod val="85000"/>
                  <a:lumOff val="15000"/>
                </a:schemeClr>
              </a:solidFill>
              <a:latin typeface="Century Schoolbook" panose="02040604050505020304" pitchFamily="18" charset="0"/>
            </a:endParaRPr>
          </a:p>
        </p:txBody>
      </p:sp>
    </p:spTree>
    <p:extLst>
      <p:ext uri="{BB962C8B-B14F-4D97-AF65-F5344CB8AC3E}">
        <p14:creationId xmlns:p14="http://schemas.microsoft.com/office/powerpoint/2010/main" val="190702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A0B3-58B9-9A00-F54C-C72F86864048}"/>
              </a:ext>
            </a:extLst>
          </p:cNvPr>
          <p:cNvSpPr>
            <a:spLocks noGrp="1"/>
          </p:cNvSpPr>
          <p:nvPr>
            <p:ph type="title"/>
          </p:nvPr>
        </p:nvSpPr>
        <p:spPr>
          <a:xfrm>
            <a:off x="2702655" y="541834"/>
            <a:ext cx="8911687" cy="1266335"/>
          </a:xfrm>
        </p:spPr>
        <p:txBody>
          <a:bodyPr>
            <a:noAutofit/>
          </a:bodyPr>
          <a:lstStyle/>
          <a:p>
            <a:r>
              <a:rPr lang="en-IN" sz="3200" b="1" i="1" dirty="0">
                <a:solidFill>
                  <a:schemeClr val="accent1">
                    <a:lumMod val="50000"/>
                  </a:schemeClr>
                </a:solidFill>
                <a:latin typeface="Times New Roman" panose="02020603050405020304" pitchFamily="18" charset="0"/>
                <a:cs typeface="Times New Roman" panose="02020603050405020304" pitchFamily="18" charset="0"/>
              </a:rPr>
              <a:t>Demonstration of the project: </a:t>
            </a:r>
            <a:br>
              <a:rPr lang="en-IN" sz="3200" dirty="0">
                <a:latin typeface="Times New Roman" panose="02020603050405020304" pitchFamily="18" charset="0"/>
                <a:cs typeface="Times New Roman" panose="02020603050405020304" pitchFamily="18" charset="0"/>
              </a:rPr>
            </a:br>
            <a:endParaRPr lang="en-IN" sz="3200" b="1" i="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C0DB3E6-083C-949D-CB0F-462182E151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4922" y="1444487"/>
            <a:ext cx="5394423" cy="5102087"/>
          </a:xfrm>
          <a:ln>
            <a:solidFill>
              <a:schemeClr val="tx1"/>
            </a:solidFill>
          </a:ln>
        </p:spPr>
      </p:pic>
    </p:spTree>
    <p:extLst>
      <p:ext uri="{BB962C8B-B14F-4D97-AF65-F5344CB8AC3E}">
        <p14:creationId xmlns:p14="http://schemas.microsoft.com/office/powerpoint/2010/main" val="261220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A868-5767-D4A9-4576-D023B630DBC8}"/>
              </a:ext>
            </a:extLst>
          </p:cNvPr>
          <p:cNvSpPr>
            <a:spLocks noGrp="1"/>
          </p:cNvSpPr>
          <p:nvPr>
            <p:ph type="title"/>
          </p:nvPr>
        </p:nvSpPr>
        <p:spPr>
          <a:xfrm>
            <a:off x="4449434" y="2549891"/>
            <a:ext cx="4362058" cy="1280890"/>
          </a:xfrm>
        </p:spPr>
        <p:txBody>
          <a:bodyPr>
            <a:normAutofit/>
          </a:bodyPr>
          <a:lstStyle/>
          <a:p>
            <a:r>
              <a:rPr lang="en-IN" sz="5400" b="1" i="1" dirty="0">
                <a:solidFill>
                  <a:srgbClr val="C3090D"/>
                </a:solidFill>
                <a:latin typeface="Century Schoolbook" panose="02040604050505020304" pitchFamily="18" charset="0"/>
              </a:rPr>
              <a:t>Thank you</a:t>
            </a:r>
          </a:p>
        </p:txBody>
      </p:sp>
    </p:spTree>
    <p:extLst>
      <p:ext uri="{BB962C8B-B14F-4D97-AF65-F5344CB8AC3E}">
        <p14:creationId xmlns:p14="http://schemas.microsoft.com/office/powerpoint/2010/main" val="33075336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557</TotalTime>
  <Words>574</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Century Schoolbook</vt:lpstr>
      <vt:lpstr>Times New Roman</vt:lpstr>
      <vt:lpstr>Wingdings 3</vt:lpstr>
      <vt:lpstr>Wisp</vt:lpstr>
      <vt:lpstr>Human Face Recognition</vt:lpstr>
      <vt:lpstr>Problem Statement:   Human Face Recognition by using Computer Vision(Deep Learning)</vt:lpstr>
      <vt:lpstr>Introduction:  </vt:lpstr>
      <vt:lpstr>Proposed Approach:  </vt:lpstr>
      <vt:lpstr>Proposed Approach:  </vt:lpstr>
      <vt:lpstr>Why you should choose our Solution:  </vt:lpstr>
      <vt:lpstr>Limitations:  </vt:lpstr>
      <vt:lpstr>Demonstration of the project: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Face Recognition</dc:title>
  <dc:creator>DIPAK DHAGAT</dc:creator>
  <cp:lastModifiedBy>DIPAK DHAGAT</cp:lastModifiedBy>
  <cp:revision>2</cp:revision>
  <dcterms:created xsi:type="dcterms:W3CDTF">2023-03-04T06:01:54Z</dcterms:created>
  <dcterms:modified xsi:type="dcterms:W3CDTF">2023-03-05T06:48:42Z</dcterms:modified>
</cp:coreProperties>
</file>