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notesMasterIdLst>
    <p:notesMasterId r:id="rId11"/>
  </p:notesMasterIdLst>
  <p:sldIdLst>
    <p:sldId id="256" r:id="rId2"/>
    <p:sldId id="266" r:id="rId3"/>
    <p:sldId id="257" r:id="rId4"/>
    <p:sldId id="258" r:id="rId5"/>
    <p:sldId id="259" r:id="rId6"/>
    <p:sldId id="260" r:id="rId7"/>
    <p:sldId id="261"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C40"/>
    <a:srgbClr val="232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86"/>
    <p:restoredTop sz="96296"/>
  </p:normalViewPr>
  <p:slideViewPr>
    <p:cSldViewPr snapToGrid="0">
      <p:cViewPr>
        <p:scale>
          <a:sx n="121" d="100"/>
          <a:sy n="121" d="100"/>
        </p:scale>
        <p:origin x="4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B9C63-5335-BA47-9758-D81830E60D18}" type="datetimeFigureOut">
              <a:rPr lang="en-US" smtClean="0"/>
              <a:t>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1564E-7DDC-7B45-903B-D10A9774E460}" type="slidenum">
              <a:rPr lang="en-US" smtClean="0"/>
              <a:t>‹#›</a:t>
            </a:fld>
            <a:endParaRPr lang="en-US"/>
          </a:p>
        </p:txBody>
      </p:sp>
    </p:spTree>
    <p:extLst>
      <p:ext uri="{BB962C8B-B14F-4D97-AF65-F5344CB8AC3E}">
        <p14:creationId xmlns:p14="http://schemas.microsoft.com/office/powerpoint/2010/main" val="1080631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Harsh Patel - ( I introduce myself) – </a:t>
            </a:r>
          </a:p>
          <a:p>
            <a:r>
              <a:rPr lang="en-US" dirty="0"/>
              <a:t>Our team is called Unnamed and today we are going to talk about social finance</a:t>
            </a:r>
          </a:p>
        </p:txBody>
      </p:sp>
      <p:sp>
        <p:nvSpPr>
          <p:cNvPr id="4" name="Slide Number Placeholder 3"/>
          <p:cNvSpPr>
            <a:spLocks noGrp="1"/>
          </p:cNvSpPr>
          <p:nvPr>
            <p:ph type="sldNum" sz="quarter" idx="5"/>
          </p:nvPr>
        </p:nvSpPr>
        <p:spPr/>
        <p:txBody>
          <a:bodyPr/>
          <a:lstStyle/>
          <a:p>
            <a:fld id="{E1A1564E-7DDC-7B45-903B-D10A9774E460}" type="slidenum">
              <a:rPr lang="en-US" smtClean="0"/>
              <a:t>1</a:t>
            </a:fld>
            <a:endParaRPr lang="en-US"/>
          </a:p>
        </p:txBody>
      </p:sp>
    </p:spTree>
    <p:extLst>
      <p:ext uri="{BB962C8B-B14F-4D97-AF65-F5344CB8AC3E}">
        <p14:creationId xmlns:p14="http://schemas.microsoft.com/office/powerpoint/2010/main" val="401927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prompt is to present a potential new product in the social finance sector to cater to an under served market </a:t>
            </a:r>
          </a:p>
        </p:txBody>
      </p:sp>
      <p:sp>
        <p:nvSpPr>
          <p:cNvPr id="4" name="Slide Number Placeholder 3"/>
          <p:cNvSpPr>
            <a:spLocks noGrp="1"/>
          </p:cNvSpPr>
          <p:nvPr>
            <p:ph type="sldNum" sz="quarter" idx="5"/>
          </p:nvPr>
        </p:nvSpPr>
        <p:spPr/>
        <p:txBody>
          <a:bodyPr/>
          <a:lstStyle/>
          <a:p>
            <a:fld id="{E1A1564E-7DDC-7B45-903B-D10A9774E460}" type="slidenum">
              <a:rPr lang="en-US" smtClean="0"/>
              <a:t>2</a:t>
            </a:fld>
            <a:endParaRPr lang="en-US"/>
          </a:p>
        </p:txBody>
      </p:sp>
    </p:spTree>
    <p:extLst>
      <p:ext uri="{BB962C8B-B14F-4D97-AF65-F5344CB8AC3E}">
        <p14:creationId xmlns:p14="http://schemas.microsoft.com/office/powerpoint/2010/main" val="269798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let us understand what is social finance</a:t>
            </a:r>
          </a:p>
          <a:p>
            <a:r>
              <a:rPr lang="en-US" dirty="0"/>
              <a:t>- Social finance as the name says for itself,  it is an intersection of finance and social impact . It provides innovative methods to conduct financial actions while creating a positive attitude in the community. </a:t>
            </a:r>
          </a:p>
          <a:p>
            <a:r>
              <a:rPr lang="en-US" dirty="0"/>
              <a:t>- Because of its nature of creating an impact to a community or environment it encourages a collaborative economy rather than functioning just as a traditional financial institute</a:t>
            </a:r>
          </a:p>
          <a:p>
            <a:r>
              <a:rPr lang="en-US" dirty="0"/>
              <a:t>- Some themes of social finance are:</a:t>
            </a:r>
          </a:p>
          <a:p>
            <a:r>
              <a:rPr lang="en-US" dirty="0"/>
              <a:t>	Impact investing : </a:t>
            </a:r>
            <a:r>
              <a:rPr lang="en-US" b="0" i="0" u="none" strike="noStrike" dirty="0">
                <a:solidFill>
                  <a:srgbClr val="D1D5DB"/>
                </a:solidFill>
                <a:effectLst/>
                <a:latin typeface="Söhne"/>
              </a:rPr>
              <a:t>it's about investing money with the intention of making a difference in the world, alongside seeking a financial return</a:t>
            </a:r>
          </a:p>
          <a:p>
            <a:r>
              <a:rPr lang="en-US" b="0" i="0" u="none" strike="noStrike" dirty="0">
                <a:solidFill>
                  <a:srgbClr val="D1D5DB"/>
                </a:solidFill>
                <a:effectLst/>
                <a:latin typeface="Söhne"/>
              </a:rPr>
              <a:t>	Crowdfunding: it's  getting many people to chip in small amounts to support an idea, business, or cause.</a:t>
            </a:r>
          </a:p>
          <a:p>
            <a:r>
              <a:rPr lang="en-US" b="0" i="0" u="none" strike="noStrike" dirty="0">
                <a:solidFill>
                  <a:srgbClr val="D1D5DB"/>
                </a:solidFill>
                <a:effectLst/>
                <a:latin typeface="Söhne"/>
              </a:rPr>
              <a:t>	Peer-to-peer lending: it's a platform that connects people who want to borrow money with those who are willing to lend money.</a:t>
            </a:r>
          </a:p>
          <a:p>
            <a:r>
              <a:rPr lang="en-US" b="0" i="0" u="none" strike="noStrike" dirty="0">
                <a:solidFill>
                  <a:srgbClr val="D1D5DB"/>
                </a:solidFill>
                <a:effectLst/>
                <a:latin typeface="Söhne"/>
              </a:rPr>
              <a:t>	Financial education and awareness: Financial education and awareness involves providing information and resources to help individuals understand and manage their finances better.</a:t>
            </a:r>
            <a:endParaRPr lang="en-US" dirty="0"/>
          </a:p>
          <a:p>
            <a:endParaRPr lang="en-US" dirty="0"/>
          </a:p>
        </p:txBody>
      </p:sp>
      <p:sp>
        <p:nvSpPr>
          <p:cNvPr id="4" name="Slide Number Placeholder 3"/>
          <p:cNvSpPr>
            <a:spLocks noGrp="1"/>
          </p:cNvSpPr>
          <p:nvPr>
            <p:ph type="sldNum" sz="quarter" idx="5"/>
          </p:nvPr>
        </p:nvSpPr>
        <p:spPr/>
        <p:txBody>
          <a:bodyPr/>
          <a:lstStyle/>
          <a:p>
            <a:fld id="{E1A1564E-7DDC-7B45-903B-D10A9774E460}" type="slidenum">
              <a:rPr lang="en-US" smtClean="0"/>
              <a:t>3</a:t>
            </a:fld>
            <a:endParaRPr lang="en-US"/>
          </a:p>
        </p:txBody>
      </p:sp>
    </p:spTree>
    <p:extLst>
      <p:ext uri="{BB962C8B-B14F-4D97-AF65-F5344CB8AC3E}">
        <p14:creationId xmlns:p14="http://schemas.microsoft.com/office/powerpoint/2010/main" val="4088042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about market overview, I’d like to present to you some top companies operating currently in the social finance area under different themes that we just discussed</a:t>
            </a:r>
          </a:p>
          <a:p>
            <a:r>
              <a:rPr lang="en-US" dirty="0"/>
              <a:t>- The first is Vanguard ESG ETFs and this falls under impact investing, ( basically read everything on the screen) </a:t>
            </a:r>
          </a:p>
          <a:p>
            <a:r>
              <a:rPr lang="en-US" dirty="0"/>
              <a:t>- Now that we know there are multiple apps available in the social finance field, we want to propose to you an app that focuses on a specific market. Mansi will explain more about it </a:t>
            </a:r>
          </a:p>
        </p:txBody>
      </p:sp>
      <p:sp>
        <p:nvSpPr>
          <p:cNvPr id="4" name="Slide Number Placeholder 3"/>
          <p:cNvSpPr>
            <a:spLocks noGrp="1"/>
          </p:cNvSpPr>
          <p:nvPr>
            <p:ph type="sldNum" sz="quarter" idx="5"/>
          </p:nvPr>
        </p:nvSpPr>
        <p:spPr/>
        <p:txBody>
          <a:bodyPr/>
          <a:lstStyle/>
          <a:p>
            <a:fld id="{E1A1564E-7DDC-7B45-903B-D10A9774E460}" type="slidenum">
              <a:rPr lang="en-US" smtClean="0"/>
              <a:t>4</a:t>
            </a:fld>
            <a:endParaRPr lang="en-US"/>
          </a:p>
        </p:txBody>
      </p:sp>
    </p:spTree>
    <p:extLst>
      <p:ext uri="{BB962C8B-B14F-4D97-AF65-F5344CB8AC3E}">
        <p14:creationId xmlns:p14="http://schemas.microsoft.com/office/powerpoint/2010/main" val="129258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I’ll take from here. So identifying opportunities</a:t>
            </a:r>
          </a:p>
          <a:p>
            <a:r>
              <a:rPr lang="en-US" dirty="0"/>
              <a:t>As Harsh has mentioned, we are going to focus on one particular segment of the market that is new immigrants </a:t>
            </a:r>
          </a:p>
          <a:p>
            <a:r>
              <a:rPr lang="en-US" dirty="0"/>
              <a:t>We chose this because the united states is a home to world’s largest number of immigrants, approximately 46 million as of 2022 out of which 14% were foreign born and everyday new people come to the us with a hope to achieve their American dream and we this focusing on this market can be beneficial both for the company and the users. </a:t>
            </a:r>
          </a:p>
          <a:p>
            <a:r>
              <a:rPr lang="en-US" dirty="0"/>
              <a:t>As you might know the credit system has a major role to play in deciding what kind of lifestyle you  can lead and new immigrants might nit have the same system back home because of which they might make mistakes and sabotage themselves.</a:t>
            </a:r>
          </a:p>
          <a:p>
            <a:r>
              <a:rPr lang="en-US" dirty="0"/>
              <a:t>We want to create a plat form to educate them about the financial structure in the US, good financial habits and a guide to build and maintain good credit </a:t>
            </a:r>
          </a:p>
        </p:txBody>
      </p:sp>
      <p:sp>
        <p:nvSpPr>
          <p:cNvPr id="4" name="Slide Number Placeholder 3"/>
          <p:cNvSpPr>
            <a:spLocks noGrp="1"/>
          </p:cNvSpPr>
          <p:nvPr>
            <p:ph type="sldNum" sz="quarter" idx="5"/>
          </p:nvPr>
        </p:nvSpPr>
        <p:spPr/>
        <p:txBody>
          <a:bodyPr/>
          <a:lstStyle/>
          <a:p>
            <a:fld id="{E1A1564E-7DDC-7B45-903B-D10A9774E460}" type="slidenum">
              <a:rPr lang="en-US" smtClean="0"/>
              <a:t>5</a:t>
            </a:fld>
            <a:endParaRPr lang="en-US"/>
          </a:p>
        </p:txBody>
      </p:sp>
    </p:spTree>
    <p:extLst>
      <p:ext uri="{BB962C8B-B14F-4D97-AF65-F5344CB8AC3E}">
        <p14:creationId xmlns:p14="http://schemas.microsoft.com/office/powerpoint/2010/main" val="263415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apps in the market already that cater to immigrants :</a:t>
            </a:r>
          </a:p>
          <a:p>
            <a:r>
              <a:rPr lang="en-US" dirty="0"/>
              <a:t>Some of the most popular ones are </a:t>
            </a:r>
          </a:p>
          <a:p>
            <a:r>
              <a:rPr lang="en-US" dirty="0"/>
              <a:t>- </a:t>
            </a:r>
            <a:r>
              <a:rPr lang="en-US" dirty="0" err="1"/>
              <a:t>Finhabits</a:t>
            </a:r>
            <a:r>
              <a:rPr lang="en-US" dirty="0"/>
              <a:t> which is an investment planning app that charges a subscription fee to access its platform</a:t>
            </a:r>
          </a:p>
          <a:p>
            <a:r>
              <a:rPr lang="en-US" dirty="0"/>
              <a:t>- MYRA wealth is a platform that assists in investment planning, net worth calculation and tax but there is no access without paying $250 upfront</a:t>
            </a:r>
          </a:p>
          <a:p>
            <a:r>
              <a:rPr lang="en-US" dirty="0"/>
              <a:t>- Nova Credit  does provide credit card by making use of their international financial history but it is B2B and does not sell directly to consumers</a:t>
            </a:r>
          </a:p>
          <a:p>
            <a:r>
              <a:rPr lang="en-US" dirty="0"/>
              <a:t>- </a:t>
            </a:r>
            <a:r>
              <a:rPr lang="en-US" dirty="0" err="1"/>
              <a:t>Remitly</a:t>
            </a:r>
            <a:r>
              <a:rPr lang="en-US" dirty="0"/>
              <a:t> allows </a:t>
            </a:r>
            <a:r>
              <a:rPr lang="en-US" dirty="0" err="1"/>
              <a:t>ffor</a:t>
            </a:r>
            <a:r>
              <a:rPr lang="en-US" dirty="0"/>
              <a:t> sending money back to their home country and they charge a fee for every transaction</a:t>
            </a:r>
          </a:p>
          <a:p>
            <a:r>
              <a:rPr lang="en-US" dirty="0"/>
              <a:t>- Propel assists families with financial hardships by providing discount </a:t>
            </a:r>
            <a:r>
              <a:rPr lang="en-US" dirty="0" err="1"/>
              <a:t>cupons</a:t>
            </a:r>
            <a:r>
              <a:rPr lang="en-US" dirty="0"/>
              <a:t>, assisting in job search and  Manage food stamp benefits</a:t>
            </a:r>
          </a:p>
          <a:p>
            <a:endParaRPr lang="en-US" dirty="0"/>
          </a:p>
          <a:p>
            <a:endParaRPr lang="en-US" dirty="0"/>
          </a:p>
        </p:txBody>
      </p:sp>
      <p:sp>
        <p:nvSpPr>
          <p:cNvPr id="4" name="Slide Number Placeholder 3"/>
          <p:cNvSpPr>
            <a:spLocks noGrp="1"/>
          </p:cNvSpPr>
          <p:nvPr>
            <p:ph type="sldNum" sz="quarter" idx="5"/>
          </p:nvPr>
        </p:nvSpPr>
        <p:spPr/>
        <p:txBody>
          <a:bodyPr/>
          <a:lstStyle/>
          <a:p>
            <a:fld id="{E1A1564E-7DDC-7B45-903B-D10A9774E460}" type="slidenum">
              <a:rPr lang="en-US" smtClean="0"/>
              <a:t>6</a:t>
            </a:fld>
            <a:endParaRPr lang="en-US"/>
          </a:p>
        </p:txBody>
      </p:sp>
    </p:spTree>
    <p:extLst>
      <p:ext uri="{BB962C8B-B14F-4D97-AF65-F5344CB8AC3E}">
        <p14:creationId xmlns:p14="http://schemas.microsoft.com/office/powerpoint/2010/main" val="68531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our approach : The platform is called </a:t>
            </a:r>
            <a:r>
              <a:rPr lang="en-US" dirty="0" err="1"/>
              <a:t>FinEase</a:t>
            </a:r>
            <a:r>
              <a:rPr lang="en-US" dirty="0"/>
              <a:t> and we offer something very new in the area of social finance</a:t>
            </a:r>
          </a:p>
          <a:p>
            <a:r>
              <a:rPr lang="en-US" dirty="0"/>
              <a:t>- Ofc there is a lot of information about, finance, credit handling and immigrant rules and regulations all over the internet but going through the can be overwhelming and the information can be </a:t>
            </a:r>
            <a:r>
              <a:rPr lang="en-US" dirty="0" err="1"/>
              <a:t>inconsisten</a:t>
            </a:r>
            <a:r>
              <a:rPr lang="en-US" dirty="0"/>
              <a:t>. So we bring all of this together in one platform. We want to educate our users through mini games and user stories which will make the learning process fun and less intimidating. So every mini game like puzzle or crossword they complete they will unlock a new level and move forward. </a:t>
            </a:r>
          </a:p>
          <a:p>
            <a:r>
              <a:rPr lang="en-US" dirty="0"/>
              <a:t>- And we will post one or two short videos like reels on the app that provides useful tips for maintain good financial </a:t>
            </a:r>
            <a:r>
              <a:rPr lang="en-US" dirty="0" err="1"/>
              <a:t>habbits</a:t>
            </a:r>
            <a:r>
              <a:rPr lang="en-US" dirty="0"/>
              <a:t> – again I said short because as we know our attention spans are very low</a:t>
            </a:r>
          </a:p>
          <a:p>
            <a:r>
              <a:rPr lang="en-US" dirty="0"/>
              <a:t>- We will have a virtual assistant </a:t>
            </a:r>
            <a:r>
              <a:rPr lang="en-US" dirty="0" err="1"/>
              <a:t>wihich</a:t>
            </a:r>
            <a:r>
              <a:rPr lang="en-US" dirty="0"/>
              <a:t> will answer any  questions they might have regarding finance and immigrant rules and regulations </a:t>
            </a:r>
          </a:p>
          <a:p>
            <a:r>
              <a:rPr lang="en-US" dirty="0"/>
              <a:t>- The app will be </a:t>
            </a:r>
            <a:r>
              <a:rPr lang="en-US" dirty="0" err="1"/>
              <a:t>mutilingual</a:t>
            </a:r>
            <a:r>
              <a:rPr lang="en-US" dirty="0"/>
              <a:t> to cater to people coming here from all over the world who’s first language might not be English</a:t>
            </a:r>
          </a:p>
          <a:p>
            <a:r>
              <a:rPr lang="en-US" dirty="0"/>
              <a:t>- As you might know new immigrants do not social security number, so we will filter out the banks that offer accounts to new immigrants and tie up with them, so  that our user can set up their account or apply for a credit card using our guide</a:t>
            </a:r>
          </a:p>
          <a:p>
            <a:r>
              <a:rPr lang="en-US" dirty="0"/>
              <a:t>- and then we will have 24 hours customer support to assist with any app related queries</a:t>
            </a:r>
          </a:p>
          <a:p>
            <a:r>
              <a:rPr lang="en-US" dirty="0"/>
              <a:t>For future aspects we want to propose integrating a digital wallet into the app and also allowing for foreign money transfer with an annual interest charged for  </a:t>
            </a:r>
            <a:r>
              <a:rPr lang="en-US" dirty="0" err="1"/>
              <a:t>transcations</a:t>
            </a:r>
            <a:r>
              <a:rPr lang="en-US" dirty="0"/>
              <a:t> all over the year</a:t>
            </a:r>
          </a:p>
          <a:p>
            <a:endParaRPr lang="en-US" dirty="0"/>
          </a:p>
          <a:p>
            <a:r>
              <a:rPr lang="en-US" dirty="0"/>
              <a:t>We also propose a paid feature where our users can take the benefit of a personal advisor to help and guide them with their finances and Immigrant rules and </a:t>
            </a:r>
            <a:r>
              <a:rPr lang="en-US" dirty="0" err="1"/>
              <a:t>regualtions</a:t>
            </a:r>
            <a:r>
              <a:rPr lang="en-US" dirty="0"/>
              <a:t>, if they have some very specific case that has to be addressed </a:t>
            </a:r>
          </a:p>
        </p:txBody>
      </p:sp>
      <p:sp>
        <p:nvSpPr>
          <p:cNvPr id="4" name="Slide Number Placeholder 3"/>
          <p:cNvSpPr>
            <a:spLocks noGrp="1"/>
          </p:cNvSpPr>
          <p:nvPr>
            <p:ph type="sldNum" sz="quarter" idx="5"/>
          </p:nvPr>
        </p:nvSpPr>
        <p:spPr/>
        <p:txBody>
          <a:bodyPr/>
          <a:lstStyle/>
          <a:p>
            <a:fld id="{E1A1564E-7DDC-7B45-903B-D10A9774E460}" type="slidenum">
              <a:rPr lang="en-US" smtClean="0"/>
              <a:t>7</a:t>
            </a:fld>
            <a:endParaRPr lang="en-US"/>
          </a:p>
        </p:txBody>
      </p:sp>
    </p:spTree>
    <p:extLst>
      <p:ext uri="{BB962C8B-B14F-4D97-AF65-F5344CB8AC3E}">
        <p14:creationId xmlns:p14="http://schemas.microsoft.com/office/powerpoint/2010/main" val="310230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end of the presentation</a:t>
            </a:r>
          </a:p>
          <a:p>
            <a:r>
              <a:rPr lang="en-US" dirty="0"/>
              <a:t>I Would like to conclude by saying that we propose an app called </a:t>
            </a:r>
            <a:r>
              <a:rPr lang="en-US" dirty="0" err="1"/>
              <a:t>FinEase</a:t>
            </a:r>
            <a:r>
              <a:rPr lang="en-US" dirty="0"/>
              <a:t> that caters to the new immigrant market to help and educate them about the US’s financial and credit system.</a:t>
            </a:r>
          </a:p>
          <a:p>
            <a:r>
              <a:rPr lang="en-US" dirty="0"/>
              <a:t>This is a </a:t>
            </a:r>
            <a:r>
              <a:rPr lang="en-US" dirty="0" err="1"/>
              <a:t>qr</a:t>
            </a:r>
            <a:r>
              <a:rPr lang="en-US" dirty="0"/>
              <a:t> code that you can scan to leave a feedback on our app itself, which ask simple questions like what features do you think we should include and what features do you think is unnecessary. This will help us design the app better.</a:t>
            </a:r>
          </a:p>
          <a:p>
            <a:r>
              <a:rPr lang="en-US" dirty="0"/>
              <a:t>Thank you for your time. </a:t>
            </a:r>
          </a:p>
        </p:txBody>
      </p:sp>
      <p:sp>
        <p:nvSpPr>
          <p:cNvPr id="4" name="Slide Number Placeholder 3"/>
          <p:cNvSpPr>
            <a:spLocks noGrp="1"/>
          </p:cNvSpPr>
          <p:nvPr>
            <p:ph type="sldNum" sz="quarter" idx="5"/>
          </p:nvPr>
        </p:nvSpPr>
        <p:spPr/>
        <p:txBody>
          <a:bodyPr/>
          <a:lstStyle/>
          <a:p>
            <a:fld id="{E1A1564E-7DDC-7B45-903B-D10A9774E460}" type="slidenum">
              <a:rPr lang="en-US" smtClean="0"/>
              <a:t>8</a:t>
            </a:fld>
            <a:endParaRPr lang="en-US"/>
          </a:p>
        </p:txBody>
      </p:sp>
    </p:spTree>
    <p:extLst>
      <p:ext uri="{BB962C8B-B14F-4D97-AF65-F5344CB8AC3E}">
        <p14:creationId xmlns:p14="http://schemas.microsoft.com/office/powerpoint/2010/main" val="359912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11/29/23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399756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11/29/23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6493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11/29/23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9505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11/29/23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2954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11/29/23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7105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11/29/23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42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11/29/23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2096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11/29/23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3054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11/29/23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8669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11/29/23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13792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11/29/23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81120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11/29/23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7711284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hyperlink" Target="https://www.boundless.com/blog/immigrant-population-hits-record-high/#:~:text=Sep%2018%2C%202023,from%20the%20U.S.%20Census%20Bureau"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nyc.gov/assets/dca/downloads/pdf/partners/Research-ImmigrantFinancialStudy-FullReport.pdf" TargetMode="Externa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74" name="Rectangle 7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894D03-9D8A-AED7-CADB-D8CE595D48EB}"/>
              </a:ext>
            </a:extLst>
          </p:cNvPr>
          <p:cNvSpPr>
            <a:spLocks noGrp="1"/>
          </p:cNvSpPr>
          <p:nvPr>
            <p:ph type="ctrTitle"/>
          </p:nvPr>
        </p:nvSpPr>
        <p:spPr>
          <a:xfrm>
            <a:off x="517785" y="883863"/>
            <a:ext cx="4782039" cy="1966747"/>
          </a:xfrm>
        </p:spPr>
        <p:txBody>
          <a:bodyPr vert="horz" lIns="91440" tIns="45720" rIns="91440" bIns="45720" rtlCol="0" anchor="ctr">
            <a:normAutofit/>
          </a:bodyPr>
          <a:lstStyle/>
          <a:p>
            <a:pPr algn="ctr"/>
            <a:r>
              <a:rPr lang="en-US" sz="2400" b="1" i="0" cap="all" dirty="0"/>
              <a:t>Innovation in social finance </a:t>
            </a:r>
            <a:endParaRPr lang="en-US" sz="2400" b="1" i="0" kern="1200" cap="all" spc="100" baseline="0" dirty="0">
              <a:solidFill>
                <a:schemeClr val="tx1">
                  <a:lumMod val="85000"/>
                  <a:lumOff val="15000"/>
                </a:schemeClr>
              </a:solidFill>
              <a:latin typeface="+mj-lt"/>
              <a:ea typeface="+mj-ea"/>
              <a:cs typeface="+mj-cs"/>
            </a:endParaRPr>
          </a:p>
        </p:txBody>
      </p:sp>
      <p:cxnSp>
        <p:nvCxnSpPr>
          <p:cNvPr id="76" name="Straight Connector 75">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A47868F-DF1F-744A-06D4-F054C9DF5121}"/>
              </a:ext>
            </a:extLst>
          </p:cNvPr>
          <p:cNvSpPr txBox="1"/>
          <p:nvPr/>
        </p:nvSpPr>
        <p:spPr>
          <a:xfrm>
            <a:off x="758826" y="3161684"/>
            <a:ext cx="4782166" cy="2620405"/>
          </a:xfrm>
          <a:prstGeom prst="rect">
            <a:avLst/>
          </a:prstGeom>
        </p:spPr>
        <p:txBody>
          <a:bodyPr vert="horz" lIns="91440" tIns="45720" rIns="91440" bIns="45720" rtlCol="0">
            <a:normAutofit/>
          </a:bodyPr>
          <a:lstStyle/>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YWCC 307 – 119</a:t>
            </a:r>
          </a:p>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Team – Unnamed</a:t>
            </a:r>
          </a:p>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Team Members – </a:t>
            </a:r>
          </a:p>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Mansi </a:t>
            </a:r>
            <a:r>
              <a:rPr lang="en-US" dirty="0" err="1">
                <a:solidFill>
                  <a:schemeClr val="tx1">
                    <a:lumMod val="85000"/>
                    <a:lumOff val="15000"/>
                  </a:schemeClr>
                </a:solidFill>
              </a:rPr>
              <a:t>Dinakar</a:t>
            </a:r>
            <a:r>
              <a:rPr lang="en-US" dirty="0">
                <a:solidFill>
                  <a:schemeClr val="tx1">
                    <a:lumMod val="85000"/>
                    <a:lumOff val="15000"/>
                  </a:schemeClr>
                </a:solidFill>
              </a:rPr>
              <a:t>, Harsh Patel </a:t>
            </a:r>
          </a:p>
        </p:txBody>
      </p:sp>
      <p:pic>
        <p:nvPicPr>
          <p:cNvPr id="57" name="Picture 56" descr="A colorful lines on a blue background&#10;&#10;Description automatically generated">
            <a:extLst>
              <a:ext uri="{FF2B5EF4-FFF2-40B4-BE49-F238E27FC236}">
                <a16:creationId xmlns:a16="http://schemas.microsoft.com/office/drawing/2014/main" id="{18774D8D-86D6-A833-1A72-A6FC22A38A1B}"/>
              </a:ext>
            </a:extLst>
          </p:cNvPr>
          <p:cNvPicPr>
            <a:picLocks noChangeAspect="1"/>
          </p:cNvPicPr>
          <p:nvPr/>
        </p:nvPicPr>
        <p:blipFill rotWithShape="1">
          <a:blip r:embed="rId3"/>
          <a:srcRect l="30333" r="9222" b="-1"/>
          <a:stretch/>
        </p:blipFill>
        <p:spPr>
          <a:xfrm>
            <a:off x="6096000" y="10"/>
            <a:ext cx="6095998" cy="6857990"/>
          </a:xfrm>
          <a:prstGeom prst="rect">
            <a:avLst/>
          </a:prstGeom>
        </p:spPr>
      </p:pic>
      <p:sp>
        <p:nvSpPr>
          <p:cNvPr id="7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1328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2C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1F2779-86D0-2685-A8A0-549291D73ECC}"/>
              </a:ext>
            </a:extLst>
          </p:cNvPr>
          <p:cNvSpPr txBox="1"/>
          <p:nvPr/>
        </p:nvSpPr>
        <p:spPr>
          <a:xfrm>
            <a:off x="882869" y="1019503"/>
            <a:ext cx="8187558" cy="461665"/>
          </a:xfrm>
          <a:prstGeom prst="rect">
            <a:avLst/>
          </a:prstGeom>
          <a:noFill/>
        </p:spPr>
        <p:txBody>
          <a:bodyPr wrap="square" rtlCol="0">
            <a:spAutoFit/>
          </a:bodyPr>
          <a:lstStyle/>
          <a:p>
            <a:r>
              <a:rPr lang="en-US" sz="2400" dirty="0">
                <a:solidFill>
                  <a:schemeClr val="bg1"/>
                </a:solidFill>
              </a:rPr>
              <a:t>Our Prompt:</a:t>
            </a:r>
            <a:r>
              <a:rPr lang="en-US" dirty="0">
                <a:solidFill>
                  <a:schemeClr val="bg1"/>
                </a:solidFill>
              </a:rPr>
              <a:t> </a:t>
            </a:r>
          </a:p>
        </p:txBody>
      </p:sp>
      <p:sp>
        <p:nvSpPr>
          <p:cNvPr id="5" name="TextBox 4">
            <a:extLst>
              <a:ext uri="{FF2B5EF4-FFF2-40B4-BE49-F238E27FC236}">
                <a16:creationId xmlns:a16="http://schemas.microsoft.com/office/drawing/2014/main" id="{8B7BCA43-B471-938A-5FE7-000ED3454331}"/>
              </a:ext>
            </a:extLst>
          </p:cNvPr>
          <p:cNvSpPr txBox="1"/>
          <p:nvPr/>
        </p:nvSpPr>
        <p:spPr>
          <a:xfrm>
            <a:off x="882869" y="2023240"/>
            <a:ext cx="10195035" cy="2462213"/>
          </a:xfrm>
          <a:prstGeom prst="rect">
            <a:avLst/>
          </a:prstGeom>
          <a:noFill/>
        </p:spPr>
        <p:txBody>
          <a:bodyPr wrap="square" rtlCol="0">
            <a:spAutoFit/>
          </a:bodyPr>
          <a:lstStyle/>
          <a:p>
            <a:pPr algn="l" rtl="0">
              <a:spcBef>
                <a:spcPts val="0"/>
              </a:spcBef>
              <a:spcAft>
                <a:spcPts val="0"/>
              </a:spcAft>
            </a:pPr>
            <a:r>
              <a:rPr lang="en-US" sz="2000" b="0" i="0" u="none" strike="noStrike" dirty="0">
                <a:solidFill>
                  <a:schemeClr val="bg1"/>
                </a:solidFill>
                <a:effectLst/>
                <a:latin typeface="+mj-lt"/>
              </a:rPr>
              <a:t>The intersection of social and finance—as well as shifting attitudes around what we share about money online—have given way to an ambitious new wave of financial products. Your team is preparing an analysis for a client about a potential new product in social finance area. Research the current state of art products on the market and make a case for a new app (product) for an under-served market. Your analysis should include strategy, innovation as well and disruption in the target market.</a:t>
            </a:r>
          </a:p>
          <a:p>
            <a:br>
              <a:rPr lang="en-US" dirty="0"/>
            </a:br>
            <a:br>
              <a:rPr lang="en-US" dirty="0"/>
            </a:br>
            <a:endParaRPr lang="en-US" dirty="0">
              <a:solidFill>
                <a:schemeClr val="bg1"/>
              </a:solidFill>
            </a:endParaRPr>
          </a:p>
        </p:txBody>
      </p:sp>
      <p:cxnSp>
        <p:nvCxnSpPr>
          <p:cNvPr id="7" name="Straight Connector 6">
            <a:extLst>
              <a:ext uri="{FF2B5EF4-FFF2-40B4-BE49-F238E27FC236}">
                <a16:creationId xmlns:a16="http://schemas.microsoft.com/office/drawing/2014/main" id="{650AC36E-5781-ADE9-B775-8CC8F7A53D03}"/>
              </a:ext>
            </a:extLst>
          </p:cNvPr>
          <p:cNvCxnSpPr/>
          <p:nvPr/>
        </p:nvCxnSpPr>
        <p:spPr>
          <a:xfrm>
            <a:off x="966952" y="1650124"/>
            <a:ext cx="3647089"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Graphic 8" descr="Money with solid fill">
            <a:extLst>
              <a:ext uri="{FF2B5EF4-FFF2-40B4-BE49-F238E27FC236}">
                <a16:creationId xmlns:a16="http://schemas.microsoft.com/office/drawing/2014/main" id="{2A4A591F-37FB-DA84-E31E-356D3AC915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2855" y="5668670"/>
            <a:ext cx="914400" cy="914400"/>
          </a:xfrm>
          <a:prstGeom prst="rect">
            <a:avLst/>
          </a:prstGeom>
        </p:spPr>
      </p:pic>
      <p:pic>
        <p:nvPicPr>
          <p:cNvPr id="10" name="Graphic 9" descr="Coins outline">
            <a:extLst>
              <a:ext uri="{FF2B5EF4-FFF2-40B4-BE49-F238E27FC236}">
                <a16:creationId xmlns:a16="http://schemas.microsoft.com/office/drawing/2014/main" id="{7382DAEC-155B-2B32-20B2-4054284EA5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32869" y="5943600"/>
            <a:ext cx="914400" cy="914400"/>
          </a:xfrm>
          <a:prstGeom prst="rect">
            <a:avLst/>
          </a:prstGeom>
        </p:spPr>
      </p:pic>
    </p:spTree>
    <p:extLst>
      <p:ext uri="{BB962C8B-B14F-4D97-AF65-F5344CB8AC3E}">
        <p14:creationId xmlns:p14="http://schemas.microsoft.com/office/powerpoint/2010/main" val="128389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2C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49922-3738-C7DA-D1CF-604BDCC59144}"/>
              </a:ext>
            </a:extLst>
          </p:cNvPr>
          <p:cNvSpPr txBox="1"/>
          <p:nvPr/>
        </p:nvSpPr>
        <p:spPr>
          <a:xfrm>
            <a:off x="532414" y="719138"/>
            <a:ext cx="10158413" cy="461665"/>
          </a:xfrm>
          <a:prstGeom prst="rect">
            <a:avLst/>
          </a:prstGeom>
          <a:noFill/>
        </p:spPr>
        <p:txBody>
          <a:bodyPr wrap="square" rtlCol="0">
            <a:spAutoFit/>
          </a:bodyPr>
          <a:lstStyle/>
          <a:p>
            <a:r>
              <a:rPr lang="en-US" sz="2400" dirty="0">
                <a:solidFill>
                  <a:schemeClr val="bg1"/>
                </a:solidFill>
              </a:rPr>
              <a:t>What is Social Finance? </a:t>
            </a:r>
          </a:p>
        </p:txBody>
      </p:sp>
      <p:cxnSp>
        <p:nvCxnSpPr>
          <p:cNvPr id="15" name="Straight Connector 14">
            <a:extLst>
              <a:ext uri="{FF2B5EF4-FFF2-40B4-BE49-F238E27FC236}">
                <a16:creationId xmlns:a16="http://schemas.microsoft.com/office/drawing/2014/main" id="{C697EA9D-B1EA-77AE-462D-479B46C55E23}"/>
              </a:ext>
            </a:extLst>
          </p:cNvPr>
          <p:cNvCxnSpPr>
            <a:cxnSpLocks/>
          </p:cNvCxnSpPr>
          <p:nvPr/>
        </p:nvCxnSpPr>
        <p:spPr>
          <a:xfrm>
            <a:off x="630620" y="1264885"/>
            <a:ext cx="481373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7069DF-C20A-60B8-F771-869504B52F3B}"/>
              </a:ext>
            </a:extLst>
          </p:cNvPr>
          <p:cNvSpPr txBox="1"/>
          <p:nvPr/>
        </p:nvSpPr>
        <p:spPr>
          <a:xfrm>
            <a:off x="735724" y="1692166"/>
            <a:ext cx="10352690" cy="3139321"/>
          </a:xfrm>
          <a:prstGeom prst="rect">
            <a:avLst/>
          </a:prstGeom>
          <a:noFill/>
        </p:spPr>
        <p:txBody>
          <a:bodyPr wrap="square" rtlCol="0">
            <a:spAutoFit/>
          </a:bodyPr>
          <a:lstStyle/>
          <a:p>
            <a:pPr marL="285750" indent="-285750">
              <a:buFont typeface="Wingdings" pitchFamily="2" charset="2"/>
              <a:buChar char="Ø"/>
            </a:pPr>
            <a:r>
              <a:rPr lang="en-US" dirty="0">
                <a:solidFill>
                  <a:schemeClr val="bg1"/>
                </a:solidFill>
                <a:latin typeface="+mj-lt"/>
              </a:rPr>
              <a:t>Innovative finance that is an intersection of finance and social impact</a:t>
            </a:r>
          </a:p>
          <a:p>
            <a:endParaRPr lang="en-US" dirty="0">
              <a:solidFill>
                <a:schemeClr val="bg1"/>
              </a:solidFill>
              <a:latin typeface="+mj-lt"/>
            </a:endParaRPr>
          </a:p>
          <a:p>
            <a:pPr marL="285750" indent="-285750">
              <a:buFont typeface="Wingdings" pitchFamily="2" charset="2"/>
              <a:buChar char="Ø"/>
            </a:pPr>
            <a:r>
              <a:rPr lang="en-US" dirty="0">
                <a:solidFill>
                  <a:schemeClr val="bg1"/>
                </a:solidFill>
                <a:latin typeface="+mj-lt"/>
              </a:rPr>
              <a:t>Innovative solutions for financial inclusion and community development</a:t>
            </a:r>
          </a:p>
          <a:p>
            <a:endParaRPr lang="en-US" dirty="0">
              <a:solidFill>
                <a:schemeClr val="bg1"/>
              </a:solidFill>
              <a:latin typeface="+mj-lt"/>
            </a:endParaRPr>
          </a:p>
          <a:p>
            <a:pPr marL="285750" indent="-285750">
              <a:buFont typeface="Wingdings" pitchFamily="2" charset="2"/>
              <a:buChar char="Ø"/>
            </a:pPr>
            <a:r>
              <a:rPr lang="en-US" dirty="0">
                <a:solidFill>
                  <a:schemeClr val="bg1"/>
                </a:solidFill>
                <a:latin typeface="+mj-lt"/>
              </a:rPr>
              <a:t>Encourages a collaborative economy </a:t>
            </a:r>
          </a:p>
          <a:p>
            <a:endParaRPr lang="en-US" dirty="0">
              <a:solidFill>
                <a:schemeClr val="bg1"/>
              </a:solidFill>
              <a:latin typeface="+mj-lt"/>
            </a:endParaRPr>
          </a:p>
          <a:p>
            <a:pPr marL="285750" indent="-285750">
              <a:buFont typeface="Wingdings" pitchFamily="2" charset="2"/>
              <a:buChar char="Ø"/>
            </a:pPr>
            <a:r>
              <a:rPr lang="en-US" dirty="0">
                <a:solidFill>
                  <a:schemeClr val="bg1"/>
                </a:solidFill>
                <a:latin typeface="+mj-lt"/>
              </a:rPr>
              <a:t>It includes themes like:</a:t>
            </a:r>
          </a:p>
          <a:p>
            <a:r>
              <a:rPr lang="en-US" dirty="0">
                <a:solidFill>
                  <a:schemeClr val="bg1"/>
                </a:solidFill>
                <a:latin typeface="+mj-lt"/>
              </a:rPr>
              <a:t>	- Impact Investing</a:t>
            </a:r>
          </a:p>
          <a:p>
            <a:r>
              <a:rPr lang="en-US" dirty="0">
                <a:solidFill>
                  <a:schemeClr val="bg1"/>
                </a:solidFill>
                <a:latin typeface="+mj-lt"/>
              </a:rPr>
              <a:t>	- Crowdfunding</a:t>
            </a:r>
          </a:p>
          <a:p>
            <a:r>
              <a:rPr lang="en-US" dirty="0">
                <a:solidFill>
                  <a:schemeClr val="bg1"/>
                </a:solidFill>
                <a:latin typeface="+mj-lt"/>
              </a:rPr>
              <a:t>	- Peer-to-peer lending</a:t>
            </a:r>
          </a:p>
          <a:p>
            <a:r>
              <a:rPr lang="en-US" dirty="0">
                <a:solidFill>
                  <a:schemeClr val="bg1"/>
                </a:solidFill>
                <a:latin typeface="+mj-lt"/>
              </a:rPr>
              <a:t>	- Financial education and awareness </a:t>
            </a:r>
          </a:p>
        </p:txBody>
      </p:sp>
      <p:pic>
        <p:nvPicPr>
          <p:cNvPr id="26" name="Graphic 25" descr="Money with solid fill">
            <a:extLst>
              <a:ext uri="{FF2B5EF4-FFF2-40B4-BE49-F238E27FC236}">
                <a16:creationId xmlns:a16="http://schemas.microsoft.com/office/drawing/2014/main" id="{F5B97B15-CE67-098C-53BF-A4E4ABE2EA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2855" y="5668670"/>
            <a:ext cx="914400" cy="914400"/>
          </a:xfrm>
          <a:prstGeom prst="rect">
            <a:avLst/>
          </a:prstGeom>
        </p:spPr>
      </p:pic>
      <p:pic>
        <p:nvPicPr>
          <p:cNvPr id="28" name="Graphic 27" descr="Coins outline">
            <a:extLst>
              <a:ext uri="{FF2B5EF4-FFF2-40B4-BE49-F238E27FC236}">
                <a16:creationId xmlns:a16="http://schemas.microsoft.com/office/drawing/2014/main" id="{718546F2-665B-869E-BA1F-54973B718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32869" y="5943600"/>
            <a:ext cx="914400" cy="914400"/>
          </a:xfrm>
          <a:prstGeom prst="rect">
            <a:avLst/>
          </a:prstGeom>
        </p:spPr>
      </p:pic>
    </p:spTree>
    <p:extLst>
      <p:ext uri="{BB962C8B-B14F-4D97-AF65-F5344CB8AC3E}">
        <p14:creationId xmlns:p14="http://schemas.microsoft.com/office/powerpoint/2010/main" val="264862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2C3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995C2-B546-A7BE-9C81-1652DC073B5B}"/>
              </a:ext>
            </a:extLst>
          </p:cNvPr>
          <p:cNvSpPr txBox="1"/>
          <p:nvPr/>
        </p:nvSpPr>
        <p:spPr>
          <a:xfrm>
            <a:off x="574456" y="614430"/>
            <a:ext cx="10158413" cy="461665"/>
          </a:xfrm>
          <a:prstGeom prst="rect">
            <a:avLst/>
          </a:prstGeom>
          <a:noFill/>
        </p:spPr>
        <p:txBody>
          <a:bodyPr wrap="square" rtlCol="0">
            <a:spAutoFit/>
          </a:bodyPr>
          <a:lstStyle/>
          <a:p>
            <a:r>
              <a:rPr lang="en-US" sz="2400" dirty="0">
                <a:solidFill>
                  <a:schemeClr val="bg1"/>
                </a:solidFill>
              </a:rPr>
              <a:t>Market Overview </a:t>
            </a:r>
          </a:p>
        </p:txBody>
      </p:sp>
      <p:cxnSp>
        <p:nvCxnSpPr>
          <p:cNvPr id="4" name="Straight Connector 3">
            <a:extLst>
              <a:ext uri="{FF2B5EF4-FFF2-40B4-BE49-F238E27FC236}">
                <a16:creationId xmlns:a16="http://schemas.microsoft.com/office/drawing/2014/main" id="{95BC9C21-4CCE-3AB6-7542-6B0B59AD86F8}"/>
              </a:ext>
            </a:extLst>
          </p:cNvPr>
          <p:cNvCxnSpPr>
            <a:cxnSpLocks/>
          </p:cNvCxnSpPr>
          <p:nvPr/>
        </p:nvCxnSpPr>
        <p:spPr>
          <a:xfrm>
            <a:off x="574456" y="1159782"/>
            <a:ext cx="4813738"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Graphic 4" descr="Money with solid fill">
            <a:extLst>
              <a:ext uri="{FF2B5EF4-FFF2-40B4-BE49-F238E27FC236}">
                <a16:creationId xmlns:a16="http://schemas.microsoft.com/office/drawing/2014/main" id="{1B2DE334-C1C4-DA58-3494-156A6E995E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2855" y="5668670"/>
            <a:ext cx="914400" cy="914400"/>
          </a:xfrm>
          <a:prstGeom prst="rect">
            <a:avLst/>
          </a:prstGeom>
        </p:spPr>
      </p:pic>
      <p:pic>
        <p:nvPicPr>
          <p:cNvPr id="6" name="Graphic 5" descr="Coins outline">
            <a:extLst>
              <a:ext uri="{FF2B5EF4-FFF2-40B4-BE49-F238E27FC236}">
                <a16:creationId xmlns:a16="http://schemas.microsoft.com/office/drawing/2014/main" id="{46156DC1-726F-A471-C594-DC085E8AD1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32869" y="5943600"/>
            <a:ext cx="914400" cy="914400"/>
          </a:xfrm>
          <a:prstGeom prst="rect">
            <a:avLst/>
          </a:prstGeom>
        </p:spPr>
      </p:pic>
      <p:sp>
        <p:nvSpPr>
          <p:cNvPr id="8" name="TextBox 7">
            <a:extLst>
              <a:ext uri="{FF2B5EF4-FFF2-40B4-BE49-F238E27FC236}">
                <a16:creationId xmlns:a16="http://schemas.microsoft.com/office/drawing/2014/main" id="{69307796-70A7-EA10-191D-3BDB949008F5}"/>
              </a:ext>
            </a:extLst>
          </p:cNvPr>
          <p:cNvSpPr txBox="1"/>
          <p:nvPr/>
        </p:nvSpPr>
        <p:spPr>
          <a:xfrm>
            <a:off x="574456" y="1859339"/>
            <a:ext cx="6099613" cy="3970318"/>
          </a:xfrm>
          <a:prstGeom prst="rect">
            <a:avLst/>
          </a:prstGeom>
          <a:noFill/>
        </p:spPr>
        <p:txBody>
          <a:bodyPr wrap="square" rtlCol="0">
            <a:spAutoFit/>
          </a:bodyPr>
          <a:lstStyle/>
          <a:p>
            <a:pPr marL="285750" indent="-285750">
              <a:buFont typeface="Wingdings" pitchFamily="2" charset="2"/>
              <a:buChar char="Ø"/>
            </a:pPr>
            <a:r>
              <a:rPr lang="en-US" dirty="0">
                <a:solidFill>
                  <a:schemeClr val="bg1"/>
                </a:solidFill>
                <a:latin typeface="+mj-lt"/>
              </a:rPr>
              <a:t>Products available in the market :</a:t>
            </a:r>
          </a:p>
          <a:p>
            <a:endParaRPr lang="en-US" dirty="0">
              <a:solidFill>
                <a:schemeClr val="bg1"/>
              </a:solidFill>
              <a:latin typeface="+mj-lt"/>
            </a:endParaRPr>
          </a:p>
          <a:p>
            <a:r>
              <a:rPr lang="en-US" dirty="0">
                <a:solidFill>
                  <a:schemeClr val="bg1"/>
                </a:solidFill>
                <a:latin typeface="+mj-lt"/>
              </a:rPr>
              <a:t>	- Vanguard ESG ETFs (Impact Investing)</a:t>
            </a:r>
          </a:p>
          <a:p>
            <a:endParaRPr lang="en-US" dirty="0">
              <a:solidFill>
                <a:schemeClr val="bg1"/>
              </a:solidFill>
              <a:latin typeface="+mj-lt"/>
            </a:endParaRPr>
          </a:p>
          <a:p>
            <a:r>
              <a:rPr lang="en-US" dirty="0">
                <a:solidFill>
                  <a:schemeClr val="bg1"/>
                </a:solidFill>
                <a:latin typeface="+mj-lt"/>
              </a:rPr>
              <a:t>	- Prosper ( Peer-to-Peer Lending)</a:t>
            </a:r>
          </a:p>
          <a:p>
            <a:endParaRPr lang="en-US" dirty="0">
              <a:solidFill>
                <a:schemeClr val="bg1"/>
              </a:solidFill>
              <a:latin typeface="+mj-lt"/>
            </a:endParaRPr>
          </a:p>
          <a:p>
            <a:r>
              <a:rPr lang="en-US" dirty="0">
                <a:solidFill>
                  <a:schemeClr val="bg1"/>
                </a:solidFill>
                <a:latin typeface="+mj-lt"/>
              </a:rPr>
              <a:t>	- Venmo ( Digital wallet )</a:t>
            </a:r>
          </a:p>
          <a:p>
            <a:endParaRPr lang="en-US" dirty="0">
              <a:solidFill>
                <a:schemeClr val="bg1"/>
              </a:solidFill>
              <a:latin typeface="+mj-lt"/>
            </a:endParaRPr>
          </a:p>
          <a:p>
            <a:r>
              <a:rPr lang="en-US" dirty="0">
                <a:solidFill>
                  <a:schemeClr val="bg1"/>
                </a:solidFill>
                <a:latin typeface="+mj-lt"/>
              </a:rPr>
              <a:t>	- Coinbase ( Cryptocurrency) </a:t>
            </a:r>
          </a:p>
          <a:p>
            <a:endParaRPr lang="en-US" dirty="0">
              <a:solidFill>
                <a:schemeClr val="bg1"/>
              </a:solidFill>
              <a:latin typeface="+mj-lt"/>
            </a:endParaRPr>
          </a:p>
          <a:p>
            <a:r>
              <a:rPr lang="en-US" dirty="0">
                <a:solidFill>
                  <a:schemeClr val="bg1"/>
                </a:solidFill>
                <a:latin typeface="+mj-lt"/>
              </a:rPr>
              <a:t> 	- </a:t>
            </a:r>
            <a:r>
              <a:rPr lang="en-US" dirty="0" err="1">
                <a:solidFill>
                  <a:schemeClr val="bg1"/>
                </a:solidFill>
                <a:latin typeface="+mj-lt"/>
              </a:rPr>
              <a:t>Compliance.ai</a:t>
            </a:r>
            <a:r>
              <a:rPr lang="en-US" dirty="0">
                <a:solidFill>
                  <a:schemeClr val="bg1"/>
                </a:solidFill>
                <a:latin typeface="+mj-lt"/>
              </a:rPr>
              <a:t> ( Regulatory Technology Finance)</a:t>
            </a:r>
          </a:p>
          <a:p>
            <a:endParaRPr lang="en-US" dirty="0">
              <a:solidFill>
                <a:schemeClr val="bg1"/>
              </a:solidFill>
              <a:latin typeface="+mj-lt"/>
            </a:endParaRPr>
          </a:p>
          <a:p>
            <a:endParaRPr lang="en-US" dirty="0">
              <a:solidFill>
                <a:schemeClr val="bg1"/>
              </a:solidFill>
              <a:latin typeface="+mj-lt"/>
            </a:endParaRPr>
          </a:p>
          <a:p>
            <a:r>
              <a:rPr lang="en-US" dirty="0">
                <a:solidFill>
                  <a:schemeClr val="bg1"/>
                </a:solidFill>
                <a:latin typeface="+mj-lt"/>
              </a:rPr>
              <a:t>	</a:t>
            </a:r>
          </a:p>
        </p:txBody>
      </p:sp>
      <p:sp>
        <p:nvSpPr>
          <p:cNvPr id="9" name="TextBox 8">
            <a:extLst>
              <a:ext uri="{FF2B5EF4-FFF2-40B4-BE49-F238E27FC236}">
                <a16:creationId xmlns:a16="http://schemas.microsoft.com/office/drawing/2014/main" id="{42D77AE2-7723-E661-D4C6-05E63441E5B4}"/>
              </a:ext>
            </a:extLst>
          </p:cNvPr>
          <p:cNvSpPr txBox="1"/>
          <p:nvPr/>
        </p:nvSpPr>
        <p:spPr>
          <a:xfrm>
            <a:off x="7001697" y="2462671"/>
            <a:ext cx="4188372" cy="2585323"/>
          </a:xfrm>
          <a:prstGeom prst="rect">
            <a:avLst/>
          </a:prstGeom>
          <a:noFill/>
        </p:spPr>
        <p:txBody>
          <a:bodyPr wrap="square" rtlCol="0">
            <a:spAutoFit/>
          </a:bodyPr>
          <a:lstStyle/>
          <a:p>
            <a:r>
              <a:rPr lang="en-US" dirty="0">
                <a:solidFill>
                  <a:schemeClr val="bg1"/>
                </a:solidFill>
                <a:latin typeface="+mj-lt"/>
              </a:rPr>
              <a:t>- Chime ( Financial Inclusion) </a:t>
            </a:r>
          </a:p>
          <a:p>
            <a:endParaRPr lang="en-US" dirty="0">
              <a:solidFill>
                <a:schemeClr val="bg1"/>
              </a:solidFill>
              <a:latin typeface="+mj-lt"/>
            </a:endParaRPr>
          </a:p>
          <a:p>
            <a:r>
              <a:rPr lang="en-US" dirty="0">
                <a:solidFill>
                  <a:schemeClr val="bg1"/>
                </a:solidFill>
                <a:latin typeface="+mj-lt"/>
              </a:rPr>
              <a:t>- Even ( Employee Wellness)</a:t>
            </a:r>
          </a:p>
          <a:p>
            <a:endParaRPr lang="en-US" dirty="0">
              <a:solidFill>
                <a:schemeClr val="bg1"/>
              </a:solidFill>
              <a:latin typeface="+mj-lt"/>
            </a:endParaRPr>
          </a:p>
          <a:p>
            <a:r>
              <a:rPr lang="en-US" dirty="0">
                <a:solidFill>
                  <a:schemeClr val="bg1"/>
                </a:solidFill>
                <a:latin typeface="+mj-lt"/>
              </a:rPr>
              <a:t>- NerdWallet ( Financial Education)</a:t>
            </a:r>
          </a:p>
          <a:p>
            <a:endParaRPr lang="en-US" dirty="0">
              <a:solidFill>
                <a:schemeClr val="bg1"/>
              </a:solidFill>
              <a:latin typeface="+mj-lt"/>
            </a:endParaRPr>
          </a:p>
          <a:p>
            <a:r>
              <a:rPr lang="en-US" dirty="0">
                <a:solidFill>
                  <a:schemeClr val="bg1"/>
                </a:solidFill>
                <a:latin typeface="+mj-lt"/>
              </a:rPr>
              <a:t>- </a:t>
            </a:r>
            <a:r>
              <a:rPr lang="en-US" dirty="0" err="1">
                <a:solidFill>
                  <a:schemeClr val="bg1"/>
                </a:solidFill>
                <a:latin typeface="+mj-lt"/>
              </a:rPr>
              <a:t>Localstake</a:t>
            </a:r>
            <a:r>
              <a:rPr lang="en-US" dirty="0">
                <a:solidFill>
                  <a:schemeClr val="bg1"/>
                </a:solidFill>
                <a:latin typeface="+mj-lt"/>
              </a:rPr>
              <a:t> ( Crowdfunding) </a:t>
            </a:r>
          </a:p>
          <a:p>
            <a:endParaRPr lang="en-US" dirty="0">
              <a:solidFill>
                <a:schemeClr val="bg1"/>
              </a:solidFill>
              <a:latin typeface="+mj-lt"/>
            </a:endParaRPr>
          </a:p>
          <a:p>
            <a:endParaRPr lang="en-US" dirty="0"/>
          </a:p>
        </p:txBody>
      </p:sp>
    </p:spTree>
    <p:extLst>
      <p:ext uri="{BB962C8B-B14F-4D97-AF65-F5344CB8AC3E}">
        <p14:creationId xmlns:p14="http://schemas.microsoft.com/office/powerpoint/2010/main" val="202622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2C4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149639-0731-9799-79F2-9AE886FC6644}"/>
              </a:ext>
            </a:extLst>
          </p:cNvPr>
          <p:cNvSpPr txBox="1"/>
          <p:nvPr/>
        </p:nvSpPr>
        <p:spPr>
          <a:xfrm>
            <a:off x="532414" y="719138"/>
            <a:ext cx="10158413" cy="461665"/>
          </a:xfrm>
          <a:prstGeom prst="rect">
            <a:avLst/>
          </a:prstGeom>
          <a:noFill/>
        </p:spPr>
        <p:txBody>
          <a:bodyPr wrap="square" rtlCol="0">
            <a:spAutoFit/>
          </a:bodyPr>
          <a:lstStyle/>
          <a:p>
            <a:r>
              <a:rPr lang="en-US" sz="2400" dirty="0">
                <a:solidFill>
                  <a:schemeClr val="bg1"/>
                </a:solidFill>
              </a:rPr>
              <a:t>Identifying Opportunities</a:t>
            </a:r>
          </a:p>
        </p:txBody>
      </p:sp>
      <p:cxnSp>
        <p:nvCxnSpPr>
          <p:cNvPr id="4" name="Straight Connector 3">
            <a:extLst>
              <a:ext uri="{FF2B5EF4-FFF2-40B4-BE49-F238E27FC236}">
                <a16:creationId xmlns:a16="http://schemas.microsoft.com/office/drawing/2014/main" id="{9A4592D7-AEF6-B4CC-DA90-91217C973DAE}"/>
              </a:ext>
            </a:extLst>
          </p:cNvPr>
          <p:cNvCxnSpPr>
            <a:cxnSpLocks/>
          </p:cNvCxnSpPr>
          <p:nvPr/>
        </p:nvCxnSpPr>
        <p:spPr>
          <a:xfrm>
            <a:off x="620110" y="1264886"/>
            <a:ext cx="4813738"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Graphic 4" descr="Money with solid fill">
            <a:extLst>
              <a:ext uri="{FF2B5EF4-FFF2-40B4-BE49-F238E27FC236}">
                <a16:creationId xmlns:a16="http://schemas.microsoft.com/office/drawing/2014/main" id="{6DF19B8F-FF69-217E-ACB6-15B4C5BDA1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2855" y="5668670"/>
            <a:ext cx="914400" cy="914400"/>
          </a:xfrm>
          <a:prstGeom prst="rect">
            <a:avLst/>
          </a:prstGeom>
        </p:spPr>
      </p:pic>
      <p:pic>
        <p:nvPicPr>
          <p:cNvPr id="6" name="Graphic 5" descr="Coins outline">
            <a:extLst>
              <a:ext uri="{FF2B5EF4-FFF2-40B4-BE49-F238E27FC236}">
                <a16:creationId xmlns:a16="http://schemas.microsoft.com/office/drawing/2014/main" id="{3C59A325-0AE2-8FD0-259A-AB2CDCC7EB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32869" y="5943600"/>
            <a:ext cx="914400" cy="914400"/>
          </a:xfrm>
          <a:prstGeom prst="rect">
            <a:avLst/>
          </a:prstGeom>
        </p:spPr>
      </p:pic>
      <p:sp>
        <p:nvSpPr>
          <p:cNvPr id="7" name="TextBox 6">
            <a:extLst>
              <a:ext uri="{FF2B5EF4-FFF2-40B4-BE49-F238E27FC236}">
                <a16:creationId xmlns:a16="http://schemas.microsoft.com/office/drawing/2014/main" id="{B3ACB157-9464-CBA7-E45C-21E36092362F}"/>
              </a:ext>
            </a:extLst>
          </p:cNvPr>
          <p:cNvSpPr txBox="1"/>
          <p:nvPr/>
        </p:nvSpPr>
        <p:spPr>
          <a:xfrm>
            <a:off x="620110" y="1650124"/>
            <a:ext cx="9963807" cy="2585323"/>
          </a:xfrm>
          <a:prstGeom prst="rect">
            <a:avLst/>
          </a:prstGeom>
          <a:noFill/>
        </p:spPr>
        <p:txBody>
          <a:bodyPr wrap="square" rtlCol="0">
            <a:spAutoFit/>
          </a:bodyPr>
          <a:lstStyle/>
          <a:p>
            <a:pPr marL="285750" indent="-285750">
              <a:buFont typeface="Wingdings" pitchFamily="2" charset="2"/>
              <a:buChar char="Ø"/>
            </a:pPr>
            <a:r>
              <a:rPr lang="en-US" dirty="0">
                <a:solidFill>
                  <a:schemeClr val="bg1"/>
                </a:solidFill>
                <a:latin typeface="+mj-lt"/>
              </a:rPr>
              <a:t>One specific market – New Immigrants </a:t>
            </a:r>
          </a:p>
          <a:p>
            <a:endParaRPr lang="en-US" dirty="0">
              <a:solidFill>
                <a:schemeClr val="bg1"/>
              </a:solidFill>
              <a:latin typeface="+mj-lt"/>
            </a:endParaRPr>
          </a:p>
          <a:p>
            <a:pPr marL="285750" indent="-285750">
              <a:buFont typeface="Wingdings" pitchFamily="2" charset="2"/>
              <a:buChar char="Ø"/>
            </a:pPr>
            <a:r>
              <a:rPr lang="en-US" dirty="0">
                <a:solidFill>
                  <a:schemeClr val="bg1"/>
                </a:solidFill>
                <a:latin typeface="+mj-lt"/>
              </a:rPr>
              <a:t>The US is home to the world’s largest number of immigrants – 46 million as of 2022</a:t>
            </a:r>
          </a:p>
          <a:p>
            <a:endParaRPr lang="en-US" dirty="0">
              <a:solidFill>
                <a:schemeClr val="bg1"/>
              </a:solidFill>
              <a:latin typeface="+mj-lt"/>
            </a:endParaRPr>
          </a:p>
          <a:p>
            <a:pPr marL="285750" indent="-285750">
              <a:buFont typeface="Wingdings" pitchFamily="2" charset="2"/>
              <a:buChar char="Ø"/>
            </a:pPr>
            <a:r>
              <a:rPr lang="en-US" dirty="0">
                <a:solidFill>
                  <a:schemeClr val="bg1"/>
                </a:solidFill>
                <a:latin typeface="+mj-lt"/>
              </a:rPr>
              <a:t> The credit system plays a crucial role in finance</a:t>
            </a:r>
          </a:p>
          <a:p>
            <a:pPr marL="285750" indent="-285750">
              <a:buFont typeface="Wingdings" pitchFamily="2" charset="2"/>
              <a:buChar char="Ø"/>
            </a:pPr>
            <a:endParaRPr lang="en-US" dirty="0">
              <a:solidFill>
                <a:schemeClr val="bg1"/>
              </a:solidFill>
              <a:latin typeface="+mj-lt"/>
            </a:endParaRPr>
          </a:p>
          <a:p>
            <a:pPr marL="285750" indent="-285750">
              <a:buFont typeface="Wingdings" pitchFamily="2" charset="2"/>
              <a:buChar char="Ø"/>
            </a:pPr>
            <a:r>
              <a:rPr lang="en-US" dirty="0">
                <a:solidFill>
                  <a:schemeClr val="bg1"/>
                </a:solidFill>
                <a:latin typeface="+mj-lt"/>
              </a:rPr>
              <a:t>Focus on financial and credit-building education </a:t>
            </a:r>
          </a:p>
          <a:p>
            <a:endParaRPr lang="en-US" dirty="0">
              <a:solidFill>
                <a:schemeClr val="bg1"/>
              </a:solidFill>
              <a:latin typeface="+mj-lt"/>
            </a:endParaRPr>
          </a:p>
          <a:p>
            <a:r>
              <a:rPr lang="en-US" dirty="0">
                <a:solidFill>
                  <a:schemeClr val="bg1"/>
                </a:solidFill>
                <a:latin typeface="+mj-lt"/>
              </a:rPr>
              <a:t>	</a:t>
            </a:r>
          </a:p>
        </p:txBody>
      </p:sp>
    </p:spTree>
    <p:extLst>
      <p:ext uri="{BB962C8B-B14F-4D97-AF65-F5344CB8AC3E}">
        <p14:creationId xmlns:p14="http://schemas.microsoft.com/office/powerpoint/2010/main" val="4857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2C3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DE59B-956D-1A82-3E9C-3A9574BD6E35}"/>
              </a:ext>
            </a:extLst>
          </p:cNvPr>
          <p:cNvSpPr txBox="1"/>
          <p:nvPr/>
        </p:nvSpPr>
        <p:spPr>
          <a:xfrm>
            <a:off x="511394" y="656076"/>
            <a:ext cx="10158413" cy="461665"/>
          </a:xfrm>
          <a:prstGeom prst="rect">
            <a:avLst/>
          </a:prstGeom>
          <a:noFill/>
        </p:spPr>
        <p:txBody>
          <a:bodyPr wrap="square" rtlCol="0">
            <a:spAutoFit/>
          </a:bodyPr>
          <a:lstStyle/>
          <a:p>
            <a:r>
              <a:rPr lang="en-US" sz="2400" dirty="0">
                <a:solidFill>
                  <a:schemeClr val="bg1"/>
                </a:solidFill>
              </a:rPr>
              <a:t>Competitive Landscape </a:t>
            </a:r>
          </a:p>
        </p:txBody>
      </p:sp>
      <p:cxnSp>
        <p:nvCxnSpPr>
          <p:cNvPr id="4" name="Straight Connector 3">
            <a:extLst>
              <a:ext uri="{FF2B5EF4-FFF2-40B4-BE49-F238E27FC236}">
                <a16:creationId xmlns:a16="http://schemas.microsoft.com/office/drawing/2014/main" id="{533BB912-E2DF-A28E-7B4D-668A6E7A1C9D}"/>
              </a:ext>
            </a:extLst>
          </p:cNvPr>
          <p:cNvCxnSpPr>
            <a:cxnSpLocks/>
          </p:cNvCxnSpPr>
          <p:nvPr/>
        </p:nvCxnSpPr>
        <p:spPr>
          <a:xfrm>
            <a:off x="588579" y="1191313"/>
            <a:ext cx="4813738"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Graphic 4" descr="Money with solid fill">
            <a:extLst>
              <a:ext uri="{FF2B5EF4-FFF2-40B4-BE49-F238E27FC236}">
                <a16:creationId xmlns:a16="http://schemas.microsoft.com/office/drawing/2014/main" id="{BE373EAB-E76B-5F65-C371-5629094B88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2855" y="5668670"/>
            <a:ext cx="914400" cy="914400"/>
          </a:xfrm>
          <a:prstGeom prst="rect">
            <a:avLst/>
          </a:prstGeom>
        </p:spPr>
      </p:pic>
      <p:pic>
        <p:nvPicPr>
          <p:cNvPr id="6" name="Graphic 5" descr="Coins outline">
            <a:extLst>
              <a:ext uri="{FF2B5EF4-FFF2-40B4-BE49-F238E27FC236}">
                <a16:creationId xmlns:a16="http://schemas.microsoft.com/office/drawing/2014/main" id="{F2D8BBEE-9976-1834-CA6F-DFC1A0D3E8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32869" y="5943600"/>
            <a:ext cx="914400" cy="914400"/>
          </a:xfrm>
          <a:prstGeom prst="rect">
            <a:avLst/>
          </a:prstGeom>
        </p:spPr>
      </p:pic>
      <p:sp>
        <p:nvSpPr>
          <p:cNvPr id="7" name="TextBox 6">
            <a:extLst>
              <a:ext uri="{FF2B5EF4-FFF2-40B4-BE49-F238E27FC236}">
                <a16:creationId xmlns:a16="http://schemas.microsoft.com/office/drawing/2014/main" id="{EFA223E6-3AAB-1275-94DE-6315F1EBB930}"/>
              </a:ext>
            </a:extLst>
          </p:cNvPr>
          <p:cNvSpPr txBox="1"/>
          <p:nvPr/>
        </p:nvSpPr>
        <p:spPr>
          <a:xfrm>
            <a:off x="788276" y="1566041"/>
            <a:ext cx="9585434" cy="2031325"/>
          </a:xfrm>
          <a:prstGeom prst="rect">
            <a:avLst/>
          </a:prstGeom>
          <a:noFill/>
        </p:spPr>
        <p:txBody>
          <a:bodyPr wrap="square" rtlCol="0">
            <a:spAutoFit/>
          </a:bodyPr>
          <a:lstStyle/>
          <a:p>
            <a:pPr marL="285750" indent="-285750">
              <a:buFont typeface="Wingdings" pitchFamily="2" charset="2"/>
              <a:buChar char="Ø"/>
            </a:pPr>
            <a:r>
              <a:rPr lang="en-US" dirty="0">
                <a:solidFill>
                  <a:schemeClr val="bg1"/>
                </a:solidFill>
                <a:latin typeface="+mj-lt"/>
              </a:rPr>
              <a:t>Current apps in the market serving the new immigrant population</a:t>
            </a:r>
          </a:p>
          <a:p>
            <a:endParaRPr lang="en-US" dirty="0">
              <a:solidFill>
                <a:schemeClr val="bg1"/>
              </a:solidFill>
              <a:latin typeface="+mj-lt"/>
            </a:endParaRPr>
          </a:p>
          <a:p>
            <a:r>
              <a:rPr lang="en-US" dirty="0">
                <a:solidFill>
                  <a:schemeClr val="bg1"/>
                </a:solidFill>
                <a:latin typeface="+mj-lt"/>
              </a:rPr>
              <a:t>	- </a:t>
            </a:r>
            <a:r>
              <a:rPr lang="en-US" dirty="0" err="1">
                <a:solidFill>
                  <a:schemeClr val="bg1"/>
                </a:solidFill>
                <a:latin typeface="+mj-lt"/>
              </a:rPr>
              <a:t>Finhabits</a:t>
            </a:r>
            <a:r>
              <a:rPr lang="en-US" dirty="0">
                <a:solidFill>
                  <a:schemeClr val="bg1"/>
                </a:solidFill>
                <a:latin typeface="+mj-lt"/>
              </a:rPr>
              <a:t> : Investment Planning </a:t>
            </a:r>
          </a:p>
          <a:p>
            <a:r>
              <a:rPr lang="en-US" dirty="0">
                <a:solidFill>
                  <a:schemeClr val="bg1"/>
                </a:solidFill>
                <a:latin typeface="+mj-lt"/>
              </a:rPr>
              <a:t>	- MYRA Wealth : Assist with investment planning and tax</a:t>
            </a:r>
          </a:p>
          <a:p>
            <a:r>
              <a:rPr lang="en-US" dirty="0">
                <a:solidFill>
                  <a:schemeClr val="bg1"/>
                </a:solidFill>
                <a:latin typeface="+mj-lt"/>
              </a:rPr>
              <a:t>	- Nova Credit : Provides credit cards to new immigrants </a:t>
            </a:r>
          </a:p>
          <a:p>
            <a:r>
              <a:rPr lang="en-US" dirty="0">
                <a:solidFill>
                  <a:schemeClr val="bg1"/>
                </a:solidFill>
                <a:latin typeface="+mj-lt"/>
              </a:rPr>
              <a:t>	- </a:t>
            </a:r>
            <a:r>
              <a:rPr lang="en-US" dirty="0" err="1">
                <a:solidFill>
                  <a:schemeClr val="bg1"/>
                </a:solidFill>
                <a:latin typeface="+mj-lt"/>
              </a:rPr>
              <a:t>Remitly</a:t>
            </a:r>
            <a:r>
              <a:rPr lang="en-US" dirty="0">
                <a:solidFill>
                  <a:schemeClr val="bg1"/>
                </a:solidFill>
                <a:latin typeface="+mj-lt"/>
              </a:rPr>
              <a:t> : Overseas money transfer with a fee</a:t>
            </a:r>
          </a:p>
          <a:p>
            <a:r>
              <a:rPr lang="en-US" dirty="0">
                <a:solidFill>
                  <a:schemeClr val="bg1"/>
                </a:solidFill>
                <a:latin typeface="+mj-lt"/>
              </a:rPr>
              <a:t>	- Propel : Helps families in financial hardship</a:t>
            </a:r>
          </a:p>
        </p:txBody>
      </p:sp>
    </p:spTree>
    <p:extLst>
      <p:ext uri="{BB962C8B-B14F-4D97-AF65-F5344CB8AC3E}">
        <p14:creationId xmlns:p14="http://schemas.microsoft.com/office/powerpoint/2010/main" val="350152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32C3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C96C05-93D6-7DC4-DAFA-ED1CEB84A833}"/>
              </a:ext>
            </a:extLst>
          </p:cNvPr>
          <p:cNvSpPr txBox="1"/>
          <p:nvPr/>
        </p:nvSpPr>
        <p:spPr>
          <a:xfrm>
            <a:off x="627008" y="593014"/>
            <a:ext cx="10158413" cy="461665"/>
          </a:xfrm>
          <a:prstGeom prst="rect">
            <a:avLst/>
          </a:prstGeom>
          <a:noFill/>
        </p:spPr>
        <p:txBody>
          <a:bodyPr wrap="square" rtlCol="0">
            <a:spAutoFit/>
          </a:bodyPr>
          <a:lstStyle/>
          <a:p>
            <a:r>
              <a:rPr lang="en-US" sz="2400" dirty="0">
                <a:solidFill>
                  <a:schemeClr val="bg1"/>
                </a:solidFill>
              </a:rPr>
              <a:t>Our Approach -  </a:t>
            </a:r>
            <a:r>
              <a:rPr lang="en-US" sz="2400" dirty="0" err="1">
                <a:solidFill>
                  <a:schemeClr val="bg1"/>
                </a:solidFill>
              </a:rPr>
              <a:t>FinEase</a:t>
            </a:r>
            <a:endParaRPr lang="en-US" sz="2400" dirty="0">
              <a:solidFill>
                <a:schemeClr val="bg1"/>
              </a:solidFill>
            </a:endParaRPr>
          </a:p>
        </p:txBody>
      </p:sp>
      <p:cxnSp>
        <p:nvCxnSpPr>
          <p:cNvPr id="4" name="Straight Connector 3">
            <a:extLst>
              <a:ext uri="{FF2B5EF4-FFF2-40B4-BE49-F238E27FC236}">
                <a16:creationId xmlns:a16="http://schemas.microsoft.com/office/drawing/2014/main" id="{8F9E134D-0102-FDFD-F2D1-6F44915C96FA}"/>
              </a:ext>
            </a:extLst>
          </p:cNvPr>
          <p:cNvCxnSpPr>
            <a:cxnSpLocks/>
          </p:cNvCxnSpPr>
          <p:nvPr/>
        </p:nvCxnSpPr>
        <p:spPr>
          <a:xfrm>
            <a:off x="725213" y="1128251"/>
            <a:ext cx="4813738"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Graphic 4" descr="Money with solid fill">
            <a:extLst>
              <a:ext uri="{FF2B5EF4-FFF2-40B4-BE49-F238E27FC236}">
                <a16:creationId xmlns:a16="http://schemas.microsoft.com/office/drawing/2014/main" id="{72255A89-A0E2-20A6-96E7-27549D0952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2855" y="5668670"/>
            <a:ext cx="914400" cy="914400"/>
          </a:xfrm>
          <a:prstGeom prst="rect">
            <a:avLst/>
          </a:prstGeom>
        </p:spPr>
      </p:pic>
      <p:pic>
        <p:nvPicPr>
          <p:cNvPr id="6" name="Graphic 5" descr="Coins outline">
            <a:extLst>
              <a:ext uri="{FF2B5EF4-FFF2-40B4-BE49-F238E27FC236}">
                <a16:creationId xmlns:a16="http://schemas.microsoft.com/office/drawing/2014/main" id="{44925925-FCC5-047F-A7E3-1C7B6A6A59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32869" y="5943600"/>
            <a:ext cx="914400" cy="914400"/>
          </a:xfrm>
          <a:prstGeom prst="rect">
            <a:avLst/>
          </a:prstGeom>
        </p:spPr>
      </p:pic>
      <p:sp>
        <p:nvSpPr>
          <p:cNvPr id="7" name="TextBox 6">
            <a:extLst>
              <a:ext uri="{FF2B5EF4-FFF2-40B4-BE49-F238E27FC236}">
                <a16:creationId xmlns:a16="http://schemas.microsoft.com/office/drawing/2014/main" id="{7E43222B-A6C5-DEC8-FF45-694E895EE260}"/>
              </a:ext>
            </a:extLst>
          </p:cNvPr>
          <p:cNvSpPr txBox="1"/>
          <p:nvPr/>
        </p:nvSpPr>
        <p:spPr>
          <a:xfrm>
            <a:off x="725213" y="1439917"/>
            <a:ext cx="9785132" cy="3970318"/>
          </a:xfrm>
          <a:prstGeom prst="rect">
            <a:avLst/>
          </a:prstGeom>
          <a:noFill/>
        </p:spPr>
        <p:txBody>
          <a:bodyPr wrap="square" rtlCol="0">
            <a:spAutoFit/>
          </a:bodyPr>
          <a:lstStyle/>
          <a:p>
            <a:pPr marL="285750" indent="-285750">
              <a:buFont typeface="Wingdings" pitchFamily="2" charset="2"/>
              <a:buChar char="Ø"/>
            </a:pPr>
            <a:r>
              <a:rPr lang="en-US" dirty="0">
                <a:solidFill>
                  <a:schemeClr val="bg1"/>
                </a:solidFill>
                <a:latin typeface="+mj-lt"/>
              </a:rPr>
              <a:t>Educating through mini-games and user stories </a:t>
            </a:r>
          </a:p>
          <a:p>
            <a:pPr marL="285750" indent="-285750">
              <a:buFont typeface="Wingdings" pitchFamily="2" charset="2"/>
              <a:buChar char="Ø"/>
            </a:pPr>
            <a:r>
              <a:rPr lang="en-US" dirty="0">
                <a:solidFill>
                  <a:schemeClr val="bg1"/>
                </a:solidFill>
                <a:latin typeface="+mj-lt"/>
              </a:rPr>
              <a:t>Posting short videos daily to provide tips on good financial habits</a:t>
            </a:r>
          </a:p>
          <a:p>
            <a:pPr marL="285750" indent="-285750">
              <a:buFont typeface="Wingdings" pitchFamily="2" charset="2"/>
              <a:buChar char="Ø"/>
            </a:pPr>
            <a:r>
              <a:rPr lang="en-US" dirty="0">
                <a:solidFill>
                  <a:schemeClr val="bg1"/>
                </a:solidFill>
                <a:latin typeface="+mj-lt"/>
              </a:rPr>
              <a:t>Virtual legal assistant to clarify any questions related to finance and immigrant law</a:t>
            </a:r>
          </a:p>
          <a:p>
            <a:pPr marL="285750" indent="-285750">
              <a:buFont typeface="Wingdings" pitchFamily="2" charset="2"/>
              <a:buChar char="Ø"/>
            </a:pPr>
            <a:r>
              <a:rPr lang="en-US" dirty="0">
                <a:solidFill>
                  <a:schemeClr val="bg1"/>
                </a:solidFill>
                <a:latin typeface="+mj-lt"/>
              </a:rPr>
              <a:t>Multilingual </a:t>
            </a:r>
          </a:p>
          <a:p>
            <a:pPr marL="285750" indent="-285750">
              <a:buFont typeface="Wingdings" pitchFamily="2" charset="2"/>
              <a:buChar char="Ø"/>
            </a:pPr>
            <a:r>
              <a:rPr lang="en-US" dirty="0">
                <a:solidFill>
                  <a:schemeClr val="bg1"/>
                </a:solidFill>
                <a:latin typeface="+mj-lt"/>
              </a:rPr>
              <a:t>Assistance in opening bank accounts and applying for credit cards</a:t>
            </a:r>
          </a:p>
          <a:p>
            <a:pPr marL="285750" indent="-285750">
              <a:buFont typeface="Wingdings" pitchFamily="2" charset="2"/>
              <a:buChar char="Ø"/>
            </a:pPr>
            <a:r>
              <a:rPr lang="en-US" dirty="0">
                <a:solidFill>
                  <a:schemeClr val="bg1"/>
                </a:solidFill>
                <a:latin typeface="+mj-lt"/>
              </a:rPr>
              <a:t>24-hour customer support for app-related queries</a:t>
            </a:r>
          </a:p>
          <a:p>
            <a:pPr marL="285750" indent="-285750">
              <a:buFont typeface="Wingdings" pitchFamily="2" charset="2"/>
              <a:buChar char="Ø"/>
            </a:pPr>
            <a:endParaRPr lang="en-US" dirty="0">
              <a:solidFill>
                <a:schemeClr val="bg1"/>
              </a:solidFill>
              <a:latin typeface="+mj-lt"/>
            </a:endParaRPr>
          </a:p>
          <a:p>
            <a:r>
              <a:rPr lang="en-US" dirty="0">
                <a:solidFill>
                  <a:schemeClr val="bg1"/>
                </a:solidFill>
                <a:latin typeface="+mj-lt"/>
              </a:rPr>
              <a:t>Future aspects:</a:t>
            </a:r>
          </a:p>
          <a:p>
            <a:pPr marL="285750" indent="-285750">
              <a:buFont typeface="Wingdings" pitchFamily="2" charset="2"/>
              <a:buChar char="Ø"/>
            </a:pPr>
            <a:r>
              <a:rPr lang="en-US" dirty="0">
                <a:solidFill>
                  <a:schemeClr val="bg1"/>
                </a:solidFill>
                <a:latin typeface="+mj-lt"/>
              </a:rPr>
              <a:t>Integrating digital wallets</a:t>
            </a:r>
          </a:p>
          <a:p>
            <a:pPr marL="285750" indent="-285750">
              <a:buFont typeface="Wingdings" pitchFamily="2" charset="2"/>
              <a:buChar char="Ø"/>
            </a:pPr>
            <a:r>
              <a:rPr lang="en-US" dirty="0">
                <a:solidFill>
                  <a:schemeClr val="bg1"/>
                </a:solidFill>
                <a:latin typeface="+mj-lt"/>
              </a:rPr>
              <a:t>Foreign money transactions with annual interest on overall transfers </a:t>
            </a:r>
          </a:p>
          <a:p>
            <a:endParaRPr lang="en-US" dirty="0">
              <a:solidFill>
                <a:schemeClr val="bg1"/>
              </a:solidFill>
              <a:latin typeface="+mj-lt"/>
            </a:endParaRPr>
          </a:p>
          <a:p>
            <a:r>
              <a:rPr lang="en-US" dirty="0">
                <a:solidFill>
                  <a:schemeClr val="bg1"/>
                </a:solidFill>
                <a:latin typeface="+mj-lt"/>
              </a:rPr>
              <a:t>Paid feature:</a:t>
            </a:r>
          </a:p>
          <a:p>
            <a:pPr marL="285750" indent="-285750">
              <a:buFont typeface="Wingdings" pitchFamily="2" charset="2"/>
              <a:buChar char="Ø"/>
            </a:pPr>
            <a:r>
              <a:rPr lang="en-US" dirty="0">
                <a:solidFill>
                  <a:schemeClr val="bg1"/>
                </a:solidFill>
                <a:latin typeface="+mj-lt"/>
              </a:rPr>
              <a:t>A personal advisor to assist with queries – ( Easy and secure payment options) </a:t>
            </a:r>
          </a:p>
          <a:p>
            <a:pPr marL="285750" indent="-285750">
              <a:buFont typeface="Wingdings" pitchFamily="2" charset="2"/>
              <a:buChar char="Ø"/>
            </a:pPr>
            <a:endParaRPr lang="en-US" dirty="0">
              <a:solidFill>
                <a:schemeClr val="bg1"/>
              </a:solidFill>
            </a:endParaRPr>
          </a:p>
        </p:txBody>
      </p:sp>
    </p:spTree>
    <p:extLst>
      <p:ext uri="{BB962C8B-B14F-4D97-AF65-F5344CB8AC3E}">
        <p14:creationId xmlns:p14="http://schemas.microsoft.com/office/powerpoint/2010/main" val="41909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2C3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2C2E-635A-F67E-EECF-C06DDC6EE821}"/>
              </a:ext>
            </a:extLst>
          </p:cNvPr>
          <p:cNvSpPr txBox="1"/>
          <p:nvPr/>
        </p:nvSpPr>
        <p:spPr>
          <a:xfrm>
            <a:off x="553435" y="571993"/>
            <a:ext cx="10158413" cy="461665"/>
          </a:xfrm>
          <a:prstGeom prst="rect">
            <a:avLst/>
          </a:prstGeom>
          <a:noFill/>
        </p:spPr>
        <p:txBody>
          <a:bodyPr wrap="square" rtlCol="0">
            <a:spAutoFit/>
          </a:bodyPr>
          <a:lstStyle/>
          <a:p>
            <a:r>
              <a:rPr lang="en-US" sz="2400" dirty="0">
                <a:solidFill>
                  <a:schemeClr val="bg1"/>
                </a:solidFill>
              </a:rPr>
              <a:t>Conclusion - Feedback </a:t>
            </a:r>
            <a:r>
              <a:rPr lang="en-US" dirty="0">
                <a:solidFill>
                  <a:schemeClr val="bg1"/>
                </a:solidFill>
              </a:rPr>
              <a:t> </a:t>
            </a:r>
          </a:p>
        </p:txBody>
      </p:sp>
      <p:cxnSp>
        <p:nvCxnSpPr>
          <p:cNvPr id="5" name="Straight Connector 4">
            <a:extLst>
              <a:ext uri="{FF2B5EF4-FFF2-40B4-BE49-F238E27FC236}">
                <a16:creationId xmlns:a16="http://schemas.microsoft.com/office/drawing/2014/main" id="{935E3099-1D46-D2B6-365D-34AA95164301}"/>
              </a:ext>
            </a:extLst>
          </p:cNvPr>
          <p:cNvCxnSpPr>
            <a:cxnSpLocks/>
          </p:cNvCxnSpPr>
          <p:nvPr/>
        </p:nvCxnSpPr>
        <p:spPr>
          <a:xfrm>
            <a:off x="672662" y="1128250"/>
            <a:ext cx="4813738"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Graphic 5" descr="Money with solid fill">
            <a:extLst>
              <a:ext uri="{FF2B5EF4-FFF2-40B4-BE49-F238E27FC236}">
                <a16:creationId xmlns:a16="http://schemas.microsoft.com/office/drawing/2014/main" id="{3ABB79B4-0089-D9D1-14A9-CD47704530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2855" y="5668670"/>
            <a:ext cx="914400" cy="914400"/>
          </a:xfrm>
          <a:prstGeom prst="rect">
            <a:avLst/>
          </a:prstGeom>
        </p:spPr>
      </p:pic>
      <p:pic>
        <p:nvPicPr>
          <p:cNvPr id="7" name="Graphic 6" descr="Coins outline">
            <a:extLst>
              <a:ext uri="{FF2B5EF4-FFF2-40B4-BE49-F238E27FC236}">
                <a16:creationId xmlns:a16="http://schemas.microsoft.com/office/drawing/2014/main" id="{22A5BC39-9EA7-915A-7538-367791356E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32869" y="5943600"/>
            <a:ext cx="914400" cy="914400"/>
          </a:xfrm>
          <a:prstGeom prst="rect">
            <a:avLst/>
          </a:prstGeom>
        </p:spPr>
      </p:pic>
      <p:pic>
        <p:nvPicPr>
          <p:cNvPr id="10" name="Picture 9" descr="A qr code with yellow squares&#10;&#10;Description automatically generated">
            <a:extLst>
              <a:ext uri="{FF2B5EF4-FFF2-40B4-BE49-F238E27FC236}">
                <a16:creationId xmlns:a16="http://schemas.microsoft.com/office/drawing/2014/main" id="{A41E875F-1056-E83D-0BEB-6206CA1EC83C}"/>
              </a:ext>
            </a:extLst>
          </p:cNvPr>
          <p:cNvPicPr>
            <a:picLocks noChangeAspect="1"/>
          </p:cNvPicPr>
          <p:nvPr/>
        </p:nvPicPr>
        <p:blipFill>
          <a:blip r:embed="rId7"/>
          <a:stretch>
            <a:fillRect/>
          </a:stretch>
        </p:blipFill>
        <p:spPr>
          <a:xfrm>
            <a:off x="4583933" y="1935326"/>
            <a:ext cx="3024133" cy="3024133"/>
          </a:xfrm>
          <a:prstGeom prst="rect">
            <a:avLst/>
          </a:prstGeom>
        </p:spPr>
      </p:pic>
    </p:spTree>
    <p:extLst>
      <p:ext uri="{BB962C8B-B14F-4D97-AF65-F5344CB8AC3E}">
        <p14:creationId xmlns:p14="http://schemas.microsoft.com/office/powerpoint/2010/main" val="249299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32C3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668C2-8A28-EF2F-8F9B-09C03EDFCE3D}"/>
              </a:ext>
            </a:extLst>
          </p:cNvPr>
          <p:cNvSpPr txBox="1"/>
          <p:nvPr/>
        </p:nvSpPr>
        <p:spPr>
          <a:xfrm>
            <a:off x="563946" y="561483"/>
            <a:ext cx="10158413" cy="461665"/>
          </a:xfrm>
          <a:prstGeom prst="rect">
            <a:avLst/>
          </a:prstGeom>
          <a:noFill/>
        </p:spPr>
        <p:txBody>
          <a:bodyPr wrap="square" rtlCol="0">
            <a:spAutoFit/>
          </a:bodyPr>
          <a:lstStyle/>
          <a:p>
            <a:r>
              <a:rPr lang="en-US" sz="2400" dirty="0">
                <a:solidFill>
                  <a:schemeClr val="bg1"/>
                </a:solidFill>
              </a:rPr>
              <a:t>Bibliography</a:t>
            </a:r>
            <a:r>
              <a:rPr lang="en-US" dirty="0">
                <a:solidFill>
                  <a:schemeClr val="bg1"/>
                </a:solidFill>
              </a:rPr>
              <a:t>  </a:t>
            </a:r>
          </a:p>
        </p:txBody>
      </p:sp>
      <p:cxnSp>
        <p:nvCxnSpPr>
          <p:cNvPr id="6" name="Straight Connector 5">
            <a:extLst>
              <a:ext uri="{FF2B5EF4-FFF2-40B4-BE49-F238E27FC236}">
                <a16:creationId xmlns:a16="http://schemas.microsoft.com/office/drawing/2014/main" id="{51AE6F5C-FA00-453B-53E4-5DF86F51A066}"/>
              </a:ext>
            </a:extLst>
          </p:cNvPr>
          <p:cNvCxnSpPr>
            <a:cxnSpLocks/>
          </p:cNvCxnSpPr>
          <p:nvPr/>
        </p:nvCxnSpPr>
        <p:spPr>
          <a:xfrm>
            <a:off x="651641" y="1138761"/>
            <a:ext cx="4813738"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descr="Money with solid fill">
            <a:extLst>
              <a:ext uri="{FF2B5EF4-FFF2-40B4-BE49-F238E27FC236}">
                <a16:creationId xmlns:a16="http://schemas.microsoft.com/office/drawing/2014/main" id="{385EC54D-97B6-FF6B-5CA3-39F7B833E9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82855" y="5668670"/>
            <a:ext cx="914400" cy="914400"/>
          </a:xfrm>
          <a:prstGeom prst="rect">
            <a:avLst/>
          </a:prstGeom>
        </p:spPr>
      </p:pic>
      <p:pic>
        <p:nvPicPr>
          <p:cNvPr id="8" name="Graphic 7" descr="Coins outline">
            <a:extLst>
              <a:ext uri="{FF2B5EF4-FFF2-40B4-BE49-F238E27FC236}">
                <a16:creationId xmlns:a16="http://schemas.microsoft.com/office/drawing/2014/main" id="{9376CBC1-1989-7577-FDC8-BAC6B8D019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32869" y="5943600"/>
            <a:ext cx="914400" cy="914400"/>
          </a:xfrm>
          <a:prstGeom prst="rect">
            <a:avLst/>
          </a:prstGeom>
        </p:spPr>
      </p:pic>
      <p:sp>
        <p:nvSpPr>
          <p:cNvPr id="9" name="TextBox 8">
            <a:extLst>
              <a:ext uri="{FF2B5EF4-FFF2-40B4-BE49-F238E27FC236}">
                <a16:creationId xmlns:a16="http://schemas.microsoft.com/office/drawing/2014/main" id="{C1A3BA13-F7D5-713E-F706-4D0237CA6D29}"/>
              </a:ext>
            </a:extLst>
          </p:cNvPr>
          <p:cNvSpPr txBox="1"/>
          <p:nvPr/>
        </p:nvSpPr>
        <p:spPr>
          <a:xfrm>
            <a:off x="651641" y="1524000"/>
            <a:ext cx="9354207" cy="2585323"/>
          </a:xfrm>
          <a:prstGeom prst="rect">
            <a:avLst/>
          </a:prstGeom>
          <a:noFill/>
        </p:spPr>
        <p:txBody>
          <a:bodyPr wrap="square" rtlCol="0">
            <a:spAutoFit/>
          </a:bodyPr>
          <a:lstStyle/>
          <a:p>
            <a:pPr algn="l" rtl="0">
              <a:spcBef>
                <a:spcPts val="0"/>
              </a:spcBef>
              <a:spcAft>
                <a:spcPts val="0"/>
              </a:spcAft>
            </a:pPr>
            <a:r>
              <a:rPr lang="en-US" sz="1800" i="0" u="sng" strike="noStrike" dirty="0">
                <a:solidFill>
                  <a:schemeClr val="bg1"/>
                </a:solidFill>
                <a:effectLst/>
                <a:latin typeface="Lato" panose="020F0502020204030203" pitchFamily="34" charset="0"/>
                <a:hlinkClick r:id="rId6">
                  <a:extLst>
                    <a:ext uri="{A12FA001-AC4F-418D-AE19-62706E023703}">
                      <ahyp:hlinkClr xmlns:ahyp="http://schemas.microsoft.com/office/drawing/2018/hyperlinkcolor" val="tx"/>
                    </a:ext>
                  </a:extLst>
                </a:hlinkClick>
              </a:rPr>
              <a:t>https://www.nyc.gov/assets/dca/downloads/pdf/partners/Research-ImmigrantFinancialStudy-FullReport.pdf</a:t>
            </a:r>
            <a:endParaRPr lang="en-US" i="0" u="none" strike="noStrike" dirty="0">
              <a:solidFill>
                <a:schemeClr val="bg1"/>
              </a:solidFill>
              <a:effectLst/>
            </a:endParaRPr>
          </a:p>
          <a:p>
            <a:pPr algn="l" rtl="0">
              <a:spcBef>
                <a:spcPts val="0"/>
              </a:spcBef>
              <a:spcAft>
                <a:spcPts val="0"/>
              </a:spcAft>
            </a:pPr>
            <a:br>
              <a:rPr lang="en-US" dirty="0">
                <a:solidFill>
                  <a:schemeClr val="bg1"/>
                </a:solidFill>
              </a:rPr>
            </a:br>
            <a:br>
              <a:rPr lang="en-US" dirty="0">
                <a:solidFill>
                  <a:schemeClr val="bg1"/>
                </a:solidFill>
              </a:rPr>
            </a:br>
            <a:r>
              <a:rPr lang="en-US" sz="1800" i="0" u="sng" strike="noStrike" dirty="0">
                <a:solidFill>
                  <a:schemeClr val="bg1"/>
                </a:solidFill>
                <a:effectLst/>
                <a:latin typeface="Lato" panose="020F0502020204030203" pitchFamily="34" charset="0"/>
                <a:hlinkClick r:id="rId7">
                  <a:extLst>
                    <a:ext uri="{A12FA001-AC4F-418D-AE19-62706E023703}">
                      <ahyp:hlinkClr xmlns:ahyp="http://schemas.microsoft.com/office/drawing/2018/hyperlinkcolor" val="tx"/>
                    </a:ext>
                  </a:extLst>
                </a:hlinkClick>
              </a:rPr>
              <a:t>https://www.boundless.com/blog/immigrant-population-hits-record-high/#:~:text=Sep%2018%2C%202023,from%20the%20U.S.%20Census%20Bureau</a:t>
            </a:r>
            <a:endParaRPr lang="en-US" i="0" u="none" strike="noStrike" dirty="0">
              <a:solidFill>
                <a:schemeClr val="bg1"/>
              </a:solidFill>
              <a:effectLst/>
            </a:endParaRPr>
          </a:p>
          <a:p>
            <a:br>
              <a:rPr lang="en-US" b="0" i="0" u="none" strike="noStrike" dirty="0">
                <a:solidFill>
                  <a:srgbClr val="000000"/>
                </a:solidFill>
                <a:effectLst/>
              </a:rPr>
            </a:br>
            <a:br>
              <a:rPr lang="en-US" dirty="0"/>
            </a:br>
            <a:endParaRPr lang="en-US" dirty="0"/>
          </a:p>
        </p:txBody>
      </p:sp>
    </p:spTree>
    <p:extLst>
      <p:ext uri="{BB962C8B-B14F-4D97-AF65-F5344CB8AC3E}">
        <p14:creationId xmlns:p14="http://schemas.microsoft.com/office/powerpoint/2010/main" val="871698595"/>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3096</TotalTime>
  <Words>1544</Words>
  <Application>Microsoft Macintosh PowerPoint</Application>
  <PresentationFormat>Widescreen</PresentationFormat>
  <Paragraphs>127</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Avenir Next LT Pro</vt:lpstr>
      <vt:lpstr>Calibri</vt:lpstr>
      <vt:lpstr>Lato</vt:lpstr>
      <vt:lpstr>Sitka Banner</vt:lpstr>
      <vt:lpstr>Söhne</vt:lpstr>
      <vt:lpstr>Wingdings</vt:lpstr>
      <vt:lpstr>HeadlinesVTI</vt:lpstr>
      <vt:lpstr>Innovation in social finance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in social finance </dc:title>
  <dc:creator>Dinakar, Mansi</dc:creator>
  <cp:lastModifiedBy>Dinakar, Mansi</cp:lastModifiedBy>
  <cp:revision>4</cp:revision>
  <dcterms:created xsi:type="dcterms:W3CDTF">2023-11-29T22:55:03Z</dcterms:created>
  <dcterms:modified xsi:type="dcterms:W3CDTF">2023-12-02T02:31:04Z</dcterms:modified>
</cp:coreProperties>
</file>