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7" r:id="rId1"/>
  </p:sldMasterIdLst>
  <p:sldIdLst>
    <p:sldId id="256" r:id="rId2"/>
    <p:sldId id="259" r:id="rId3"/>
    <p:sldId id="260" r:id="rId4"/>
    <p:sldId id="263" r:id="rId5"/>
    <p:sldId id="264" r:id="rId6"/>
    <p:sldId id="258" r:id="rId7"/>
    <p:sldId id="261" r:id="rId8"/>
    <p:sldId id="257" r:id="rId9"/>
    <p:sldId id="266" r:id="rId10"/>
    <p:sldId id="262" r:id="rId11"/>
    <p:sldId id="267" r:id="rId12"/>
    <p:sldId id="265"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0" d="100"/>
          <a:sy n="80" d="100"/>
        </p:scale>
        <p:origin x="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04F4C5-8FB8-468A-8FAC-11FC83016318}" type="datetimeFigureOut">
              <a:rPr lang="en-IN" smtClean="0"/>
              <a:t>16-09-2025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673A68-1B50-43D0-8B7F-109947A702E4}" type="slidenum">
              <a:rPr lang="en-IN" smtClean="0"/>
              <a:t>‹#›</a:t>
            </a:fld>
            <a:endParaRPr lang="en-IN"/>
          </a:p>
        </p:txBody>
      </p:sp>
    </p:spTree>
    <p:extLst>
      <p:ext uri="{BB962C8B-B14F-4D97-AF65-F5344CB8AC3E}">
        <p14:creationId xmlns:p14="http://schemas.microsoft.com/office/powerpoint/2010/main" val="2313214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04F4C5-8FB8-468A-8FAC-11FC83016318}" type="datetimeFigureOut">
              <a:rPr lang="en-IN" smtClean="0"/>
              <a:t>16-09-2025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673A68-1B50-43D0-8B7F-109947A702E4}" type="slidenum">
              <a:rPr lang="en-IN" smtClean="0"/>
              <a:t>‹#›</a:t>
            </a:fld>
            <a:endParaRPr lang="en-IN"/>
          </a:p>
        </p:txBody>
      </p:sp>
    </p:spTree>
    <p:extLst>
      <p:ext uri="{BB962C8B-B14F-4D97-AF65-F5344CB8AC3E}">
        <p14:creationId xmlns:p14="http://schemas.microsoft.com/office/powerpoint/2010/main" val="3804948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04F4C5-8FB8-468A-8FAC-11FC83016318}" type="datetimeFigureOut">
              <a:rPr lang="en-IN" smtClean="0"/>
              <a:t>16-09-2025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673A68-1B50-43D0-8B7F-109947A702E4}" type="slidenum">
              <a:rPr lang="en-IN" smtClean="0"/>
              <a:t>‹#›</a:t>
            </a:fld>
            <a:endParaRPr lang="en-IN"/>
          </a:p>
        </p:txBody>
      </p:sp>
    </p:spTree>
    <p:extLst>
      <p:ext uri="{BB962C8B-B14F-4D97-AF65-F5344CB8AC3E}">
        <p14:creationId xmlns:p14="http://schemas.microsoft.com/office/powerpoint/2010/main" val="1294512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04F4C5-8FB8-468A-8FAC-11FC83016318}" type="datetimeFigureOut">
              <a:rPr lang="en-IN" smtClean="0"/>
              <a:t>16-09-2025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673A68-1B50-43D0-8B7F-109947A702E4}"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25309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04F4C5-8FB8-468A-8FAC-11FC83016318}" type="datetimeFigureOut">
              <a:rPr lang="en-IN" smtClean="0"/>
              <a:t>16-09-2025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673A68-1B50-43D0-8B7F-109947A702E4}" type="slidenum">
              <a:rPr lang="en-IN" smtClean="0"/>
              <a:t>‹#›</a:t>
            </a:fld>
            <a:endParaRPr lang="en-IN"/>
          </a:p>
        </p:txBody>
      </p:sp>
    </p:spTree>
    <p:extLst>
      <p:ext uri="{BB962C8B-B14F-4D97-AF65-F5344CB8AC3E}">
        <p14:creationId xmlns:p14="http://schemas.microsoft.com/office/powerpoint/2010/main" val="23293642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C04F4C5-8FB8-468A-8FAC-11FC83016318}" type="datetimeFigureOut">
              <a:rPr lang="en-IN" smtClean="0"/>
              <a:t>16-09-2025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673A68-1B50-43D0-8B7F-109947A702E4}" type="slidenum">
              <a:rPr lang="en-IN" smtClean="0"/>
              <a:t>‹#›</a:t>
            </a:fld>
            <a:endParaRPr lang="en-IN"/>
          </a:p>
        </p:txBody>
      </p:sp>
    </p:spTree>
    <p:extLst>
      <p:ext uri="{BB962C8B-B14F-4D97-AF65-F5344CB8AC3E}">
        <p14:creationId xmlns:p14="http://schemas.microsoft.com/office/powerpoint/2010/main" val="3109063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C04F4C5-8FB8-468A-8FAC-11FC83016318}" type="datetimeFigureOut">
              <a:rPr lang="en-IN" smtClean="0"/>
              <a:t>16-09-2025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673A68-1B50-43D0-8B7F-109947A702E4}" type="slidenum">
              <a:rPr lang="en-IN" smtClean="0"/>
              <a:t>‹#›</a:t>
            </a:fld>
            <a:endParaRPr lang="en-IN"/>
          </a:p>
        </p:txBody>
      </p:sp>
    </p:spTree>
    <p:extLst>
      <p:ext uri="{BB962C8B-B14F-4D97-AF65-F5344CB8AC3E}">
        <p14:creationId xmlns:p14="http://schemas.microsoft.com/office/powerpoint/2010/main" val="6039516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04F4C5-8FB8-468A-8FAC-11FC83016318}" type="datetimeFigureOut">
              <a:rPr lang="en-IN" smtClean="0"/>
              <a:t>16-09-2025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673A68-1B50-43D0-8B7F-109947A702E4}" type="slidenum">
              <a:rPr lang="en-IN" smtClean="0"/>
              <a:t>‹#›</a:t>
            </a:fld>
            <a:endParaRPr lang="en-IN"/>
          </a:p>
        </p:txBody>
      </p:sp>
    </p:spTree>
    <p:extLst>
      <p:ext uri="{BB962C8B-B14F-4D97-AF65-F5344CB8AC3E}">
        <p14:creationId xmlns:p14="http://schemas.microsoft.com/office/powerpoint/2010/main" val="33523821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04F4C5-8FB8-468A-8FAC-11FC83016318}" type="datetimeFigureOut">
              <a:rPr lang="en-IN" smtClean="0"/>
              <a:t>16-09-2025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673A68-1B50-43D0-8B7F-109947A702E4}" type="slidenum">
              <a:rPr lang="en-IN" smtClean="0"/>
              <a:t>‹#›</a:t>
            </a:fld>
            <a:endParaRPr lang="en-IN"/>
          </a:p>
        </p:txBody>
      </p:sp>
    </p:spTree>
    <p:extLst>
      <p:ext uri="{BB962C8B-B14F-4D97-AF65-F5344CB8AC3E}">
        <p14:creationId xmlns:p14="http://schemas.microsoft.com/office/powerpoint/2010/main" val="683709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04F4C5-8FB8-468A-8FAC-11FC83016318}" type="datetimeFigureOut">
              <a:rPr lang="en-IN" smtClean="0"/>
              <a:t>16-09-2025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673A68-1B50-43D0-8B7F-109947A702E4}" type="slidenum">
              <a:rPr lang="en-IN" smtClean="0"/>
              <a:t>‹#›</a:t>
            </a:fld>
            <a:endParaRPr lang="en-IN"/>
          </a:p>
        </p:txBody>
      </p:sp>
    </p:spTree>
    <p:extLst>
      <p:ext uri="{BB962C8B-B14F-4D97-AF65-F5344CB8AC3E}">
        <p14:creationId xmlns:p14="http://schemas.microsoft.com/office/powerpoint/2010/main" val="2655393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04F4C5-8FB8-468A-8FAC-11FC83016318}" type="datetimeFigureOut">
              <a:rPr lang="en-IN" smtClean="0"/>
              <a:t>16-09-2025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673A68-1B50-43D0-8B7F-109947A702E4}" type="slidenum">
              <a:rPr lang="en-IN" smtClean="0"/>
              <a:t>‹#›</a:t>
            </a:fld>
            <a:endParaRPr lang="en-IN"/>
          </a:p>
        </p:txBody>
      </p:sp>
    </p:spTree>
    <p:extLst>
      <p:ext uri="{BB962C8B-B14F-4D97-AF65-F5344CB8AC3E}">
        <p14:creationId xmlns:p14="http://schemas.microsoft.com/office/powerpoint/2010/main" val="498281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04F4C5-8FB8-468A-8FAC-11FC83016318}" type="datetimeFigureOut">
              <a:rPr lang="en-IN" smtClean="0"/>
              <a:t>16-09-2025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673A68-1B50-43D0-8B7F-109947A702E4}" type="slidenum">
              <a:rPr lang="en-IN" smtClean="0"/>
              <a:t>‹#›</a:t>
            </a:fld>
            <a:endParaRPr lang="en-IN"/>
          </a:p>
        </p:txBody>
      </p:sp>
    </p:spTree>
    <p:extLst>
      <p:ext uri="{BB962C8B-B14F-4D97-AF65-F5344CB8AC3E}">
        <p14:creationId xmlns:p14="http://schemas.microsoft.com/office/powerpoint/2010/main" val="2436255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04F4C5-8FB8-468A-8FAC-11FC83016318}" type="datetimeFigureOut">
              <a:rPr lang="en-IN" smtClean="0"/>
              <a:t>16-09-2025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1673A68-1B50-43D0-8B7F-109947A702E4}" type="slidenum">
              <a:rPr lang="en-IN" smtClean="0"/>
              <a:t>‹#›</a:t>
            </a:fld>
            <a:endParaRPr lang="en-IN"/>
          </a:p>
        </p:txBody>
      </p:sp>
    </p:spTree>
    <p:extLst>
      <p:ext uri="{BB962C8B-B14F-4D97-AF65-F5344CB8AC3E}">
        <p14:creationId xmlns:p14="http://schemas.microsoft.com/office/powerpoint/2010/main" val="3329041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04F4C5-8FB8-468A-8FAC-11FC83016318}" type="datetimeFigureOut">
              <a:rPr lang="en-IN" smtClean="0"/>
              <a:t>16-09-2025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673A68-1B50-43D0-8B7F-109947A702E4}" type="slidenum">
              <a:rPr lang="en-IN" smtClean="0"/>
              <a:t>‹#›</a:t>
            </a:fld>
            <a:endParaRPr lang="en-IN"/>
          </a:p>
        </p:txBody>
      </p:sp>
    </p:spTree>
    <p:extLst>
      <p:ext uri="{BB962C8B-B14F-4D97-AF65-F5344CB8AC3E}">
        <p14:creationId xmlns:p14="http://schemas.microsoft.com/office/powerpoint/2010/main" val="2046042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04F4C5-8FB8-468A-8FAC-11FC83016318}" type="datetimeFigureOut">
              <a:rPr lang="en-IN" smtClean="0"/>
              <a:t>16-09-2025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1673A68-1B50-43D0-8B7F-109947A702E4}" type="slidenum">
              <a:rPr lang="en-IN" smtClean="0"/>
              <a:t>‹#›</a:t>
            </a:fld>
            <a:endParaRPr lang="en-IN"/>
          </a:p>
        </p:txBody>
      </p:sp>
    </p:spTree>
    <p:extLst>
      <p:ext uri="{BB962C8B-B14F-4D97-AF65-F5344CB8AC3E}">
        <p14:creationId xmlns:p14="http://schemas.microsoft.com/office/powerpoint/2010/main" val="670255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04F4C5-8FB8-468A-8FAC-11FC83016318}" type="datetimeFigureOut">
              <a:rPr lang="en-IN" smtClean="0"/>
              <a:t>16-09-2025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673A68-1B50-43D0-8B7F-109947A702E4}" type="slidenum">
              <a:rPr lang="en-IN" smtClean="0"/>
              <a:t>‹#›</a:t>
            </a:fld>
            <a:endParaRPr lang="en-IN"/>
          </a:p>
        </p:txBody>
      </p:sp>
    </p:spTree>
    <p:extLst>
      <p:ext uri="{BB962C8B-B14F-4D97-AF65-F5344CB8AC3E}">
        <p14:creationId xmlns:p14="http://schemas.microsoft.com/office/powerpoint/2010/main" val="1785284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04F4C5-8FB8-468A-8FAC-11FC83016318}" type="datetimeFigureOut">
              <a:rPr lang="en-IN" smtClean="0"/>
              <a:t>16-09-2025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673A68-1B50-43D0-8B7F-109947A702E4}" type="slidenum">
              <a:rPr lang="en-IN" smtClean="0"/>
              <a:t>‹#›</a:t>
            </a:fld>
            <a:endParaRPr lang="en-IN"/>
          </a:p>
        </p:txBody>
      </p:sp>
    </p:spTree>
    <p:extLst>
      <p:ext uri="{BB962C8B-B14F-4D97-AF65-F5344CB8AC3E}">
        <p14:creationId xmlns:p14="http://schemas.microsoft.com/office/powerpoint/2010/main" val="2675658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C04F4C5-8FB8-468A-8FAC-11FC83016318}" type="datetimeFigureOut">
              <a:rPr lang="en-IN" smtClean="0"/>
              <a:t>16-09-2025</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1673A68-1B50-43D0-8B7F-109947A702E4}" type="slidenum">
              <a:rPr lang="en-IN" smtClean="0"/>
              <a:t>‹#›</a:t>
            </a:fld>
            <a:endParaRPr lang="en-IN"/>
          </a:p>
        </p:txBody>
      </p:sp>
    </p:spTree>
    <p:extLst>
      <p:ext uri="{BB962C8B-B14F-4D97-AF65-F5344CB8AC3E}">
        <p14:creationId xmlns:p14="http://schemas.microsoft.com/office/powerpoint/2010/main" val="889765890"/>
      </p:ext>
    </p:extLst>
  </p:cSld>
  <p:clrMap bg1="dk1" tx1="lt1" bg2="dk2" tx2="lt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 id="2147483989" r:id="rId12"/>
    <p:sldLayoutId id="2147483990" r:id="rId13"/>
    <p:sldLayoutId id="2147483991" r:id="rId14"/>
    <p:sldLayoutId id="2147483992" r:id="rId15"/>
    <p:sldLayoutId id="2147483993" r:id="rId16"/>
    <p:sldLayoutId id="2147483994"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FC76E-C682-57AE-D2E1-CDA32525A47C}"/>
              </a:ext>
            </a:extLst>
          </p:cNvPr>
          <p:cNvSpPr>
            <a:spLocks noGrp="1"/>
          </p:cNvSpPr>
          <p:nvPr>
            <p:ph type="ctrTitle"/>
          </p:nvPr>
        </p:nvSpPr>
        <p:spPr/>
        <p:txBody>
          <a:bodyPr>
            <a:normAutofit/>
          </a:bodyPr>
          <a:lstStyle/>
          <a:p>
            <a:r>
              <a:rPr lang="en-IN" b="1">
                <a:solidFill>
                  <a:schemeClr val="accent1">
                    <a:lumMod val="60000"/>
                    <a:lumOff val="40000"/>
                  </a:schemeClr>
                </a:solidFill>
              </a:rPr>
              <a:t>Synthetic Financial Datasets for Fraud Detection</a:t>
            </a:r>
          </a:p>
        </p:txBody>
      </p:sp>
    </p:spTree>
    <p:extLst>
      <p:ext uri="{BB962C8B-B14F-4D97-AF65-F5344CB8AC3E}">
        <p14:creationId xmlns:p14="http://schemas.microsoft.com/office/powerpoint/2010/main" val="1799333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7C5D36B7-81F4-C084-F61C-8CBFD7D397C1}"/>
              </a:ext>
            </a:extLst>
          </p:cNvPr>
          <p:cNvSpPr>
            <a:spLocks noGrp="1"/>
          </p:cNvSpPr>
          <p:nvPr>
            <p:ph idx="1"/>
          </p:nvPr>
        </p:nvSpPr>
        <p:spPr>
          <a:xfrm>
            <a:off x="838200" y="678730"/>
            <a:ext cx="10515600" cy="5498233"/>
          </a:xfrm>
        </p:spPr>
        <p:txBody>
          <a:bodyPr/>
          <a:lstStyle/>
          <a:p>
            <a:pPr marL="0" indent="0">
              <a:buNone/>
            </a:pPr>
            <a:r>
              <a:rPr lang="en-US" b="1">
                <a:solidFill>
                  <a:schemeClr val="accent1">
                    <a:lumMod val="40000"/>
                    <a:lumOff val="60000"/>
                  </a:schemeClr>
                </a:solidFill>
              </a:rPr>
              <a:t>7. Analyzing Fraudulent Activity over Time</a:t>
            </a:r>
          </a:p>
          <a:p>
            <a:pPr marL="36900" indent="0">
              <a:buNone/>
            </a:pPr>
            <a:r>
              <a:rPr lang="en-US" b="1">
                <a:solidFill>
                  <a:schemeClr val="accent1">
                    <a:lumMod val="40000"/>
                    <a:lumOff val="60000"/>
                  </a:schemeClr>
                </a:solidFill>
              </a:rPr>
              <a:t>Question:</a:t>
            </a:r>
            <a:br>
              <a:rPr lang="en-US">
                <a:solidFill>
                  <a:schemeClr val="accent1">
                    <a:lumMod val="40000"/>
                    <a:lumOff val="60000"/>
                  </a:schemeClr>
                </a:solidFill>
              </a:rPr>
            </a:br>
            <a:r>
              <a:rPr lang="en-US">
                <a:solidFill>
                  <a:schemeClr val="accent1">
                    <a:lumMod val="40000"/>
                    <a:lumOff val="60000"/>
                  </a:schemeClr>
                </a:solidFill>
              </a:rPr>
              <a:t>Use a CTE to calculate the rolling sum of fraudulent transactions for each account over the last 5 steps.</a:t>
            </a:r>
          </a:p>
          <a:p>
            <a:pPr marL="36900" indent="0">
              <a:buNone/>
            </a:pPr>
            <a:r>
              <a:rPr lang="en-US" b="1">
                <a:solidFill>
                  <a:schemeClr val="accent1">
                    <a:lumMod val="40000"/>
                    <a:lumOff val="60000"/>
                  </a:schemeClr>
                </a:solidFill>
              </a:rPr>
              <a:t>Solution:</a:t>
            </a:r>
            <a:br>
              <a:rPr lang="en-US">
                <a:solidFill>
                  <a:schemeClr val="accent1">
                    <a:lumMod val="40000"/>
                    <a:lumOff val="60000"/>
                  </a:schemeClr>
                </a:solidFill>
              </a:rPr>
            </a:br>
            <a:r>
              <a:rPr lang="en-US">
                <a:solidFill>
                  <a:schemeClr val="accent1">
                    <a:lumMod val="40000"/>
                    <a:lumOff val="60000"/>
                  </a:schemeClr>
                </a:solidFill>
              </a:rPr>
              <a:t>This query uses a CTE to calculate the cumulative sum of fraudulent transactions for each account over the last five steps. It helps in understanding the temporal distribution of fraudulent activities, which is crucial for identifying patterns over time.</a:t>
            </a:r>
          </a:p>
          <a:p>
            <a:endParaRPr lang="en-IN"/>
          </a:p>
        </p:txBody>
      </p:sp>
    </p:spTree>
    <p:extLst>
      <p:ext uri="{BB962C8B-B14F-4D97-AF65-F5344CB8AC3E}">
        <p14:creationId xmlns:p14="http://schemas.microsoft.com/office/powerpoint/2010/main" val="3927387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A294B3F-37C5-0522-3B76-E8F5BDB30F4A}"/>
              </a:ext>
            </a:extLst>
          </p:cNvPr>
          <p:cNvPicPr>
            <a:picLocks noGrp="1" noChangeAspect="1"/>
          </p:cNvPicPr>
          <p:nvPr>
            <p:ph idx="1"/>
          </p:nvPr>
        </p:nvPicPr>
        <p:blipFill>
          <a:blip r:embed="rId2"/>
          <a:stretch>
            <a:fillRect/>
          </a:stretch>
        </p:blipFill>
        <p:spPr>
          <a:xfrm>
            <a:off x="2965550" y="1731963"/>
            <a:ext cx="6251375" cy="4059237"/>
          </a:xfrm>
          <a:prstGeom prst="rect">
            <a:avLst/>
          </a:prstGeom>
        </p:spPr>
      </p:pic>
    </p:spTree>
    <p:extLst>
      <p:ext uri="{BB962C8B-B14F-4D97-AF65-F5344CB8AC3E}">
        <p14:creationId xmlns:p14="http://schemas.microsoft.com/office/powerpoint/2010/main" val="649997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9B0EEE-EF65-9FAF-F5C7-9C92BA10CBF1}"/>
              </a:ext>
            </a:extLst>
          </p:cNvPr>
          <p:cNvSpPr>
            <a:spLocks noGrp="1"/>
          </p:cNvSpPr>
          <p:nvPr>
            <p:ph idx="1"/>
          </p:nvPr>
        </p:nvSpPr>
        <p:spPr>
          <a:xfrm>
            <a:off x="838200" y="838986"/>
            <a:ext cx="10515600" cy="5337977"/>
          </a:xfrm>
        </p:spPr>
        <p:txBody>
          <a:bodyPr>
            <a:normAutofit/>
          </a:bodyPr>
          <a:lstStyle/>
          <a:p>
            <a:pPr marL="0" indent="0">
              <a:buNone/>
            </a:pPr>
            <a:r>
              <a:rPr lang="en-US" b="1">
                <a:solidFill>
                  <a:schemeClr val="accent1">
                    <a:lumMod val="40000"/>
                    <a:lumOff val="60000"/>
                  </a:schemeClr>
                </a:solidFill>
              </a:rPr>
              <a:t>8. Complex Fraud Detection Using Multiple CTEs</a:t>
            </a:r>
          </a:p>
          <a:p>
            <a:pPr marL="36900" indent="0">
              <a:buNone/>
            </a:pPr>
            <a:r>
              <a:rPr lang="en-US" b="1">
                <a:solidFill>
                  <a:schemeClr val="accent1">
                    <a:lumMod val="40000"/>
                    <a:lumOff val="60000"/>
                  </a:schemeClr>
                </a:solidFill>
              </a:rPr>
              <a:t>Question:</a:t>
            </a:r>
            <a:br>
              <a:rPr lang="en-US">
                <a:solidFill>
                  <a:schemeClr val="accent1">
                    <a:lumMod val="40000"/>
                    <a:lumOff val="60000"/>
                  </a:schemeClr>
                </a:solidFill>
              </a:rPr>
            </a:br>
            <a:r>
              <a:rPr lang="en-US">
                <a:solidFill>
                  <a:schemeClr val="accent1">
                    <a:lumMod val="40000"/>
                    <a:lumOff val="60000"/>
                  </a:schemeClr>
                </a:solidFill>
              </a:rPr>
              <a:t>Use multiple CTEs to identify accounts with suspicious activity, including large transfers, consecutive transactions without balance change, and flagged transactions.</a:t>
            </a:r>
            <a:br>
              <a:rPr lang="en-US">
                <a:solidFill>
                  <a:schemeClr val="accent1">
                    <a:lumMod val="40000"/>
                    <a:lumOff val="60000"/>
                  </a:schemeClr>
                </a:solidFill>
              </a:rPr>
            </a:br>
            <a:br>
              <a:rPr lang="en-US">
                <a:solidFill>
                  <a:schemeClr val="accent1">
                    <a:lumMod val="40000"/>
                    <a:lumOff val="60000"/>
                  </a:schemeClr>
                </a:solidFill>
              </a:rPr>
            </a:br>
            <a:r>
              <a:rPr lang="en-US" b="1">
                <a:solidFill>
                  <a:schemeClr val="accent1">
                    <a:lumMod val="40000"/>
                    <a:lumOff val="60000"/>
                  </a:schemeClr>
                </a:solidFill>
              </a:rPr>
              <a:t>Solution:</a:t>
            </a:r>
            <a:br>
              <a:rPr lang="en-US">
                <a:solidFill>
                  <a:schemeClr val="accent1">
                    <a:lumMod val="40000"/>
                    <a:lumOff val="60000"/>
                  </a:schemeClr>
                </a:solidFill>
              </a:rPr>
            </a:br>
            <a:r>
              <a:rPr lang="en-US">
                <a:solidFill>
                  <a:schemeClr val="accent1">
                    <a:lumMod val="40000"/>
                    <a:lumOff val="60000"/>
                  </a:schemeClr>
                </a:solidFill>
              </a:rPr>
              <a:t>This query combines multiple suspicious criteria using multiple CTEs. It identifies accounts involved in large transfers, followed by no balance changes, and also where at least one transaction was flagged. The result is a list of highly suspicious accounts for further investigation.</a:t>
            </a:r>
          </a:p>
          <a:p>
            <a:endParaRPr lang="en-IN"/>
          </a:p>
        </p:txBody>
      </p:sp>
    </p:spTree>
    <p:extLst>
      <p:ext uri="{BB962C8B-B14F-4D97-AF65-F5344CB8AC3E}">
        <p14:creationId xmlns:p14="http://schemas.microsoft.com/office/powerpoint/2010/main" val="2269875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1C673-21C3-A5A7-5C62-8688A97F57B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DB04418-D0F4-89B5-61D5-F5AFE5861EE1}"/>
              </a:ext>
            </a:extLst>
          </p:cNvPr>
          <p:cNvPicPr>
            <a:picLocks noGrp="1" noChangeAspect="1"/>
          </p:cNvPicPr>
          <p:nvPr>
            <p:ph idx="1"/>
          </p:nvPr>
        </p:nvPicPr>
        <p:blipFill>
          <a:blip r:embed="rId2"/>
          <a:stretch>
            <a:fillRect/>
          </a:stretch>
        </p:blipFill>
        <p:spPr>
          <a:xfrm>
            <a:off x="1449063" y="1731963"/>
            <a:ext cx="9284349" cy="4059237"/>
          </a:xfrm>
          <a:prstGeom prst="rect">
            <a:avLst/>
          </a:prstGeom>
        </p:spPr>
      </p:pic>
    </p:spTree>
    <p:extLst>
      <p:ext uri="{BB962C8B-B14F-4D97-AF65-F5344CB8AC3E}">
        <p14:creationId xmlns:p14="http://schemas.microsoft.com/office/powerpoint/2010/main" val="1812591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AE917B-0281-E007-DB85-E42F7DFA49A6}"/>
              </a:ext>
            </a:extLst>
          </p:cNvPr>
          <p:cNvSpPr>
            <a:spLocks noGrp="1"/>
          </p:cNvSpPr>
          <p:nvPr>
            <p:ph idx="1"/>
          </p:nvPr>
        </p:nvSpPr>
        <p:spPr>
          <a:xfrm>
            <a:off x="838200" y="480767"/>
            <a:ext cx="10515600" cy="5696196"/>
          </a:xfrm>
        </p:spPr>
        <p:txBody>
          <a:bodyPr>
            <a:normAutofit fontScale="85000" lnSpcReduction="10000"/>
          </a:bodyPr>
          <a:lstStyle/>
          <a:p>
            <a:r>
              <a:rPr lang="en-US" sz="2400">
                <a:solidFill>
                  <a:schemeClr val="accent1">
                    <a:lumMod val="40000"/>
                    <a:lumOff val="60000"/>
                  </a:schemeClr>
                </a:solidFill>
              </a:rPr>
              <a:t>In this project, I worked on analyzing a synthetic financial transactions dataset to identify fraudulent activities. The goal was to simulate real-world fraud detection by applying </a:t>
            </a:r>
            <a:r>
              <a:rPr lang="en-US" sz="2400" b="1">
                <a:solidFill>
                  <a:schemeClr val="accent1">
                    <a:lumMod val="40000"/>
                    <a:lumOff val="60000"/>
                  </a:schemeClr>
                </a:solidFill>
              </a:rPr>
              <a:t>SQL queries and advanced techniques</a:t>
            </a:r>
            <a:r>
              <a:rPr lang="en-US" sz="2400">
                <a:solidFill>
                  <a:schemeClr val="accent1">
                    <a:lumMod val="40000"/>
                    <a:lumOff val="60000"/>
                  </a:schemeClr>
                </a:solidFill>
              </a:rPr>
              <a:t>.</a:t>
            </a:r>
          </a:p>
          <a:p>
            <a:pPr marL="0" indent="0">
              <a:buNone/>
            </a:pPr>
            <a:r>
              <a:rPr lang="en-US" sz="2400" b="1"/>
              <a:t>Key tasks included:</a:t>
            </a:r>
          </a:p>
          <a:p>
            <a:r>
              <a:rPr lang="en-US" sz="2400"/>
              <a:t>Comparing </a:t>
            </a:r>
            <a:r>
              <a:rPr lang="en-US" sz="2400" b="1"/>
              <a:t>fraudulent vs. non-fraudulent transactions</a:t>
            </a:r>
            <a:r>
              <a:rPr lang="en-US" sz="2400"/>
              <a:t> (average amounts, percentages).</a:t>
            </a:r>
          </a:p>
          <a:p>
            <a:r>
              <a:rPr lang="en-US" sz="2400"/>
              <a:t>Identifying </a:t>
            </a:r>
            <a:r>
              <a:rPr lang="en-US" sz="2400" b="1"/>
              <a:t>high-risk accounts</a:t>
            </a:r>
            <a:r>
              <a:rPr lang="en-US" sz="2400"/>
              <a:t> with the largest transaction volumes.</a:t>
            </a:r>
          </a:p>
          <a:p>
            <a:r>
              <a:rPr lang="en-US" sz="2400"/>
              <a:t>Detecting </a:t>
            </a:r>
            <a:r>
              <a:rPr lang="en-US" sz="2400" b="1"/>
              <a:t>money laundering patterns</a:t>
            </a:r>
            <a:r>
              <a:rPr lang="en-US" sz="2400"/>
              <a:t> using </a:t>
            </a:r>
            <a:r>
              <a:rPr lang="en-US" sz="2400" b="1"/>
              <a:t>recursive CTEs</a:t>
            </a:r>
            <a:r>
              <a:rPr lang="en-US" sz="2400"/>
              <a:t>.</a:t>
            </a:r>
          </a:p>
          <a:p>
            <a:r>
              <a:rPr lang="en-US" sz="2400"/>
              <a:t>Tracking </a:t>
            </a:r>
            <a:r>
              <a:rPr lang="en-US" sz="2400" b="1"/>
              <a:t>fraudulent activity trends over time</a:t>
            </a:r>
            <a:r>
              <a:rPr lang="en-US" sz="2400"/>
              <a:t> with rolling calculations.</a:t>
            </a:r>
          </a:p>
          <a:p>
            <a:r>
              <a:rPr lang="en-US" sz="2400"/>
              <a:t>Using </a:t>
            </a:r>
            <a:r>
              <a:rPr lang="en-US" sz="2400" b="1"/>
              <a:t>multiple CTEs</a:t>
            </a:r>
            <a:r>
              <a:rPr lang="en-US" sz="2400"/>
              <a:t> to flag suspicious behaviors such as consecutive unchanged balances and unusually large transfers.</a:t>
            </a:r>
          </a:p>
          <a:p>
            <a:r>
              <a:rPr lang="en-US" sz="2400"/>
              <a:t>Validating balances to check for </a:t>
            </a:r>
            <a:r>
              <a:rPr lang="en-US" sz="2400" b="1"/>
              <a:t>discrepancies in updated balances</a:t>
            </a:r>
            <a:r>
              <a:rPr lang="en-US" sz="2400"/>
              <a:t>.</a:t>
            </a:r>
          </a:p>
          <a:p>
            <a:r>
              <a:rPr lang="en-US" sz="2400"/>
              <a:t>Highlighting transactions where accounts had a </a:t>
            </a:r>
            <a:r>
              <a:rPr lang="en-US" sz="2400" b="1"/>
              <a:t>zero balance before or after transfers</a:t>
            </a:r>
            <a:r>
              <a:rPr lang="en-US" sz="2400"/>
              <a:t>.</a:t>
            </a:r>
          </a:p>
          <a:p>
            <a:r>
              <a:rPr lang="en-US" sz="2400"/>
              <a:t>This project demonstrates my ability to work with </a:t>
            </a:r>
            <a:r>
              <a:rPr lang="en-US" sz="2400" b="1"/>
              <a:t>large datasets, write complex SQL queries, and apply analytical thinking</a:t>
            </a:r>
            <a:r>
              <a:rPr lang="en-US" sz="2400"/>
              <a:t> to detect fraud patterns—skills directly relevant for a </a:t>
            </a:r>
            <a:r>
              <a:rPr lang="en-US" sz="2400" b="1"/>
              <a:t>Data Analyst / Fraud Analytics role</a:t>
            </a:r>
            <a:r>
              <a:rPr lang="en-US" sz="2400"/>
              <a:t>.</a:t>
            </a:r>
          </a:p>
          <a:p>
            <a:endParaRPr lang="en-IN"/>
          </a:p>
        </p:txBody>
      </p:sp>
    </p:spTree>
    <p:extLst>
      <p:ext uri="{BB962C8B-B14F-4D97-AF65-F5344CB8AC3E}">
        <p14:creationId xmlns:p14="http://schemas.microsoft.com/office/powerpoint/2010/main" val="1023883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C137E-10FE-A2C5-65DF-EE2A74AF464E}"/>
              </a:ext>
            </a:extLst>
          </p:cNvPr>
          <p:cNvSpPr>
            <a:spLocks noGrp="1"/>
          </p:cNvSpPr>
          <p:nvPr>
            <p:ph type="title"/>
          </p:nvPr>
        </p:nvSpPr>
        <p:spPr/>
        <p:txBody>
          <a:bodyPr>
            <a:normAutofit/>
          </a:bodyPr>
          <a:lstStyle/>
          <a:p>
            <a:r>
              <a:rPr lang="en-IN" sz="2800" b="1">
                <a:solidFill>
                  <a:schemeClr val="accent1">
                    <a:lumMod val="40000"/>
                    <a:lumOff val="60000"/>
                  </a:schemeClr>
                </a:solidFill>
                <a:latin typeface="+mn-lt"/>
              </a:rPr>
              <a:t>1- </a:t>
            </a:r>
            <a:r>
              <a:rPr lang="en-US" sz="2800" b="1">
                <a:solidFill>
                  <a:schemeClr val="accent1">
                    <a:lumMod val="40000"/>
                    <a:lumOff val="60000"/>
                  </a:schemeClr>
                </a:solidFill>
                <a:latin typeface="+mn-lt"/>
              </a:rPr>
              <a:t>Find the average transaction amount for fraudulent vs. non-fraudulent transactions.</a:t>
            </a:r>
            <a:endParaRPr lang="en-IN" sz="2800" b="1">
              <a:solidFill>
                <a:schemeClr val="accent1">
                  <a:lumMod val="40000"/>
                  <a:lumOff val="60000"/>
                </a:schemeClr>
              </a:solidFill>
              <a:latin typeface="+mn-lt"/>
            </a:endParaRPr>
          </a:p>
        </p:txBody>
      </p:sp>
      <p:pic>
        <p:nvPicPr>
          <p:cNvPr id="5" name="Content Placeholder 4">
            <a:extLst>
              <a:ext uri="{FF2B5EF4-FFF2-40B4-BE49-F238E27FC236}">
                <a16:creationId xmlns:a16="http://schemas.microsoft.com/office/drawing/2014/main" id="{604873F0-1743-9E7C-B7A2-C4EDF587BD79}"/>
              </a:ext>
            </a:extLst>
          </p:cNvPr>
          <p:cNvPicPr>
            <a:picLocks noGrp="1" noChangeAspect="1"/>
          </p:cNvPicPr>
          <p:nvPr>
            <p:ph idx="1"/>
          </p:nvPr>
        </p:nvPicPr>
        <p:blipFill>
          <a:blip r:embed="rId2"/>
          <a:stretch>
            <a:fillRect/>
          </a:stretch>
        </p:blipFill>
        <p:spPr>
          <a:xfrm>
            <a:off x="2833405" y="2309845"/>
            <a:ext cx="6515665" cy="2903472"/>
          </a:xfrm>
          <a:prstGeom prst="rect">
            <a:avLst/>
          </a:prstGeom>
        </p:spPr>
      </p:pic>
    </p:spTree>
    <p:extLst>
      <p:ext uri="{BB962C8B-B14F-4D97-AF65-F5344CB8AC3E}">
        <p14:creationId xmlns:p14="http://schemas.microsoft.com/office/powerpoint/2010/main" val="3041727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D2712-9F0A-F9FF-28B8-707F20C91877}"/>
              </a:ext>
            </a:extLst>
          </p:cNvPr>
          <p:cNvSpPr>
            <a:spLocks noGrp="1"/>
          </p:cNvSpPr>
          <p:nvPr>
            <p:ph type="title"/>
          </p:nvPr>
        </p:nvSpPr>
        <p:spPr/>
        <p:txBody>
          <a:bodyPr>
            <a:normAutofit/>
          </a:bodyPr>
          <a:lstStyle/>
          <a:p>
            <a:r>
              <a:rPr lang="en-IN" sz="2800" b="1">
                <a:solidFill>
                  <a:schemeClr val="accent1">
                    <a:lumMod val="40000"/>
                    <a:lumOff val="60000"/>
                  </a:schemeClr>
                </a:solidFill>
                <a:latin typeface="+mn-lt"/>
              </a:rPr>
              <a:t>2- </a:t>
            </a:r>
            <a:r>
              <a:rPr lang="en-US" sz="2800" b="1">
                <a:solidFill>
                  <a:schemeClr val="accent1">
                    <a:lumMod val="40000"/>
                    <a:lumOff val="60000"/>
                  </a:schemeClr>
                </a:solidFill>
                <a:latin typeface="+mn-lt"/>
              </a:rPr>
              <a:t>Find the top 5 accounts (nameOrig) with the highest total transaction amount.</a:t>
            </a:r>
            <a:endParaRPr lang="en-IN" sz="2800" b="1">
              <a:solidFill>
                <a:schemeClr val="accent1">
                  <a:lumMod val="40000"/>
                  <a:lumOff val="60000"/>
                </a:schemeClr>
              </a:solidFill>
              <a:latin typeface="+mn-lt"/>
            </a:endParaRPr>
          </a:p>
        </p:txBody>
      </p:sp>
      <p:pic>
        <p:nvPicPr>
          <p:cNvPr id="5" name="Content Placeholder 4">
            <a:extLst>
              <a:ext uri="{FF2B5EF4-FFF2-40B4-BE49-F238E27FC236}">
                <a16:creationId xmlns:a16="http://schemas.microsoft.com/office/drawing/2014/main" id="{63A11AD2-B45B-AAF0-A1B6-D4315A90F461}"/>
              </a:ext>
            </a:extLst>
          </p:cNvPr>
          <p:cNvPicPr>
            <a:picLocks noGrp="1" noChangeAspect="1"/>
          </p:cNvPicPr>
          <p:nvPr>
            <p:ph idx="1"/>
          </p:nvPr>
        </p:nvPicPr>
        <p:blipFill>
          <a:blip r:embed="rId2"/>
          <a:stretch>
            <a:fillRect/>
          </a:stretch>
        </p:blipFill>
        <p:spPr>
          <a:xfrm>
            <a:off x="2768629" y="2389862"/>
            <a:ext cx="6645216" cy="2743438"/>
          </a:xfrm>
          <a:prstGeom prst="rect">
            <a:avLst/>
          </a:prstGeom>
        </p:spPr>
      </p:pic>
    </p:spTree>
    <p:extLst>
      <p:ext uri="{BB962C8B-B14F-4D97-AF65-F5344CB8AC3E}">
        <p14:creationId xmlns:p14="http://schemas.microsoft.com/office/powerpoint/2010/main" val="578974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37DFC-9211-D3C6-576B-8414344C107A}"/>
              </a:ext>
            </a:extLst>
          </p:cNvPr>
          <p:cNvSpPr>
            <a:spLocks noGrp="1"/>
          </p:cNvSpPr>
          <p:nvPr>
            <p:ph type="title"/>
          </p:nvPr>
        </p:nvSpPr>
        <p:spPr/>
        <p:txBody>
          <a:bodyPr>
            <a:normAutofit/>
          </a:bodyPr>
          <a:lstStyle/>
          <a:p>
            <a:r>
              <a:rPr lang="en-IN" sz="2800" b="1">
                <a:solidFill>
                  <a:schemeClr val="accent1">
                    <a:lumMod val="40000"/>
                    <a:lumOff val="60000"/>
                  </a:schemeClr>
                </a:solidFill>
                <a:latin typeface="+mn-lt"/>
              </a:rPr>
              <a:t>3- </a:t>
            </a:r>
            <a:r>
              <a:rPr lang="en-US" sz="2800" b="1">
                <a:solidFill>
                  <a:schemeClr val="accent1">
                    <a:lumMod val="40000"/>
                    <a:lumOff val="60000"/>
                  </a:schemeClr>
                </a:solidFill>
                <a:latin typeface="+mn-lt"/>
              </a:rPr>
              <a:t>Find the percentage of fraudulent transactions out of total transactions.</a:t>
            </a:r>
            <a:endParaRPr lang="en-IN" sz="2800" b="1">
              <a:solidFill>
                <a:schemeClr val="accent1">
                  <a:lumMod val="40000"/>
                  <a:lumOff val="60000"/>
                </a:schemeClr>
              </a:solidFill>
              <a:latin typeface="+mn-lt"/>
            </a:endParaRPr>
          </a:p>
        </p:txBody>
      </p:sp>
      <p:pic>
        <p:nvPicPr>
          <p:cNvPr id="5" name="Content Placeholder 4">
            <a:extLst>
              <a:ext uri="{FF2B5EF4-FFF2-40B4-BE49-F238E27FC236}">
                <a16:creationId xmlns:a16="http://schemas.microsoft.com/office/drawing/2014/main" id="{B197BE5F-A033-909A-213D-A8B1FEB0FB68}"/>
              </a:ext>
            </a:extLst>
          </p:cNvPr>
          <p:cNvPicPr>
            <a:picLocks noGrp="1" noChangeAspect="1"/>
          </p:cNvPicPr>
          <p:nvPr>
            <p:ph idx="1"/>
          </p:nvPr>
        </p:nvPicPr>
        <p:blipFill>
          <a:blip r:embed="rId2"/>
          <a:stretch>
            <a:fillRect/>
          </a:stretch>
        </p:blipFill>
        <p:spPr>
          <a:xfrm>
            <a:off x="2692423" y="2801378"/>
            <a:ext cx="6797629" cy="1920406"/>
          </a:xfrm>
          <a:prstGeom prst="rect">
            <a:avLst/>
          </a:prstGeom>
        </p:spPr>
      </p:pic>
    </p:spTree>
    <p:extLst>
      <p:ext uri="{BB962C8B-B14F-4D97-AF65-F5344CB8AC3E}">
        <p14:creationId xmlns:p14="http://schemas.microsoft.com/office/powerpoint/2010/main" val="1105878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03EE70-558B-F0DC-D4C5-788725D12D0E}"/>
              </a:ext>
            </a:extLst>
          </p:cNvPr>
          <p:cNvSpPr>
            <a:spLocks noGrp="1"/>
          </p:cNvSpPr>
          <p:nvPr>
            <p:ph idx="1"/>
          </p:nvPr>
        </p:nvSpPr>
        <p:spPr>
          <a:xfrm>
            <a:off x="838200" y="499621"/>
            <a:ext cx="10515600" cy="5677342"/>
          </a:xfrm>
        </p:spPr>
        <p:txBody>
          <a:bodyPr/>
          <a:lstStyle/>
          <a:p>
            <a:pPr marL="0" indent="0">
              <a:buNone/>
            </a:pPr>
            <a:r>
              <a:rPr lang="en-US" sz="2400" b="1">
                <a:solidFill>
                  <a:schemeClr val="accent1">
                    <a:lumMod val="40000"/>
                    <a:lumOff val="60000"/>
                  </a:schemeClr>
                </a:solidFill>
              </a:rPr>
              <a:t>4. Detect Transactions with Zero Balance Before or After</a:t>
            </a:r>
          </a:p>
          <a:p>
            <a:pPr marL="36900" indent="0">
              <a:buNone/>
            </a:pPr>
            <a:r>
              <a:rPr lang="en-US" sz="2000" b="1">
                <a:solidFill>
                  <a:schemeClr val="accent1">
                    <a:lumMod val="40000"/>
                    <a:lumOff val="60000"/>
                  </a:schemeClr>
                </a:solidFill>
              </a:rPr>
              <a:t>Question</a:t>
            </a:r>
            <a:r>
              <a:rPr lang="en-US" sz="2000">
                <a:solidFill>
                  <a:schemeClr val="accent1">
                    <a:lumMod val="40000"/>
                    <a:lumOff val="60000"/>
                  </a:schemeClr>
                </a:solidFill>
              </a:rPr>
              <a:t>: Find transactions where the destination account had a zero balance before or after the transaction.</a:t>
            </a:r>
          </a:p>
          <a:p>
            <a:pPr marL="36900" indent="0">
              <a:buNone/>
            </a:pPr>
            <a:r>
              <a:rPr lang="en-US" sz="2000" b="1">
                <a:solidFill>
                  <a:schemeClr val="accent1">
                    <a:lumMod val="40000"/>
                    <a:lumOff val="60000"/>
                  </a:schemeClr>
                </a:solidFill>
              </a:rPr>
              <a:t>SQL Prompt</a:t>
            </a:r>
            <a:r>
              <a:rPr lang="en-US" sz="2000">
                <a:solidFill>
                  <a:schemeClr val="accent1">
                    <a:lumMod val="40000"/>
                    <a:lumOff val="60000"/>
                  </a:schemeClr>
                </a:solidFill>
              </a:rPr>
              <a:t>: Write a query to list transactions where oldbalanceDest or newbalanceDest is zero.</a:t>
            </a:r>
          </a:p>
          <a:p>
            <a:pPr marL="36900" indent="0">
              <a:buNone/>
            </a:pPr>
            <a:endParaRPr lang="en-IN"/>
          </a:p>
        </p:txBody>
      </p:sp>
      <p:pic>
        <p:nvPicPr>
          <p:cNvPr id="5" name="Picture 4">
            <a:extLst>
              <a:ext uri="{FF2B5EF4-FFF2-40B4-BE49-F238E27FC236}">
                <a16:creationId xmlns:a16="http://schemas.microsoft.com/office/drawing/2014/main" id="{6AFA9074-31E6-E052-5FA2-9FDF0F504340}"/>
              </a:ext>
            </a:extLst>
          </p:cNvPr>
          <p:cNvPicPr>
            <a:picLocks noChangeAspect="1"/>
          </p:cNvPicPr>
          <p:nvPr/>
        </p:nvPicPr>
        <p:blipFill>
          <a:blip r:embed="rId2"/>
          <a:stretch>
            <a:fillRect/>
          </a:stretch>
        </p:blipFill>
        <p:spPr>
          <a:xfrm>
            <a:off x="2498300" y="2395881"/>
            <a:ext cx="7522590" cy="4105373"/>
          </a:xfrm>
          <a:prstGeom prst="rect">
            <a:avLst/>
          </a:prstGeom>
        </p:spPr>
      </p:pic>
    </p:spTree>
    <p:extLst>
      <p:ext uri="{BB962C8B-B14F-4D97-AF65-F5344CB8AC3E}">
        <p14:creationId xmlns:p14="http://schemas.microsoft.com/office/powerpoint/2010/main" val="2511402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57BD2A-C4F7-3AB7-4E19-E1D950DF17C8}"/>
              </a:ext>
            </a:extLst>
          </p:cNvPr>
          <p:cNvSpPr>
            <a:spLocks noGrp="1"/>
          </p:cNvSpPr>
          <p:nvPr>
            <p:ph idx="1"/>
          </p:nvPr>
        </p:nvSpPr>
        <p:spPr>
          <a:xfrm>
            <a:off x="838200" y="471340"/>
            <a:ext cx="10515600" cy="5705623"/>
          </a:xfrm>
        </p:spPr>
        <p:txBody>
          <a:bodyPr/>
          <a:lstStyle/>
          <a:p>
            <a:pPr marL="0" indent="0">
              <a:buNone/>
            </a:pPr>
            <a:r>
              <a:rPr lang="en-US" sz="2400" b="1">
                <a:solidFill>
                  <a:schemeClr val="accent1">
                    <a:lumMod val="40000"/>
                    <a:lumOff val="60000"/>
                  </a:schemeClr>
                </a:solidFill>
              </a:rPr>
              <a:t>5. Write me a query that checks if the computed new_updated_Balance is the same as the actual newbalanceDest in the table. If they are equal, it returns those rows.</a:t>
            </a:r>
          </a:p>
          <a:p>
            <a:endParaRPr lang="en-US"/>
          </a:p>
          <a:p>
            <a:endParaRPr lang="en-IN"/>
          </a:p>
        </p:txBody>
      </p:sp>
      <p:pic>
        <p:nvPicPr>
          <p:cNvPr id="5" name="Picture 4">
            <a:extLst>
              <a:ext uri="{FF2B5EF4-FFF2-40B4-BE49-F238E27FC236}">
                <a16:creationId xmlns:a16="http://schemas.microsoft.com/office/drawing/2014/main" id="{888AFCF6-FB4C-803B-443C-69C3BFA7DED0}"/>
              </a:ext>
            </a:extLst>
          </p:cNvPr>
          <p:cNvPicPr>
            <a:picLocks noChangeAspect="1"/>
          </p:cNvPicPr>
          <p:nvPr/>
        </p:nvPicPr>
        <p:blipFill>
          <a:blip r:embed="rId2"/>
          <a:stretch>
            <a:fillRect/>
          </a:stretch>
        </p:blipFill>
        <p:spPr>
          <a:xfrm>
            <a:off x="1346744" y="1913332"/>
            <a:ext cx="9800169" cy="4473328"/>
          </a:xfrm>
          <a:prstGeom prst="rect">
            <a:avLst/>
          </a:prstGeom>
        </p:spPr>
      </p:pic>
    </p:spTree>
    <p:extLst>
      <p:ext uri="{BB962C8B-B14F-4D97-AF65-F5344CB8AC3E}">
        <p14:creationId xmlns:p14="http://schemas.microsoft.com/office/powerpoint/2010/main" val="4077538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00115-AC69-C1E6-56DD-970D7AB9C66F}"/>
              </a:ext>
            </a:extLst>
          </p:cNvPr>
          <p:cNvSpPr>
            <a:spLocks noGrp="1"/>
          </p:cNvSpPr>
          <p:nvPr>
            <p:ph idx="1"/>
          </p:nvPr>
        </p:nvSpPr>
        <p:spPr>
          <a:xfrm>
            <a:off x="838200" y="452488"/>
            <a:ext cx="10515600" cy="5724476"/>
          </a:xfrm>
        </p:spPr>
        <p:txBody>
          <a:bodyPr/>
          <a:lstStyle/>
          <a:p>
            <a:pPr marL="0" indent="0">
              <a:buNone/>
            </a:pPr>
            <a:r>
              <a:rPr lang="en-US" b="1">
                <a:solidFill>
                  <a:schemeClr val="accent1">
                    <a:lumMod val="40000"/>
                    <a:lumOff val="60000"/>
                  </a:schemeClr>
                </a:solidFill>
              </a:rPr>
              <a:t>6. Detecting Recursive Fraudulent Transactions</a:t>
            </a:r>
          </a:p>
          <a:p>
            <a:pPr marL="36900" indent="0">
              <a:buNone/>
            </a:pPr>
            <a:r>
              <a:rPr lang="en-US" b="1">
                <a:solidFill>
                  <a:schemeClr val="accent1">
                    <a:lumMod val="40000"/>
                    <a:lumOff val="60000"/>
                  </a:schemeClr>
                </a:solidFill>
              </a:rPr>
              <a:t>Question:</a:t>
            </a:r>
            <a:br>
              <a:rPr lang="en-US">
                <a:solidFill>
                  <a:schemeClr val="accent1">
                    <a:lumMod val="40000"/>
                    <a:lumOff val="60000"/>
                  </a:schemeClr>
                </a:solidFill>
              </a:rPr>
            </a:br>
            <a:r>
              <a:rPr lang="en-US" sz="2400">
                <a:solidFill>
                  <a:schemeClr val="accent1">
                    <a:lumMod val="40000"/>
                    <a:lumOff val="60000"/>
                  </a:schemeClr>
                </a:solidFill>
              </a:rPr>
              <a:t>Use a recursive CTE to identify potential money laundering chains where money is transferred from one account to another across multiple steps, with all transactions flagged as fraudulent.</a:t>
            </a:r>
            <a:br>
              <a:rPr lang="en-US" sz="2400">
                <a:solidFill>
                  <a:schemeClr val="accent1">
                    <a:lumMod val="40000"/>
                    <a:lumOff val="60000"/>
                  </a:schemeClr>
                </a:solidFill>
              </a:rPr>
            </a:br>
            <a:br>
              <a:rPr lang="en-US" sz="2400">
                <a:solidFill>
                  <a:schemeClr val="accent1">
                    <a:lumMod val="40000"/>
                    <a:lumOff val="60000"/>
                  </a:schemeClr>
                </a:solidFill>
              </a:rPr>
            </a:br>
            <a:r>
              <a:rPr lang="en-US" sz="2400">
                <a:solidFill>
                  <a:schemeClr val="accent1">
                    <a:lumMod val="40000"/>
                    <a:lumOff val="60000"/>
                  </a:schemeClr>
                </a:solidFill>
              </a:rPr>
              <a:t>This query uses a recursive CTE to track the flow of money through multiple accounts over successive steps. The recursive part of the CTE allows us to follow the chain of transactions and identify patterns that could indicate money laundering activities. It filters out chains where all transactions are marked as fraudulent.</a:t>
            </a:r>
          </a:p>
          <a:p>
            <a:endParaRPr lang="en-IN"/>
          </a:p>
        </p:txBody>
      </p:sp>
    </p:spTree>
    <p:extLst>
      <p:ext uri="{BB962C8B-B14F-4D97-AF65-F5344CB8AC3E}">
        <p14:creationId xmlns:p14="http://schemas.microsoft.com/office/powerpoint/2010/main" val="761928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D5361C0-294D-58F7-A4CB-459B52B36142}"/>
              </a:ext>
            </a:extLst>
          </p:cNvPr>
          <p:cNvPicPr>
            <a:picLocks noGrp="1" noChangeAspect="1"/>
          </p:cNvPicPr>
          <p:nvPr>
            <p:ph idx="1"/>
          </p:nvPr>
        </p:nvPicPr>
        <p:blipFill>
          <a:blip r:embed="rId2"/>
          <a:stretch>
            <a:fillRect/>
          </a:stretch>
        </p:blipFill>
        <p:spPr>
          <a:xfrm>
            <a:off x="2815362" y="1731963"/>
            <a:ext cx="6551750" cy="4059237"/>
          </a:xfrm>
          <a:prstGeom prst="rect">
            <a:avLst/>
          </a:prstGeom>
        </p:spPr>
      </p:pic>
    </p:spTree>
    <p:extLst>
      <p:ext uri="{BB962C8B-B14F-4D97-AF65-F5344CB8AC3E}">
        <p14:creationId xmlns:p14="http://schemas.microsoft.com/office/powerpoint/2010/main" val="6075187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70</TotalTime>
  <Words>540</Words>
  <Application>Microsoft Office PowerPoint</Application>
  <PresentationFormat>Widescreen</PresentationFormat>
  <Paragraphs>25</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Calisto MT</vt:lpstr>
      <vt:lpstr>Wingdings 2</vt:lpstr>
      <vt:lpstr>Slate</vt:lpstr>
      <vt:lpstr>Synthetic Financial Datasets for Fraud Detection</vt:lpstr>
      <vt:lpstr>PowerPoint Presentation</vt:lpstr>
      <vt:lpstr>1- Find the average transaction amount for fraudulent vs. non-fraudulent transactions.</vt:lpstr>
      <vt:lpstr>2- Find the top 5 accounts (nameOrig) with the highest total transaction amount.</vt:lpstr>
      <vt:lpstr>3- Find the percentage of fraudulent transactions out of total transactions.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Mansi Gautam</dc:creator>
  <cp:lastModifiedBy>Mansi Gautam</cp:lastModifiedBy>
  <cp:revision>5</cp:revision>
  <dcterms:created xsi:type="dcterms:W3CDTF">2025-09-16T16:11:38Z</dcterms:created>
  <dcterms:modified xsi:type="dcterms:W3CDTF">2025-09-16T17:24:12Z</dcterms:modified>
</cp:coreProperties>
</file>