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9" r:id="rId3"/>
    <p:sldId id="298" r:id="rId4"/>
    <p:sldId id="282" r:id="rId5"/>
    <p:sldId id="295" r:id="rId6"/>
    <p:sldId id="283" r:id="rId7"/>
    <p:sldId id="296" r:id="rId8"/>
    <p:sldId id="299" r:id="rId9"/>
    <p:sldId id="297"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0" autoAdjust="0"/>
    <p:restoredTop sz="94660"/>
  </p:normalViewPr>
  <p:slideViewPr>
    <p:cSldViewPr>
      <p:cViewPr varScale="1">
        <p:scale>
          <a:sx n="82" d="100"/>
          <a:sy n="82" d="100"/>
        </p:scale>
        <p:origin x="1517"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5FF41-207C-4733-90D5-3B8318E79A12}" type="datetimeFigureOut">
              <a:rPr lang="en-US" smtClean="0"/>
              <a:t>11/27/2018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EBECE-7CF5-4AF3-A801-4489ECE94FCF}" type="slidenum">
              <a:rPr lang="en-US" smtClean="0"/>
              <a:t>‹#›</a:t>
            </a:fld>
            <a:endParaRPr lang="en-US"/>
          </a:p>
        </p:txBody>
      </p:sp>
    </p:spTree>
    <p:extLst>
      <p:ext uri="{BB962C8B-B14F-4D97-AF65-F5344CB8AC3E}">
        <p14:creationId xmlns:p14="http://schemas.microsoft.com/office/powerpoint/2010/main" val="143605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We labeled the data manually with the help of domain knowledge received from Officer Wyman Thomas.</a:t>
            </a:r>
          </a:p>
        </p:txBody>
      </p:sp>
      <p:sp>
        <p:nvSpPr>
          <p:cNvPr id="4" name="Slide Number Placeholder 3"/>
          <p:cNvSpPr>
            <a:spLocks noGrp="1"/>
          </p:cNvSpPr>
          <p:nvPr>
            <p:ph type="sldNum" sz="quarter" idx="10"/>
          </p:nvPr>
        </p:nvSpPr>
        <p:spPr/>
        <p:txBody>
          <a:bodyPr/>
          <a:lstStyle/>
          <a:p>
            <a:fld id="{CDDEBECE-7CF5-4AF3-A801-4489ECE94FCF}" type="slidenum">
              <a:rPr lang="en-US" smtClean="0"/>
              <a:t>5</a:t>
            </a:fld>
            <a:endParaRPr lang="en-US"/>
          </a:p>
        </p:txBody>
      </p:sp>
    </p:spTree>
    <p:extLst>
      <p:ext uri="{BB962C8B-B14F-4D97-AF65-F5344CB8AC3E}">
        <p14:creationId xmlns:p14="http://schemas.microsoft.com/office/powerpoint/2010/main" val="361553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We labeled the data manually with the help of domain knowledge received from Officer Wyman Thomas.</a:t>
            </a:r>
          </a:p>
        </p:txBody>
      </p:sp>
      <p:sp>
        <p:nvSpPr>
          <p:cNvPr id="4" name="Slide Number Placeholder 3"/>
          <p:cNvSpPr>
            <a:spLocks noGrp="1"/>
          </p:cNvSpPr>
          <p:nvPr>
            <p:ph type="sldNum" sz="quarter" idx="10"/>
          </p:nvPr>
        </p:nvSpPr>
        <p:spPr/>
        <p:txBody>
          <a:bodyPr/>
          <a:lstStyle/>
          <a:p>
            <a:fld id="{CDDEBECE-7CF5-4AF3-A801-4489ECE94FCF}" type="slidenum">
              <a:rPr lang="en-US" smtClean="0"/>
              <a:t>7</a:t>
            </a:fld>
            <a:endParaRPr lang="en-US"/>
          </a:p>
        </p:txBody>
      </p:sp>
    </p:spTree>
    <p:extLst>
      <p:ext uri="{BB962C8B-B14F-4D97-AF65-F5344CB8AC3E}">
        <p14:creationId xmlns:p14="http://schemas.microsoft.com/office/powerpoint/2010/main" val="2324804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We labeled the data manually with the help of domain knowledge received from Officer Wyman Thomas.</a:t>
            </a:r>
          </a:p>
        </p:txBody>
      </p:sp>
      <p:sp>
        <p:nvSpPr>
          <p:cNvPr id="4" name="Slide Number Placeholder 3"/>
          <p:cNvSpPr>
            <a:spLocks noGrp="1"/>
          </p:cNvSpPr>
          <p:nvPr>
            <p:ph type="sldNum" sz="quarter" idx="10"/>
          </p:nvPr>
        </p:nvSpPr>
        <p:spPr/>
        <p:txBody>
          <a:bodyPr/>
          <a:lstStyle/>
          <a:p>
            <a:fld id="{CDDEBECE-7CF5-4AF3-A801-4489ECE94FCF}" type="slidenum">
              <a:rPr lang="en-US" smtClean="0"/>
              <a:t>8</a:t>
            </a:fld>
            <a:endParaRPr lang="en-US"/>
          </a:p>
        </p:txBody>
      </p:sp>
    </p:spTree>
    <p:extLst>
      <p:ext uri="{BB962C8B-B14F-4D97-AF65-F5344CB8AC3E}">
        <p14:creationId xmlns:p14="http://schemas.microsoft.com/office/powerpoint/2010/main" val="1386207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We labeled the data manually with the help of domain knowledge received from Officer Wyman Thomas.</a:t>
            </a:r>
          </a:p>
        </p:txBody>
      </p:sp>
      <p:sp>
        <p:nvSpPr>
          <p:cNvPr id="4" name="Slide Number Placeholder 3"/>
          <p:cNvSpPr>
            <a:spLocks noGrp="1"/>
          </p:cNvSpPr>
          <p:nvPr>
            <p:ph type="sldNum" sz="quarter" idx="10"/>
          </p:nvPr>
        </p:nvSpPr>
        <p:spPr/>
        <p:txBody>
          <a:bodyPr/>
          <a:lstStyle/>
          <a:p>
            <a:fld id="{CDDEBECE-7CF5-4AF3-A801-4489ECE94FCF}" type="slidenum">
              <a:rPr lang="en-US" smtClean="0"/>
              <a:t>9</a:t>
            </a:fld>
            <a:endParaRPr lang="en-US"/>
          </a:p>
        </p:txBody>
      </p:sp>
    </p:spTree>
    <p:extLst>
      <p:ext uri="{BB962C8B-B14F-4D97-AF65-F5344CB8AC3E}">
        <p14:creationId xmlns:p14="http://schemas.microsoft.com/office/powerpoint/2010/main" val="1138339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A37B0-35D7-4019-A8A1-7B2FD03AAE7E}"/>
              </a:ext>
            </a:extLst>
          </p:cNvPr>
          <p:cNvSpPr>
            <a:spLocks noGrp="1"/>
          </p:cNvSpPr>
          <p:nvPr>
            <p:ph type="ctrTitle"/>
          </p:nvPr>
        </p:nvSpPr>
        <p:spPr>
          <a:xfrm>
            <a:off x="573699" y="263769"/>
            <a:ext cx="4859948" cy="3244362"/>
          </a:xfrm>
        </p:spPr>
        <p:txBody>
          <a:bodyPr anchor="b"/>
          <a:lstStyle>
            <a:lvl1pPr algn="ctr">
              <a:defRPr sz="4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660B30-0ACC-4738-9FF5-10EDE931C8BE}"/>
              </a:ext>
            </a:extLst>
          </p:cNvPr>
          <p:cNvSpPr>
            <a:spLocks noGrp="1"/>
          </p:cNvSpPr>
          <p:nvPr>
            <p:ph type="subTitle" idx="1"/>
          </p:nvPr>
        </p:nvSpPr>
        <p:spPr>
          <a:xfrm>
            <a:off x="573699" y="3602038"/>
            <a:ext cx="4859948"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D8E95A-20B5-4CCA-8387-8F6BD371D6A8}"/>
              </a:ext>
            </a:extLst>
          </p:cNvPr>
          <p:cNvSpPr>
            <a:spLocks noGrp="1"/>
          </p:cNvSpPr>
          <p:nvPr>
            <p:ph type="dt" sz="half" idx="10"/>
          </p:nvPr>
        </p:nvSpPr>
        <p:spPr/>
        <p:txBody>
          <a:bodyPr/>
          <a:lstStyle/>
          <a:p>
            <a:fld id="{9369960C-C29B-49D7-8C44-FB7E3901E61B}" type="datetimeFigureOut">
              <a:rPr lang="en-US" smtClean="0"/>
              <a:pPr/>
              <a:t>11/27/2018</a:t>
            </a:fld>
            <a:endParaRPr lang="en-US"/>
          </a:p>
        </p:txBody>
      </p:sp>
      <p:sp>
        <p:nvSpPr>
          <p:cNvPr id="5" name="Footer Placeholder 4">
            <a:extLst>
              <a:ext uri="{FF2B5EF4-FFF2-40B4-BE49-F238E27FC236}">
                <a16:creationId xmlns:a16="http://schemas.microsoft.com/office/drawing/2014/main" id="{4D2D7B75-452D-43C6-9D2F-DBF0891E8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5BD90-B081-46DF-9EA4-0FFDEF8438C7}"/>
              </a:ext>
            </a:extLst>
          </p:cNvPr>
          <p:cNvSpPr>
            <a:spLocks noGrp="1"/>
          </p:cNvSpPr>
          <p:nvPr>
            <p:ph type="sldNum" sz="quarter" idx="12"/>
          </p:nvPr>
        </p:nvSpPr>
        <p:spPr/>
        <p:txBody>
          <a:bodyPr/>
          <a:lstStyle/>
          <a:p>
            <a:fld id="{9AAB33E0-7651-4D12-8DB5-15076E614748}" type="slidenum">
              <a:rPr lang="en-US" smtClean="0"/>
              <a:pPr/>
              <a:t>‹#›</a:t>
            </a:fld>
            <a:endParaRPr lang="en-US"/>
          </a:p>
        </p:txBody>
      </p:sp>
      <p:pic>
        <p:nvPicPr>
          <p:cNvPr id="8" name="Picture 7">
            <a:extLst>
              <a:ext uri="{FF2B5EF4-FFF2-40B4-BE49-F238E27FC236}">
                <a16:creationId xmlns:a16="http://schemas.microsoft.com/office/drawing/2014/main" id="{818E9967-7C58-44A8-A7ED-9A6DAB4F88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7128" y="0"/>
            <a:ext cx="3546872"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pic>
    </p:spTree>
    <p:extLst>
      <p:ext uri="{BB962C8B-B14F-4D97-AF65-F5344CB8AC3E}">
        <p14:creationId xmlns:p14="http://schemas.microsoft.com/office/powerpoint/2010/main" val="149017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C87C-D1D8-41C3-9B30-82B4C05208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10756D-272D-4E74-B35B-93D2F43980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FD4A3F-BAEC-4CC3-99B8-71FC7759C85C}"/>
              </a:ext>
            </a:extLst>
          </p:cNvPr>
          <p:cNvSpPr>
            <a:spLocks noGrp="1"/>
          </p:cNvSpPr>
          <p:nvPr>
            <p:ph type="dt" sz="half" idx="10"/>
          </p:nvPr>
        </p:nvSpPr>
        <p:spPr/>
        <p:txBody>
          <a:bodyPr/>
          <a:lstStyle/>
          <a:p>
            <a:fld id="{9369960C-C29B-49D7-8C44-FB7E3901E61B}" type="datetimeFigureOut">
              <a:rPr lang="en-US" smtClean="0"/>
              <a:pPr/>
              <a:t>11/27/2018</a:t>
            </a:fld>
            <a:endParaRPr lang="en-US"/>
          </a:p>
        </p:txBody>
      </p:sp>
      <p:sp>
        <p:nvSpPr>
          <p:cNvPr id="5" name="Footer Placeholder 4">
            <a:extLst>
              <a:ext uri="{FF2B5EF4-FFF2-40B4-BE49-F238E27FC236}">
                <a16:creationId xmlns:a16="http://schemas.microsoft.com/office/drawing/2014/main" id="{30E9D1DB-025B-47E7-BE70-A7BF67BB5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8C43C-D632-4281-9232-E4428F025DA3}"/>
              </a:ext>
            </a:extLst>
          </p:cNvPr>
          <p:cNvSpPr>
            <a:spLocks noGrp="1"/>
          </p:cNvSpPr>
          <p:nvPr>
            <p:ph type="sldNum" sz="quarter" idx="12"/>
          </p:nvPr>
        </p:nvSpPr>
        <p:spPr/>
        <p:txBody>
          <a:bodyPr/>
          <a:lstStyle/>
          <a:p>
            <a:fld id="{9AAB33E0-7651-4D12-8DB5-15076E614748}" type="slidenum">
              <a:rPr lang="en-US" smtClean="0"/>
              <a:pPr/>
              <a:t>‹#›</a:t>
            </a:fld>
            <a:endParaRPr lang="en-US"/>
          </a:p>
        </p:txBody>
      </p:sp>
    </p:spTree>
    <p:extLst>
      <p:ext uri="{BB962C8B-B14F-4D97-AF65-F5344CB8AC3E}">
        <p14:creationId xmlns:p14="http://schemas.microsoft.com/office/powerpoint/2010/main" val="341730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517D3-DFF9-4CAD-B5E6-85167A5C6BB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8418AF-20AD-4F94-9196-CF4868D967FF}"/>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56C39-E81E-48C3-84F3-602F81FE3069}"/>
              </a:ext>
            </a:extLst>
          </p:cNvPr>
          <p:cNvSpPr>
            <a:spLocks noGrp="1"/>
          </p:cNvSpPr>
          <p:nvPr>
            <p:ph type="dt" sz="half" idx="10"/>
          </p:nvPr>
        </p:nvSpPr>
        <p:spPr/>
        <p:txBody>
          <a:bodyPr/>
          <a:lstStyle/>
          <a:p>
            <a:fld id="{9369960C-C29B-49D7-8C44-FB7E3901E61B}" type="datetimeFigureOut">
              <a:rPr lang="en-US" smtClean="0"/>
              <a:pPr/>
              <a:t>11/27/2018</a:t>
            </a:fld>
            <a:endParaRPr lang="en-US"/>
          </a:p>
        </p:txBody>
      </p:sp>
      <p:sp>
        <p:nvSpPr>
          <p:cNvPr id="5" name="Footer Placeholder 4">
            <a:extLst>
              <a:ext uri="{FF2B5EF4-FFF2-40B4-BE49-F238E27FC236}">
                <a16:creationId xmlns:a16="http://schemas.microsoft.com/office/drawing/2014/main" id="{425393B0-395E-42CD-A564-C4EE8D3EC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EC382-2C0A-4B64-8CFA-A5EAC6FBA738}"/>
              </a:ext>
            </a:extLst>
          </p:cNvPr>
          <p:cNvSpPr>
            <a:spLocks noGrp="1"/>
          </p:cNvSpPr>
          <p:nvPr>
            <p:ph type="sldNum" sz="quarter" idx="12"/>
          </p:nvPr>
        </p:nvSpPr>
        <p:spPr/>
        <p:txBody>
          <a:bodyPr/>
          <a:lstStyle/>
          <a:p>
            <a:fld id="{9AAB33E0-7651-4D12-8DB5-15076E614748}" type="slidenum">
              <a:rPr lang="en-US" smtClean="0"/>
              <a:pPr/>
              <a:t>‹#›</a:t>
            </a:fld>
            <a:endParaRPr lang="en-US"/>
          </a:p>
        </p:txBody>
      </p:sp>
    </p:spTree>
    <p:extLst>
      <p:ext uri="{BB962C8B-B14F-4D97-AF65-F5344CB8AC3E}">
        <p14:creationId xmlns:p14="http://schemas.microsoft.com/office/powerpoint/2010/main" val="391209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accent3">
                <a:lumMod val="89000"/>
              </a:schemeClr>
            </a:gs>
            <a:gs pos="15000">
              <a:schemeClr val="accent3">
                <a:lumMod val="89000"/>
              </a:schemeClr>
            </a:gs>
            <a:gs pos="42000">
              <a:schemeClr val="accent3">
                <a:lumMod val="75000"/>
              </a:schemeClr>
            </a:gs>
            <a:gs pos="60000">
              <a:schemeClr val="accent3">
                <a:lumMod val="70000"/>
              </a:schemeClr>
            </a:gs>
          </a:gsLst>
          <a:path path="rect">
            <a:fillToRect l="100000" t="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C266-08C2-4E52-A041-A89A6902E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4BE011-5246-42C1-BF5F-25BE1CA1D0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EA2D0-446C-4BF5-A7EC-AEE54CEF51FD}"/>
              </a:ext>
            </a:extLst>
          </p:cNvPr>
          <p:cNvSpPr>
            <a:spLocks noGrp="1"/>
          </p:cNvSpPr>
          <p:nvPr>
            <p:ph type="dt" sz="half" idx="10"/>
          </p:nvPr>
        </p:nvSpPr>
        <p:spPr/>
        <p:txBody>
          <a:bodyPr/>
          <a:lstStyle/>
          <a:p>
            <a:fld id="{9369960C-C29B-49D7-8C44-FB7E3901E61B}" type="datetimeFigureOut">
              <a:rPr lang="en-US" smtClean="0"/>
              <a:pPr/>
              <a:t>11/27/2018</a:t>
            </a:fld>
            <a:endParaRPr lang="en-US"/>
          </a:p>
        </p:txBody>
      </p:sp>
      <p:sp>
        <p:nvSpPr>
          <p:cNvPr id="5" name="Footer Placeholder 4">
            <a:extLst>
              <a:ext uri="{FF2B5EF4-FFF2-40B4-BE49-F238E27FC236}">
                <a16:creationId xmlns:a16="http://schemas.microsoft.com/office/drawing/2014/main" id="{7C6775F9-E9F0-4423-8879-7A72027FC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5D0D5-C84D-471E-9B58-26C8148225AB}"/>
              </a:ext>
            </a:extLst>
          </p:cNvPr>
          <p:cNvSpPr>
            <a:spLocks noGrp="1"/>
          </p:cNvSpPr>
          <p:nvPr>
            <p:ph type="sldNum" sz="quarter" idx="12"/>
          </p:nvPr>
        </p:nvSpPr>
        <p:spPr/>
        <p:txBody>
          <a:bodyPr/>
          <a:lstStyle/>
          <a:p>
            <a:fld id="{9AAB33E0-7651-4D12-8DB5-15076E614748}" type="slidenum">
              <a:rPr lang="en-US" smtClean="0"/>
              <a:pPr/>
              <a:t>‹#›</a:t>
            </a:fld>
            <a:endParaRPr lang="en-US"/>
          </a:p>
        </p:txBody>
      </p:sp>
    </p:spTree>
    <p:extLst>
      <p:ext uri="{BB962C8B-B14F-4D97-AF65-F5344CB8AC3E}">
        <p14:creationId xmlns:p14="http://schemas.microsoft.com/office/powerpoint/2010/main" val="180784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CAD2-581D-48E2-8CB5-47BD2613AB9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43B15DB-4312-4C35-9189-4AE623A0765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7D436D-6980-4E7B-995E-C590665A37B1}"/>
              </a:ext>
            </a:extLst>
          </p:cNvPr>
          <p:cNvSpPr>
            <a:spLocks noGrp="1"/>
          </p:cNvSpPr>
          <p:nvPr>
            <p:ph type="dt" sz="half" idx="10"/>
          </p:nvPr>
        </p:nvSpPr>
        <p:spPr/>
        <p:txBody>
          <a:bodyPr/>
          <a:lstStyle/>
          <a:p>
            <a:fld id="{9369960C-C29B-49D7-8C44-FB7E3901E61B}" type="datetimeFigureOut">
              <a:rPr lang="en-US" smtClean="0"/>
              <a:pPr/>
              <a:t>11/27/2018</a:t>
            </a:fld>
            <a:endParaRPr lang="en-US"/>
          </a:p>
        </p:txBody>
      </p:sp>
      <p:sp>
        <p:nvSpPr>
          <p:cNvPr id="5" name="Footer Placeholder 4">
            <a:extLst>
              <a:ext uri="{FF2B5EF4-FFF2-40B4-BE49-F238E27FC236}">
                <a16:creationId xmlns:a16="http://schemas.microsoft.com/office/drawing/2014/main" id="{34230DF2-9F5F-48DE-BEB9-8807603C8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D634D-0CEE-48B3-8D8E-E12B44C490F2}"/>
              </a:ext>
            </a:extLst>
          </p:cNvPr>
          <p:cNvSpPr>
            <a:spLocks noGrp="1"/>
          </p:cNvSpPr>
          <p:nvPr>
            <p:ph type="sldNum" sz="quarter" idx="12"/>
          </p:nvPr>
        </p:nvSpPr>
        <p:spPr/>
        <p:txBody>
          <a:bodyPr/>
          <a:lstStyle/>
          <a:p>
            <a:fld id="{9AAB33E0-7651-4D12-8DB5-15076E614748}" type="slidenum">
              <a:rPr lang="en-US" smtClean="0"/>
              <a:pPr/>
              <a:t>‹#›</a:t>
            </a:fld>
            <a:endParaRPr lang="en-US"/>
          </a:p>
        </p:txBody>
      </p:sp>
    </p:spTree>
    <p:extLst>
      <p:ext uri="{BB962C8B-B14F-4D97-AF65-F5344CB8AC3E}">
        <p14:creationId xmlns:p14="http://schemas.microsoft.com/office/powerpoint/2010/main" val="288172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4CB8-F788-4B34-8655-3E2FC2934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030F1-FFAA-4EE2-95C2-99BDEBD94F33}"/>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32AD67-05A8-4EF8-965B-E54126EF9C9E}"/>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E1F4A5-9339-4514-BA16-761EAC3DA311}"/>
              </a:ext>
            </a:extLst>
          </p:cNvPr>
          <p:cNvSpPr>
            <a:spLocks noGrp="1"/>
          </p:cNvSpPr>
          <p:nvPr>
            <p:ph type="dt" sz="half" idx="10"/>
          </p:nvPr>
        </p:nvSpPr>
        <p:spPr/>
        <p:txBody>
          <a:bodyPr/>
          <a:lstStyle/>
          <a:p>
            <a:fld id="{9369960C-C29B-49D7-8C44-FB7E3901E61B}" type="datetimeFigureOut">
              <a:rPr lang="en-US" smtClean="0"/>
              <a:pPr/>
              <a:t>11/27/2018</a:t>
            </a:fld>
            <a:endParaRPr lang="en-US"/>
          </a:p>
        </p:txBody>
      </p:sp>
      <p:sp>
        <p:nvSpPr>
          <p:cNvPr id="6" name="Footer Placeholder 5">
            <a:extLst>
              <a:ext uri="{FF2B5EF4-FFF2-40B4-BE49-F238E27FC236}">
                <a16:creationId xmlns:a16="http://schemas.microsoft.com/office/drawing/2014/main" id="{13E6466A-C133-4323-921F-6A4DDC7448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DF493-717A-4E51-89C9-FE518FA13060}"/>
              </a:ext>
            </a:extLst>
          </p:cNvPr>
          <p:cNvSpPr>
            <a:spLocks noGrp="1"/>
          </p:cNvSpPr>
          <p:nvPr>
            <p:ph type="sldNum" sz="quarter" idx="12"/>
          </p:nvPr>
        </p:nvSpPr>
        <p:spPr/>
        <p:txBody>
          <a:bodyPr/>
          <a:lstStyle/>
          <a:p>
            <a:fld id="{9AAB33E0-7651-4D12-8DB5-15076E614748}" type="slidenum">
              <a:rPr lang="en-US" smtClean="0"/>
              <a:pPr/>
              <a:t>‹#›</a:t>
            </a:fld>
            <a:endParaRPr lang="en-US"/>
          </a:p>
        </p:txBody>
      </p:sp>
    </p:spTree>
    <p:extLst>
      <p:ext uri="{BB962C8B-B14F-4D97-AF65-F5344CB8AC3E}">
        <p14:creationId xmlns:p14="http://schemas.microsoft.com/office/powerpoint/2010/main" val="211873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0E1E-639F-40CD-BAB1-5C9726441DE4}"/>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72B5C-DC3D-49D9-98D4-5B49EE8979B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340CB20-9B58-42EA-AAD2-1500CD67E19C}"/>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CBCAE2-0A6C-439C-9572-0C97287F516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FB7DBAA-0E87-4CB1-A167-0395843A7C7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960777-422A-4D44-9E60-F6A1B3CDD651}"/>
              </a:ext>
            </a:extLst>
          </p:cNvPr>
          <p:cNvSpPr>
            <a:spLocks noGrp="1"/>
          </p:cNvSpPr>
          <p:nvPr>
            <p:ph type="dt" sz="half" idx="10"/>
          </p:nvPr>
        </p:nvSpPr>
        <p:spPr/>
        <p:txBody>
          <a:bodyPr/>
          <a:lstStyle/>
          <a:p>
            <a:fld id="{9369960C-C29B-49D7-8C44-FB7E3901E61B}" type="datetimeFigureOut">
              <a:rPr lang="en-US" smtClean="0"/>
              <a:pPr/>
              <a:t>11/27/2018</a:t>
            </a:fld>
            <a:endParaRPr lang="en-US"/>
          </a:p>
        </p:txBody>
      </p:sp>
      <p:sp>
        <p:nvSpPr>
          <p:cNvPr id="8" name="Footer Placeholder 7">
            <a:extLst>
              <a:ext uri="{FF2B5EF4-FFF2-40B4-BE49-F238E27FC236}">
                <a16:creationId xmlns:a16="http://schemas.microsoft.com/office/drawing/2014/main" id="{70C6A71F-E524-497D-9A84-0A8A139B89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1065A9-9623-4DB0-B803-53EE5C8531A5}"/>
              </a:ext>
            </a:extLst>
          </p:cNvPr>
          <p:cNvSpPr>
            <a:spLocks noGrp="1"/>
          </p:cNvSpPr>
          <p:nvPr>
            <p:ph type="sldNum" sz="quarter" idx="12"/>
          </p:nvPr>
        </p:nvSpPr>
        <p:spPr/>
        <p:txBody>
          <a:bodyPr/>
          <a:lstStyle/>
          <a:p>
            <a:fld id="{9AAB33E0-7651-4D12-8DB5-15076E614748}" type="slidenum">
              <a:rPr lang="en-US" smtClean="0"/>
              <a:pPr/>
              <a:t>‹#›</a:t>
            </a:fld>
            <a:endParaRPr lang="en-US"/>
          </a:p>
        </p:txBody>
      </p:sp>
    </p:spTree>
    <p:extLst>
      <p:ext uri="{BB962C8B-B14F-4D97-AF65-F5344CB8AC3E}">
        <p14:creationId xmlns:p14="http://schemas.microsoft.com/office/powerpoint/2010/main" val="368208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36F4-AEDF-4B65-8560-1FBF5B700A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D4B6F3-B5F6-4C98-935B-C896DB0820A8}"/>
              </a:ext>
            </a:extLst>
          </p:cNvPr>
          <p:cNvSpPr>
            <a:spLocks noGrp="1"/>
          </p:cNvSpPr>
          <p:nvPr>
            <p:ph type="dt" sz="half" idx="10"/>
          </p:nvPr>
        </p:nvSpPr>
        <p:spPr/>
        <p:txBody>
          <a:bodyPr/>
          <a:lstStyle/>
          <a:p>
            <a:fld id="{9369960C-C29B-49D7-8C44-FB7E3901E61B}" type="datetimeFigureOut">
              <a:rPr lang="en-US" smtClean="0"/>
              <a:pPr/>
              <a:t>11/27/2018</a:t>
            </a:fld>
            <a:endParaRPr lang="en-US"/>
          </a:p>
        </p:txBody>
      </p:sp>
      <p:sp>
        <p:nvSpPr>
          <p:cNvPr id="4" name="Footer Placeholder 3">
            <a:extLst>
              <a:ext uri="{FF2B5EF4-FFF2-40B4-BE49-F238E27FC236}">
                <a16:creationId xmlns:a16="http://schemas.microsoft.com/office/drawing/2014/main" id="{753085C7-D258-428D-AD1B-86BCAE49C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66E746-748D-4C6D-963C-6F61064D9C38}"/>
              </a:ext>
            </a:extLst>
          </p:cNvPr>
          <p:cNvSpPr>
            <a:spLocks noGrp="1"/>
          </p:cNvSpPr>
          <p:nvPr>
            <p:ph type="sldNum" sz="quarter" idx="12"/>
          </p:nvPr>
        </p:nvSpPr>
        <p:spPr/>
        <p:txBody>
          <a:bodyPr/>
          <a:lstStyle/>
          <a:p>
            <a:fld id="{9AAB33E0-7651-4D12-8DB5-15076E614748}" type="slidenum">
              <a:rPr lang="en-US" smtClean="0"/>
              <a:pPr/>
              <a:t>‹#›</a:t>
            </a:fld>
            <a:endParaRPr lang="en-US"/>
          </a:p>
        </p:txBody>
      </p:sp>
    </p:spTree>
    <p:extLst>
      <p:ext uri="{BB962C8B-B14F-4D97-AF65-F5344CB8AC3E}">
        <p14:creationId xmlns:p14="http://schemas.microsoft.com/office/powerpoint/2010/main" val="373277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912F9-29C1-47BB-AD26-A11D709375B8}"/>
              </a:ext>
            </a:extLst>
          </p:cNvPr>
          <p:cNvSpPr>
            <a:spLocks noGrp="1"/>
          </p:cNvSpPr>
          <p:nvPr>
            <p:ph type="dt" sz="half" idx="10"/>
          </p:nvPr>
        </p:nvSpPr>
        <p:spPr/>
        <p:txBody>
          <a:bodyPr/>
          <a:lstStyle/>
          <a:p>
            <a:fld id="{9369960C-C29B-49D7-8C44-FB7E3901E61B}" type="datetimeFigureOut">
              <a:rPr lang="en-US" smtClean="0"/>
              <a:pPr/>
              <a:t>11/27/2018</a:t>
            </a:fld>
            <a:endParaRPr lang="en-US"/>
          </a:p>
        </p:txBody>
      </p:sp>
      <p:sp>
        <p:nvSpPr>
          <p:cNvPr id="3" name="Footer Placeholder 2">
            <a:extLst>
              <a:ext uri="{FF2B5EF4-FFF2-40B4-BE49-F238E27FC236}">
                <a16:creationId xmlns:a16="http://schemas.microsoft.com/office/drawing/2014/main" id="{5BCDEF57-C602-4B84-8C43-C3AD8E2CEA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801B10-DB84-4D06-AB2E-97FE21D783DB}"/>
              </a:ext>
            </a:extLst>
          </p:cNvPr>
          <p:cNvSpPr>
            <a:spLocks noGrp="1"/>
          </p:cNvSpPr>
          <p:nvPr>
            <p:ph type="sldNum" sz="quarter" idx="12"/>
          </p:nvPr>
        </p:nvSpPr>
        <p:spPr/>
        <p:txBody>
          <a:bodyPr/>
          <a:lstStyle/>
          <a:p>
            <a:fld id="{9AAB33E0-7651-4D12-8DB5-15076E614748}" type="slidenum">
              <a:rPr lang="en-US" smtClean="0"/>
              <a:pPr/>
              <a:t>‹#›</a:t>
            </a:fld>
            <a:endParaRPr lang="en-US"/>
          </a:p>
        </p:txBody>
      </p:sp>
    </p:spTree>
    <p:extLst>
      <p:ext uri="{BB962C8B-B14F-4D97-AF65-F5344CB8AC3E}">
        <p14:creationId xmlns:p14="http://schemas.microsoft.com/office/powerpoint/2010/main" val="51372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19C5-ABEA-40DD-9F13-172CAE05330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4EF8808-52F9-494B-BB2B-771F6CBA668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D07672-C5CA-48A9-B108-AE38ACCBCC8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10E2D12-189C-4004-A71B-71E2D7B86B14}"/>
              </a:ext>
            </a:extLst>
          </p:cNvPr>
          <p:cNvSpPr>
            <a:spLocks noGrp="1"/>
          </p:cNvSpPr>
          <p:nvPr>
            <p:ph type="dt" sz="half" idx="10"/>
          </p:nvPr>
        </p:nvSpPr>
        <p:spPr/>
        <p:txBody>
          <a:bodyPr/>
          <a:lstStyle/>
          <a:p>
            <a:fld id="{9369960C-C29B-49D7-8C44-FB7E3901E61B}" type="datetimeFigureOut">
              <a:rPr lang="en-US" smtClean="0"/>
              <a:pPr/>
              <a:t>11/27/2018</a:t>
            </a:fld>
            <a:endParaRPr lang="en-US"/>
          </a:p>
        </p:txBody>
      </p:sp>
      <p:sp>
        <p:nvSpPr>
          <p:cNvPr id="6" name="Footer Placeholder 5">
            <a:extLst>
              <a:ext uri="{FF2B5EF4-FFF2-40B4-BE49-F238E27FC236}">
                <a16:creationId xmlns:a16="http://schemas.microsoft.com/office/drawing/2014/main" id="{844F13DD-2DEB-49BD-A8EE-51870E23B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E9169-5E0A-4BD2-AF03-2080D472A6E7}"/>
              </a:ext>
            </a:extLst>
          </p:cNvPr>
          <p:cNvSpPr>
            <a:spLocks noGrp="1"/>
          </p:cNvSpPr>
          <p:nvPr>
            <p:ph type="sldNum" sz="quarter" idx="12"/>
          </p:nvPr>
        </p:nvSpPr>
        <p:spPr/>
        <p:txBody>
          <a:bodyPr/>
          <a:lstStyle/>
          <a:p>
            <a:fld id="{9AAB33E0-7651-4D12-8DB5-15076E614748}" type="slidenum">
              <a:rPr lang="en-US" smtClean="0"/>
              <a:pPr/>
              <a:t>‹#›</a:t>
            </a:fld>
            <a:endParaRPr lang="en-US"/>
          </a:p>
        </p:txBody>
      </p:sp>
    </p:spTree>
    <p:extLst>
      <p:ext uri="{BB962C8B-B14F-4D97-AF65-F5344CB8AC3E}">
        <p14:creationId xmlns:p14="http://schemas.microsoft.com/office/powerpoint/2010/main" val="429286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63B9-B88B-43AD-A16F-58C9490BF57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C1074AB-8BF7-4B37-9D2B-6BE5761E33D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B9217E8C-A9F0-44D9-B32F-D98284D8475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1F7791F-0116-42FD-8F84-BAC2EB8DEC04}"/>
              </a:ext>
            </a:extLst>
          </p:cNvPr>
          <p:cNvSpPr>
            <a:spLocks noGrp="1"/>
          </p:cNvSpPr>
          <p:nvPr>
            <p:ph type="dt" sz="half" idx="10"/>
          </p:nvPr>
        </p:nvSpPr>
        <p:spPr/>
        <p:txBody>
          <a:bodyPr/>
          <a:lstStyle/>
          <a:p>
            <a:fld id="{9369960C-C29B-49D7-8C44-FB7E3901E61B}" type="datetimeFigureOut">
              <a:rPr lang="en-US" smtClean="0"/>
              <a:pPr/>
              <a:t>11/27/2018</a:t>
            </a:fld>
            <a:endParaRPr lang="en-US"/>
          </a:p>
        </p:txBody>
      </p:sp>
      <p:sp>
        <p:nvSpPr>
          <p:cNvPr id="6" name="Footer Placeholder 5">
            <a:extLst>
              <a:ext uri="{FF2B5EF4-FFF2-40B4-BE49-F238E27FC236}">
                <a16:creationId xmlns:a16="http://schemas.microsoft.com/office/drawing/2014/main" id="{9D5700D9-8CA3-466C-AABF-6D9A67F81A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5C12F8-8678-4CE3-BE8A-ECF1C833D0FD}"/>
              </a:ext>
            </a:extLst>
          </p:cNvPr>
          <p:cNvSpPr>
            <a:spLocks noGrp="1"/>
          </p:cNvSpPr>
          <p:nvPr>
            <p:ph type="sldNum" sz="quarter" idx="12"/>
          </p:nvPr>
        </p:nvSpPr>
        <p:spPr/>
        <p:txBody>
          <a:bodyPr/>
          <a:lstStyle/>
          <a:p>
            <a:fld id="{9AAB33E0-7651-4D12-8DB5-15076E614748}" type="slidenum">
              <a:rPr lang="en-US" smtClean="0"/>
              <a:pPr/>
              <a:t>‹#›</a:t>
            </a:fld>
            <a:endParaRPr lang="en-US"/>
          </a:p>
        </p:txBody>
      </p:sp>
    </p:spTree>
    <p:extLst>
      <p:ext uri="{BB962C8B-B14F-4D97-AF65-F5344CB8AC3E}">
        <p14:creationId xmlns:p14="http://schemas.microsoft.com/office/powerpoint/2010/main" val="340127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D81A3C-F963-4FA9-A944-464023C4D55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5C84C-3B45-44AC-8603-CA545B7519B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4AC6D-BB42-405D-8331-52A353367DC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369960C-C29B-49D7-8C44-FB7E3901E61B}" type="datetimeFigureOut">
              <a:rPr lang="en-US" smtClean="0"/>
              <a:pPr/>
              <a:t>11/27/2018</a:t>
            </a:fld>
            <a:endParaRPr lang="en-US"/>
          </a:p>
        </p:txBody>
      </p:sp>
      <p:sp>
        <p:nvSpPr>
          <p:cNvPr id="5" name="Footer Placeholder 4">
            <a:extLst>
              <a:ext uri="{FF2B5EF4-FFF2-40B4-BE49-F238E27FC236}">
                <a16:creationId xmlns:a16="http://schemas.microsoft.com/office/drawing/2014/main" id="{2711058F-B8BF-426C-94AA-7E1410FD748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471A94-6605-4864-9360-F59762280D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AB33E0-7651-4D12-8DB5-15076E614748}" type="slidenum">
              <a:rPr lang="en-US" smtClean="0"/>
              <a:pPr/>
              <a:t>‹#›</a:t>
            </a:fld>
            <a:endParaRPr lang="en-US"/>
          </a:p>
        </p:txBody>
      </p:sp>
    </p:spTree>
    <p:extLst>
      <p:ext uri="{BB962C8B-B14F-4D97-AF65-F5344CB8AC3E}">
        <p14:creationId xmlns:p14="http://schemas.microsoft.com/office/powerpoint/2010/main" val="2425269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4859948" cy="917331"/>
          </a:xfrm>
        </p:spPr>
        <p:txBody>
          <a:bodyPr>
            <a:normAutofit/>
          </a:bodyPr>
          <a:lstStyle/>
          <a:p>
            <a:r>
              <a:rPr lang="en-US" sz="6000" b="1" dirty="0">
                <a:solidFill>
                  <a:schemeClr val="bg1"/>
                </a:solidFill>
              </a:rPr>
              <a:t>Project Poirot</a:t>
            </a:r>
          </a:p>
        </p:txBody>
      </p:sp>
      <p:sp>
        <p:nvSpPr>
          <p:cNvPr id="3" name="Subtitle 2"/>
          <p:cNvSpPr>
            <a:spLocks noGrp="1"/>
          </p:cNvSpPr>
          <p:nvPr>
            <p:ph type="subTitle" idx="1"/>
          </p:nvPr>
        </p:nvSpPr>
        <p:spPr>
          <a:xfrm>
            <a:off x="381000" y="1676400"/>
            <a:ext cx="4859948" cy="838200"/>
          </a:xfrm>
        </p:spPr>
        <p:txBody>
          <a:bodyPr>
            <a:normAutofit lnSpcReduction="10000"/>
          </a:bodyPr>
          <a:lstStyle/>
          <a:p>
            <a:r>
              <a:rPr lang="en-US" sz="2800" b="1" dirty="0">
                <a:solidFill>
                  <a:schemeClr val="bg1"/>
                </a:solidFill>
              </a:rPr>
              <a:t>Machine Learning based Predictive Crime Analysis</a:t>
            </a:r>
          </a:p>
        </p:txBody>
      </p:sp>
      <p:sp>
        <p:nvSpPr>
          <p:cNvPr id="4" name="Rectangle 3"/>
          <p:cNvSpPr/>
          <p:nvPr/>
        </p:nvSpPr>
        <p:spPr>
          <a:xfrm>
            <a:off x="457200" y="4114800"/>
            <a:ext cx="4572000" cy="2308324"/>
          </a:xfrm>
          <a:prstGeom prst="rect">
            <a:avLst/>
          </a:prstGeom>
        </p:spPr>
        <p:txBody>
          <a:bodyPr>
            <a:spAutoFit/>
          </a:bodyPr>
          <a:lstStyle/>
          <a:p>
            <a:r>
              <a:rPr lang="en-US" b="1" dirty="0">
                <a:solidFill>
                  <a:schemeClr val="bg1"/>
                </a:solidFill>
              </a:rPr>
              <a:t>Team:</a:t>
            </a:r>
          </a:p>
          <a:p>
            <a:r>
              <a:rPr lang="en-US" dirty="0">
                <a:solidFill>
                  <a:schemeClr val="bg1"/>
                </a:solidFill>
              </a:rPr>
              <a:t>Mansi </a:t>
            </a:r>
            <a:r>
              <a:rPr lang="en-US" dirty="0" err="1">
                <a:solidFill>
                  <a:schemeClr val="bg1"/>
                </a:solidFill>
              </a:rPr>
              <a:t>Ganatra</a:t>
            </a:r>
            <a:r>
              <a:rPr lang="en-US" dirty="0">
                <a:solidFill>
                  <a:schemeClr val="bg1"/>
                </a:solidFill>
              </a:rPr>
              <a:t>(4669963813)</a:t>
            </a:r>
          </a:p>
          <a:p>
            <a:r>
              <a:rPr lang="en-US" dirty="0">
                <a:solidFill>
                  <a:schemeClr val="bg1"/>
                </a:solidFill>
              </a:rPr>
              <a:t>Naga </a:t>
            </a:r>
            <a:r>
              <a:rPr lang="en-US" dirty="0" err="1">
                <a:solidFill>
                  <a:schemeClr val="bg1"/>
                </a:solidFill>
              </a:rPr>
              <a:t>Ritwik</a:t>
            </a:r>
            <a:r>
              <a:rPr lang="en-US" dirty="0">
                <a:solidFill>
                  <a:schemeClr val="bg1"/>
                </a:solidFill>
              </a:rPr>
              <a:t> </a:t>
            </a:r>
            <a:r>
              <a:rPr lang="en-US" dirty="0" err="1">
                <a:solidFill>
                  <a:schemeClr val="bg1"/>
                </a:solidFill>
              </a:rPr>
              <a:t>Indugu</a:t>
            </a:r>
            <a:r>
              <a:rPr lang="en-US">
                <a:solidFill>
                  <a:schemeClr val="bg1"/>
                </a:solidFill>
              </a:rPr>
              <a:t>(7042923484)</a:t>
            </a:r>
            <a:endParaRPr lang="en-US" dirty="0">
              <a:solidFill>
                <a:schemeClr val="bg1"/>
              </a:solidFill>
            </a:endParaRPr>
          </a:p>
          <a:p>
            <a:r>
              <a:rPr lang="en-US" dirty="0">
                <a:solidFill>
                  <a:schemeClr val="bg1"/>
                </a:solidFill>
              </a:rPr>
              <a:t>Uma </a:t>
            </a:r>
            <a:r>
              <a:rPr lang="en-US" dirty="0" err="1">
                <a:solidFill>
                  <a:schemeClr val="bg1"/>
                </a:solidFill>
              </a:rPr>
              <a:t>Kanumuri</a:t>
            </a:r>
            <a:r>
              <a:rPr lang="en-US" dirty="0">
                <a:solidFill>
                  <a:schemeClr val="bg1"/>
                </a:solidFill>
              </a:rPr>
              <a:t>(5340531435)</a:t>
            </a:r>
          </a:p>
          <a:p>
            <a:endParaRPr lang="en-US" dirty="0">
              <a:solidFill>
                <a:schemeClr val="bg1"/>
              </a:solidFill>
            </a:endParaRPr>
          </a:p>
          <a:p>
            <a:pPr>
              <a:buNone/>
            </a:pPr>
            <a:r>
              <a:rPr lang="en-US" b="1" dirty="0">
                <a:solidFill>
                  <a:schemeClr val="bg1"/>
                </a:solidFill>
              </a:rPr>
              <a:t>Mentors: </a:t>
            </a:r>
          </a:p>
          <a:p>
            <a:r>
              <a:rPr lang="en-US" dirty="0">
                <a:solidFill>
                  <a:schemeClr val="bg1"/>
                </a:solidFill>
              </a:rPr>
              <a:t>Prof. Ion </a:t>
            </a:r>
            <a:r>
              <a:rPr lang="en-US" dirty="0" err="1">
                <a:solidFill>
                  <a:schemeClr val="bg1"/>
                </a:solidFill>
              </a:rPr>
              <a:t>Muslea</a:t>
            </a:r>
            <a:endParaRPr lang="en-US" dirty="0">
              <a:solidFill>
                <a:schemeClr val="bg1"/>
              </a:solidFill>
            </a:endParaRPr>
          </a:p>
          <a:p>
            <a:r>
              <a:rPr lang="en-US" dirty="0">
                <a:solidFill>
                  <a:schemeClr val="bg1"/>
                </a:solidFill>
              </a:rPr>
              <a:t>Officer Wyman Thomas (USC DPS)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CF15-0063-4BFE-B054-2A3090D8928E}"/>
              </a:ext>
            </a:extLst>
          </p:cNvPr>
          <p:cNvSpPr>
            <a:spLocks noGrp="1"/>
          </p:cNvSpPr>
          <p:nvPr>
            <p:ph type="title"/>
          </p:nvPr>
        </p:nvSpPr>
        <p:spPr/>
        <p:txBody>
          <a:bodyPr/>
          <a:lstStyle/>
          <a:p>
            <a:pPr algn="ctr"/>
            <a:r>
              <a:rPr lang="en-US" b="1" dirty="0">
                <a:solidFill>
                  <a:schemeClr val="bg1"/>
                </a:solidFill>
              </a:rPr>
              <a:t>Questions/ Suggestions</a:t>
            </a:r>
          </a:p>
        </p:txBody>
      </p:sp>
      <p:pic>
        <p:nvPicPr>
          <p:cNvPr id="5" name="Content Placeholder 4">
            <a:extLst>
              <a:ext uri="{FF2B5EF4-FFF2-40B4-BE49-F238E27FC236}">
                <a16:creationId xmlns:a16="http://schemas.microsoft.com/office/drawing/2014/main" id="{CE3AB9CD-8D8A-4F0C-8CD8-BC9B289B27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1371600"/>
            <a:ext cx="7524750" cy="5296694"/>
          </a:xfrm>
        </p:spPr>
      </p:pic>
    </p:spTree>
    <p:extLst>
      <p:ext uri="{BB962C8B-B14F-4D97-AF65-F5344CB8AC3E}">
        <p14:creationId xmlns:p14="http://schemas.microsoft.com/office/powerpoint/2010/main" val="310420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838200"/>
          </a:xfrm>
        </p:spPr>
        <p:txBody>
          <a:bodyPr/>
          <a:lstStyle/>
          <a:p>
            <a:pPr algn="ctr"/>
            <a:r>
              <a:rPr lang="en-US" b="1" dirty="0">
                <a:solidFill>
                  <a:schemeClr val="bg1"/>
                </a:solidFill>
              </a:rPr>
              <a:t>Data Source &amp; Implementation Details</a:t>
            </a:r>
          </a:p>
        </p:txBody>
      </p:sp>
      <p:sp>
        <p:nvSpPr>
          <p:cNvPr id="3" name="Content Placeholder 2"/>
          <p:cNvSpPr>
            <a:spLocks noGrp="1"/>
          </p:cNvSpPr>
          <p:nvPr>
            <p:ph idx="1"/>
          </p:nvPr>
        </p:nvSpPr>
        <p:spPr>
          <a:xfrm>
            <a:off x="533400" y="838200"/>
            <a:ext cx="7886700" cy="5491163"/>
          </a:xfrm>
        </p:spPr>
        <p:txBody>
          <a:bodyPr>
            <a:normAutofit/>
          </a:bodyPr>
          <a:lstStyle/>
          <a:p>
            <a:pPr algn="just"/>
            <a:r>
              <a:rPr lang="en-US" dirty="0">
                <a:solidFill>
                  <a:schemeClr val="bg1"/>
                </a:solidFill>
              </a:rPr>
              <a:t>Los Angeles Open Data: Crime Data from 2010 to Present(</a:t>
            </a:r>
            <a:r>
              <a:rPr lang="en-US" dirty="0">
                <a:solidFill>
                  <a:schemeClr val="accent1">
                    <a:lumMod val="60000"/>
                    <a:lumOff val="40000"/>
                  </a:schemeClr>
                </a:solidFill>
              </a:rPr>
              <a:t>https://data.lacity.org/A-Safe-City/Crime-Data-from-2010-to-Present/y8tr-7khq</a:t>
            </a:r>
            <a:r>
              <a:rPr lang="en-US" dirty="0">
                <a:solidFill>
                  <a:schemeClr val="bg1"/>
                </a:solidFill>
              </a:rPr>
              <a:t>), cleaner version of it from </a:t>
            </a:r>
            <a:r>
              <a:rPr lang="en-US" dirty="0">
                <a:solidFill>
                  <a:schemeClr val="accent1">
                    <a:lumMod val="60000"/>
                    <a:lumOff val="40000"/>
                  </a:schemeClr>
                </a:solidFill>
              </a:rPr>
              <a:t>https://www.kaggle.com/cityofLA/crime-in-los-angeles</a:t>
            </a:r>
            <a:r>
              <a:rPr lang="en-US" dirty="0">
                <a:solidFill>
                  <a:schemeClr val="bg1"/>
                </a:solidFill>
              </a:rPr>
              <a:t> </a:t>
            </a:r>
          </a:p>
          <a:p>
            <a:pPr algn="just"/>
            <a:r>
              <a:rPr lang="en-US" dirty="0">
                <a:solidFill>
                  <a:schemeClr val="bg1"/>
                </a:solidFill>
              </a:rPr>
              <a:t>Size: ~ 1.4million records</a:t>
            </a:r>
          </a:p>
          <a:p>
            <a:pPr algn="just"/>
            <a:r>
              <a:rPr lang="en-US" dirty="0">
                <a:solidFill>
                  <a:schemeClr val="bg1"/>
                </a:solidFill>
              </a:rPr>
              <a:t>Previous Work: https://www.crimemapping.com/map/ca/losangeles, http://www.predpol.com/ </a:t>
            </a:r>
          </a:p>
          <a:p>
            <a:pPr algn="just"/>
            <a:r>
              <a:rPr lang="en-US" dirty="0">
                <a:solidFill>
                  <a:schemeClr val="bg1"/>
                </a:solidFill>
              </a:rPr>
              <a:t>Sample:</a:t>
            </a:r>
          </a:p>
          <a:p>
            <a:pPr algn="just"/>
            <a:endParaRPr lang="en-US" dirty="0">
              <a:solidFill>
                <a:schemeClr val="bg1"/>
              </a:solidFill>
            </a:endParaRPr>
          </a:p>
          <a:p>
            <a:pPr algn="just"/>
            <a:endParaRPr lang="en-US" dirty="0">
              <a:solidFill>
                <a:schemeClr val="bg1"/>
              </a:solidFill>
            </a:endParaRPr>
          </a:p>
          <a:p>
            <a:pPr algn="just"/>
            <a:endParaRPr lang="en-US" dirty="0">
              <a:solidFill>
                <a:schemeClr val="bg1"/>
              </a:solidFill>
            </a:endParaRPr>
          </a:p>
          <a:p>
            <a:pPr marL="0" indent="0" algn="just">
              <a:buNone/>
            </a:pPr>
            <a:endParaRPr lang="en-US" dirty="0">
              <a:solidFill>
                <a:schemeClr val="bg1"/>
              </a:solidFill>
            </a:endParaRPr>
          </a:p>
          <a:p>
            <a:pPr algn="just"/>
            <a:r>
              <a:rPr lang="en-US" dirty="0">
                <a:solidFill>
                  <a:schemeClr val="bg1"/>
                </a:solidFill>
              </a:rPr>
              <a:t>Technologies: python, </a:t>
            </a:r>
            <a:r>
              <a:rPr lang="en-US" dirty="0" err="1">
                <a:solidFill>
                  <a:schemeClr val="bg1"/>
                </a:solidFill>
              </a:rPr>
              <a:t>scikit</a:t>
            </a:r>
            <a:r>
              <a:rPr lang="en-US" dirty="0">
                <a:solidFill>
                  <a:schemeClr val="bg1"/>
                </a:solidFill>
              </a:rPr>
              <a:t>-learn, </a:t>
            </a:r>
            <a:r>
              <a:rPr lang="en-US" dirty="0" err="1">
                <a:solidFill>
                  <a:schemeClr val="bg1"/>
                </a:solidFill>
              </a:rPr>
              <a:t>keras</a:t>
            </a:r>
            <a:r>
              <a:rPr lang="en-US" dirty="0">
                <a:solidFill>
                  <a:schemeClr val="bg1"/>
                </a:solidFill>
              </a:rPr>
              <a:t>, </a:t>
            </a:r>
            <a:r>
              <a:rPr lang="en-US" dirty="0" err="1">
                <a:solidFill>
                  <a:schemeClr val="bg1"/>
                </a:solidFill>
              </a:rPr>
              <a:t>seaborn</a:t>
            </a:r>
            <a:r>
              <a:rPr lang="en-US" dirty="0">
                <a:solidFill>
                  <a:schemeClr val="bg1"/>
                </a:solidFill>
              </a:rPr>
              <a:t>, </a:t>
            </a:r>
            <a:r>
              <a:rPr lang="en-US" dirty="0" err="1">
                <a:solidFill>
                  <a:schemeClr val="bg1"/>
                </a:solidFill>
              </a:rPr>
              <a:t>matplotlib</a:t>
            </a:r>
            <a:endParaRPr lang="en-US" dirty="0">
              <a:solidFill>
                <a:schemeClr val="bg1"/>
              </a:solidFill>
            </a:endParaRPr>
          </a:p>
          <a:p>
            <a:pPr algn="just"/>
            <a:r>
              <a:rPr lang="en-US" dirty="0">
                <a:solidFill>
                  <a:schemeClr val="bg1"/>
                </a:solidFill>
              </a:rPr>
              <a:t>Code: </a:t>
            </a:r>
            <a:r>
              <a:rPr lang="en-US" dirty="0">
                <a:solidFill>
                  <a:schemeClr val="accent1">
                    <a:lumMod val="60000"/>
                    <a:lumOff val="40000"/>
                  </a:schemeClr>
                </a:solidFill>
              </a:rPr>
              <a:t>https://github.com/mansiganatra/project-poirot.git </a:t>
            </a:r>
          </a:p>
          <a:p>
            <a:pPr algn="just"/>
            <a:endParaRPr lang="en-US" dirty="0">
              <a:solidFill>
                <a:schemeClr val="accent1">
                  <a:lumMod val="60000"/>
                  <a:lumOff val="40000"/>
                </a:schemeClr>
              </a:solidFill>
            </a:endParaRPr>
          </a:p>
          <a:p>
            <a:pPr algn="just"/>
            <a:endParaRPr lang="en-US" dirty="0">
              <a:solidFill>
                <a:schemeClr val="bg1"/>
              </a:solidFill>
            </a:endParaRPr>
          </a:p>
          <a:p>
            <a:pPr algn="just"/>
            <a:endParaRPr lang="en-US" dirty="0">
              <a:solidFill>
                <a:schemeClr val="bg1"/>
              </a:solidFill>
            </a:endParaRPr>
          </a:p>
          <a:p>
            <a:pPr algn="just"/>
            <a:endParaRPr lang="en-US" dirty="0">
              <a:solidFill>
                <a:schemeClr val="bg1"/>
              </a:solidFill>
            </a:endParaRPr>
          </a:p>
          <a:p>
            <a:pPr algn="just"/>
            <a:endParaRPr lang="en-US" dirty="0">
              <a:solidFill>
                <a:schemeClr val="bg1"/>
              </a:solidFill>
            </a:endParaRPr>
          </a:p>
          <a:p>
            <a:pPr algn="just"/>
            <a:endParaRPr lang="en-US" dirty="0">
              <a:solidFill>
                <a:schemeClr val="bg1"/>
              </a:solidFill>
            </a:endParaRPr>
          </a:p>
          <a:p>
            <a:pPr algn="just"/>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581399"/>
            <a:ext cx="7924800" cy="1447801"/>
          </a:xfrm>
          <a:prstGeom prst="rect">
            <a:avLst/>
          </a:prstGeom>
        </p:spPr>
      </p:pic>
    </p:spTree>
    <p:extLst>
      <p:ext uri="{BB962C8B-B14F-4D97-AF65-F5344CB8AC3E}">
        <p14:creationId xmlns:p14="http://schemas.microsoft.com/office/powerpoint/2010/main" val="140567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F317-F0BD-4C47-B461-169C43EB9ADA}"/>
              </a:ext>
            </a:extLst>
          </p:cNvPr>
          <p:cNvSpPr>
            <a:spLocks noGrp="1"/>
          </p:cNvSpPr>
          <p:nvPr>
            <p:ph type="title"/>
          </p:nvPr>
        </p:nvSpPr>
        <p:spPr>
          <a:xfrm>
            <a:off x="457200" y="76201"/>
            <a:ext cx="7886700" cy="1066800"/>
          </a:xfrm>
        </p:spPr>
        <p:txBody>
          <a:bodyPr/>
          <a:lstStyle/>
          <a:p>
            <a:pPr algn="ctr"/>
            <a:r>
              <a:rPr lang="en-US" b="1" dirty="0">
                <a:solidFill>
                  <a:schemeClr val="bg1"/>
                </a:solidFill>
              </a:rPr>
              <a:t>Exploratory</a:t>
            </a:r>
            <a:r>
              <a:rPr lang="en-US" dirty="0">
                <a:solidFill>
                  <a:schemeClr val="bg1"/>
                </a:solidFill>
              </a:rPr>
              <a:t> </a:t>
            </a:r>
            <a:r>
              <a:rPr lang="en-US" b="1" dirty="0">
                <a:solidFill>
                  <a:schemeClr val="bg1"/>
                </a:solidFill>
              </a:rPr>
              <a:t>Data Analysis</a:t>
            </a:r>
          </a:p>
        </p:txBody>
      </p:sp>
      <p:pic>
        <p:nvPicPr>
          <p:cNvPr id="6" name="Picture 5"/>
          <p:cNvPicPr>
            <a:picLocks noChangeAspect="1"/>
          </p:cNvPicPr>
          <p:nvPr/>
        </p:nvPicPr>
        <p:blipFill>
          <a:blip r:embed="rId2"/>
          <a:stretch>
            <a:fillRect/>
          </a:stretch>
        </p:blipFill>
        <p:spPr>
          <a:xfrm>
            <a:off x="0" y="838200"/>
            <a:ext cx="2438400" cy="2134143"/>
          </a:xfrm>
          <a:prstGeom prst="rect">
            <a:avLst/>
          </a:prstGeom>
        </p:spPr>
      </p:pic>
      <p:pic>
        <p:nvPicPr>
          <p:cNvPr id="7" name="Picture 6"/>
          <p:cNvPicPr>
            <a:picLocks noChangeAspect="1"/>
          </p:cNvPicPr>
          <p:nvPr/>
        </p:nvPicPr>
        <p:blipFill>
          <a:blip r:embed="rId3"/>
          <a:stretch>
            <a:fillRect/>
          </a:stretch>
        </p:blipFill>
        <p:spPr>
          <a:xfrm>
            <a:off x="2590800" y="838201"/>
            <a:ext cx="2802467" cy="2209799"/>
          </a:xfrm>
          <a:prstGeom prst="rect">
            <a:avLst/>
          </a:prstGeom>
        </p:spPr>
      </p:pic>
      <p:pic>
        <p:nvPicPr>
          <p:cNvPr id="8" name="Picture 7"/>
          <p:cNvPicPr>
            <a:picLocks noChangeAspect="1"/>
          </p:cNvPicPr>
          <p:nvPr/>
        </p:nvPicPr>
        <p:blipFill>
          <a:blip r:embed="rId4"/>
          <a:stretch>
            <a:fillRect/>
          </a:stretch>
        </p:blipFill>
        <p:spPr>
          <a:xfrm>
            <a:off x="5545667" y="838200"/>
            <a:ext cx="3326854" cy="2327336"/>
          </a:xfrm>
          <a:prstGeom prst="rect">
            <a:avLst/>
          </a:prstGeom>
        </p:spPr>
      </p:pic>
      <p:pic>
        <p:nvPicPr>
          <p:cNvPr id="9" name="Picture 8"/>
          <p:cNvPicPr>
            <a:picLocks noChangeAspect="1"/>
          </p:cNvPicPr>
          <p:nvPr/>
        </p:nvPicPr>
        <p:blipFill>
          <a:blip r:embed="rId5"/>
          <a:stretch>
            <a:fillRect/>
          </a:stretch>
        </p:blipFill>
        <p:spPr>
          <a:xfrm>
            <a:off x="8640" y="3276600"/>
            <a:ext cx="4029959" cy="3373368"/>
          </a:xfrm>
          <a:prstGeom prst="rect">
            <a:avLst/>
          </a:prstGeom>
        </p:spPr>
      </p:pic>
      <p:pic>
        <p:nvPicPr>
          <p:cNvPr id="5" name="Picture 4"/>
          <p:cNvPicPr>
            <a:picLocks noChangeAspect="1"/>
          </p:cNvPicPr>
          <p:nvPr/>
        </p:nvPicPr>
        <p:blipFill>
          <a:blip r:embed="rId6"/>
          <a:stretch>
            <a:fillRect/>
          </a:stretch>
        </p:blipFill>
        <p:spPr>
          <a:xfrm>
            <a:off x="4267200" y="3276600"/>
            <a:ext cx="4343400" cy="3429000"/>
          </a:xfrm>
          <a:prstGeom prst="rect">
            <a:avLst/>
          </a:prstGeom>
        </p:spPr>
      </p:pic>
    </p:spTree>
    <p:extLst>
      <p:ext uri="{BB962C8B-B14F-4D97-AF65-F5344CB8AC3E}">
        <p14:creationId xmlns:p14="http://schemas.microsoft.com/office/powerpoint/2010/main" val="121099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normAutofit/>
          </a:bodyPr>
          <a:lstStyle/>
          <a:p>
            <a:pPr algn="ctr"/>
            <a:r>
              <a:rPr lang="en-US" b="1" dirty="0">
                <a:solidFill>
                  <a:schemeClr val="bg1"/>
                </a:solidFill>
              </a:rPr>
              <a:t>Predicting Crime based on Victim Information</a:t>
            </a:r>
          </a:p>
        </p:txBody>
      </p:sp>
      <p:sp>
        <p:nvSpPr>
          <p:cNvPr id="3" name="Content Placeholder 2"/>
          <p:cNvSpPr>
            <a:spLocks noGrp="1"/>
          </p:cNvSpPr>
          <p:nvPr>
            <p:ph idx="1"/>
          </p:nvPr>
        </p:nvSpPr>
        <p:spPr>
          <a:xfrm>
            <a:off x="628650" y="1371600"/>
            <a:ext cx="7886700" cy="4805363"/>
          </a:xfrm>
        </p:spPr>
        <p:txBody>
          <a:bodyPr/>
          <a:lstStyle/>
          <a:p>
            <a:pPr algn="just"/>
            <a:r>
              <a:rPr lang="en-US" dirty="0">
                <a:solidFill>
                  <a:schemeClr val="bg1"/>
                </a:solidFill>
              </a:rPr>
              <a:t>Given victim information: age, sex, descent in the dataset, we tried to predict the crimes they are likely to be targeted by. </a:t>
            </a:r>
          </a:p>
          <a:p>
            <a:pPr algn="just"/>
            <a:r>
              <a:rPr lang="en-US" dirty="0">
                <a:solidFill>
                  <a:schemeClr val="bg1"/>
                </a:solidFill>
              </a:rPr>
              <a:t>Our models do not use the victim descent information, although the information is present in the dataset. Also, the information present in the dataset in anonymous and cannot be used to identify individuals.</a:t>
            </a:r>
          </a:p>
        </p:txBody>
      </p:sp>
      <p:pic>
        <p:nvPicPr>
          <p:cNvPr id="4" name="Picture 3">
            <a:extLst>
              <a:ext uri="{FF2B5EF4-FFF2-40B4-BE49-F238E27FC236}">
                <a16:creationId xmlns:a16="http://schemas.microsoft.com/office/drawing/2014/main" id="{5A40255C-6F97-4540-8FA3-80FFBF165994}"/>
              </a:ext>
            </a:extLst>
          </p:cNvPr>
          <p:cNvPicPr>
            <a:picLocks noChangeAspect="1"/>
          </p:cNvPicPr>
          <p:nvPr/>
        </p:nvPicPr>
        <p:blipFill>
          <a:blip r:embed="rId2"/>
          <a:stretch>
            <a:fillRect/>
          </a:stretch>
        </p:blipFill>
        <p:spPr>
          <a:xfrm>
            <a:off x="819150" y="3457575"/>
            <a:ext cx="7696200" cy="2028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65127"/>
            <a:ext cx="8439150" cy="1082673"/>
          </a:xfrm>
        </p:spPr>
        <p:txBody>
          <a:bodyPr>
            <a:normAutofit/>
          </a:bodyPr>
          <a:lstStyle/>
          <a:p>
            <a:pPr algn="ctr"/>
            <a:r>
              <a:rPr lang="en-US" b="1" dirty="0">
                <a:solidFill>
                  <a:schemeClr val="bg1"/>
                </a:solidFill>
              </a:rPr>
              <a:t>Predicting Type of Crime given Victim Information</a:t>
            </a:r>
          </a:p>
        </p:txBody>
      </p:sp>
      <p:sp>
        <p:nvSpPr>
          <p:cNvPr id="3" name="Content Placeholder 2"/>
          <p:cNvSpPr>
            <a:spLocks noGrp="1"/>
          </p:cNvSpPr>
          <p:nvPr>
            <p:ph idx="1"/>
          </p:nvPr>
        </p:nvSpPr>
        <p:spPr>
          <a:xfrm>
            <a:off x="304800" y="1524000"/>
            <a:ext cx="8686800" cy="4652963"/>
          </a:xfrm>
        </p:spPr>
        <p:txBody>
          <a:bodyPr>
            <a:normAutofit/>
          </a:bodyPr>
          <a:lstStyle/>
          <a:p>
            <a:pPr algn="just"/>
            <a:r>
              <a:rPr lang="en-US" dirty="0">
                <a:solidFill>
                  <a:schemeClr val="bg1"/>
                </a:solidFill>
              </a:rPr>
              <a:t>Given the lower accuracies our models obtained in predicting crime codes in the previous models, we decided to categorize time into: Property and Personal crimes. </a:t>
            </a:r>
          </a:p>
        </p:txBody>
      </p:sp>
      <p:pic>
        <p:nvPicPr>
          <p:cNvPr id="5" name="Picture 4">
            <a:extLst>
              <a:ext uri="{FF2B5EF4-FFF2-40B4-BE49-F238E27FC236}">
                <a16:creationId xmlns:a16="http://schemas.microsoft.com/office/drawing/2014/main" id="{69B1297D-48DC-4123-80FC-DC061278CBF8}"/>
              </a:ext>
            </a:extLst>
          </p:cNvPr>
          <p:cNvPicPr>
            <a:picLocks noChangeAspect="1"/>
          </p:cNvPicPr>
          <p:nvPr/>
        </p:nvPicPr>
        <p:blipFill>
          <a:blip r:embed="rId3"/>
          <a:stretch>
            <a:fillRect/>
          </a:stretch>
        </p:blipFill>
        <p:spPr>
          <a:xfrm>
            <a:off x="561975" y="3290521"/>
            <a:ext cx="8020050" cy="2028825"/>
          </a:xfrm>
          <a:prstGeom prst="rect">
            <a:avLst/>
          </a:prstGeom>
        </p:spPr>
      </p:pic>
    </p:spTree>
    <p:extLst>
      <p:ext uri="{BB962C8B-B14F-4D97-AF65-F5344CB8AC3E}">
        <p14:creationId xmlns:p14="http://schemas.microsoft.com/office/powerpoint/2010/main" val="45478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65127"/>
            <a:ext cx="8439150" cy="1082673"/>
          </a:xfrm>
        </p:spPr>
        <p:txBody>
          <a:bodyPr>
            <a:normAutofit/>
          </a:bodyPr>
          <a:lstStyle/>
          <a:p>
            <a:pPr algn="ctr"/>
            <a:r>
              <a:rPr lang="en-US" b="1" dirty="0">
                <a:solidFill>
                  <a:schemeClr val="bg1"/>
                </a:solidFill>
              </a:rPr>
              <a:t>Predicting Time of Crime based on Date, Crime Type Information</a:t>
            </a:r>
          </a:p>
        </p:txBody>
      </p:sp>
      <p:sp>
        <p:nvSpPr>
          <p:cNvPr id="3" name="Content Placeholder 2"/>
          <p:cNvSpPr>
            <a:spLocks noGrp="1"/>
          </p:cNvSpPr>
          <p:nvPr>
            <p:ph idx="1"/>
          </p:nvPr>
        </p:nvSpPr>
        <p:spPr>
          <a:xfrm>
            <a:off x="304800" y="1524000"/>
            <a:ext cx="8686800" cy="4652963"/>
          </a:xfrm>
        </p:spPr>
        <p:txBody>
          <a:bodyPr>
            <a:normAutofit/>
          </a:bodyPr>
          <a:lstStyle/>
          <a:p>
            <a:r>
              <a:rPr lang="en-US" dirty="0">
                <a:solidFill>
                  <a:schemeClr val="bg1"/>
                </a:solidFill>
              </a:rPr>
              <a:t>Given the date of crime(used to extract day, month, season information) and the crime code, we tried to predict the time at which a crime was more likely to occur.</a:t>
            </a:r>
          </a:p>
          <a:p>
            <a:r>
              <a:rPr lang="en-US" dirty="0">
                <a:solidFill>
                  <a:schemeClr val="bg1"/>
                </a:solidFill>
              </a:rPr>
              <a:t>We initially treated time as a linear variable to be predicted by regression. Later we explored treating the problem as a classification problem.</a:t>
            </a:r>
          </a:p>
          <a:p>
            <a:pPr marL="0" indent="0">
              <a:buNone/>
            </a:pPr>
            <a:endParaRPr lang="en-US" dirty="0">
              <a:solidFill>
                <a:schemeClr val="bg1"/>
              </a:solidFill>
            </a:endParaRPr>
          </a:p>
          <a:p>
            <a:pPr marL="0" indent="0">
              <a:buNone/>
            </a:pPr>
            <a:endParaRPr lang="en-US" dirty="0">
              <a:solidFill>
                <a:schemeClr val="bg1"/>
              </a:solidFill>
            </a:endParaRPr>
          </a:p>
        </p:txBody>
      </p:sp>
      <p:pic>
        <p:nvPicPr>
          <p:cNvPr id="4" name="Picture 3">
            <a:extLst>
              <a:ext uri="{FF2B5EF4-FFF2-40B4-BE49-F238E27FC236}">
                <a16:creationId xmlns:a16="http://schemas.microsoft.com/office/drawing/2014/main" id="{C03A61A7-4CC2-4A09-ADB0-72DC7F20587B}"/>
              </a:ext>
            </a:extLst>
          </p:cNvPr>
          <p:cNvPicPr>
            <a:picLocks noChangeAspect="1"/>
          </p:cNvPicPr>
          <p:nvPr/>
        </p:nvPicPr>
        <p:blipFill>
          <a:blip r:embed="rId2"/>
          <a:stretch>
            <a:fillRect/>
          </a:stretch>
        </p:blipFill>
        <p:spPr>
          <a:xfrm>
            <a:off x="504825" y="3379178"/>
            <a:ext cx="8134350" cy="31400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65127"/>
            <a:ext cx="8439150" cy="1082673"/>
          </a:xfrm>
        </p:spPr>
        <p:txBody>
          <a:bodyPr>
            <a:normAutofit/>
          </a:bodyPr>
          <a:lstStyle/>
          <a:p>
            <a:pPr algn="ctr"/>
            <a:r>
              <a:rPr lang="en-US" b="1" dirty="0">
                <a:solidFill>
                  <a:schemeClr val="bg1"/>
                </a:solidFill>
              </a:rPr>
              <a:t>Forecasting Number of Crimes given Date/Time Information</a:t>
            </a:r>
          </a:p>
        </p:txBody>
      </p:sp>
      <p:sp>
        <p:nvSpPr>
          <p:cNvPr id="3" name="Content Placeholder 2"/>
          <p:cNvSpPr>
            <a:spLocks noGrp="1"/>
          </p:cNvSpPr>
          <p:nvPr>
            <p:ph idx="1"/>
          </p:nvPr>
        </p:nvSpPr>
        <p:spPr>
          <a:xfrm>
            <a:off x="304800" y="1524000"/>
            <a:ext cx="8686800" cy="4652963"/>
          </a:xfrm>
        </p:spPr>
        <p:txBody>
          <a:bodyPr>
            <a:normAutofit/>
          </a:bodyPr>
          <a:lstStyle/>
          <a:p>
            <a:pPr algn="just"/>
            <a:r>
              <a:rPr lang="en-US" dirty="0">
                <a:solidFill>
                  <a:schemeClr val="bg1"/>
                </a:solidFill>
              </a:rPr>
              <a:t>The inherent patterns in the frequency of each crime made predicting time difficult. For example, regardless of day/month/year Thefts remained to be the most common crime while Sexual Assaults the least common. Hence we decided to run time-series analysis to forecast the number of crimes.</a:t>
            </a:r>
          </a:p>
          <a:p>
            <a:pPr algn="just"/>
            <a:endParaRPr lang="en-US" dirty="0">
              <a:solidFill>
                <a:schemeClr val="bg1"/>
              </a:solidFill>
            </a:endParaRPr>
          </a:p>
        </p:txBody>
      </p:sp>
      <p:pic>
        <p:nvPicPr>
          <p:cNvPr id="4" name="Picture 3">
            <a:extLst>
              <a:ext uri="{FF2B5EF4-FFF2-40B4-BE49-F238E27FC236}">
                <a16:creationId xmlns:a16="http://schemas.microsoft.com/office/drawing/2014/main" id="{57CC5B35-ADBD-4C4C-B277-4C2C342ABAEC}"/>
              </a:ext>
            </a:extLst>
          </p:cNvPr>
          <p:cNvPicPr>
            <a:picLocks noChangeAspect="1"/>
          </p:cNvPicPr>
          <p:nvPr/>
        </p:nvPicPr>
        <p:blipFill>
          <a:blip r:embed="rId3"/>
          <a:stretch>
            <a:fillRect/>
          </a:stretch>
        </p:blipFill>
        <p:spPr>
          <a:xfrm>
            <a:off x="485775" y="3581400"/>
            <a:ext cx="8172450" cy="1428750"/>
          </a:xfrm>
          <a:prstGeom prst="rect">
            <a:avLst/>
          </a:prstGeom>
        </p:spPr>
      </p:pic>
    </p:spTree>
    <p:extLst>
      <p:ext uri="{BB962C8B-B14F-4D97-AF65-F5344CB8AC3E}">
        <p14:creationId xmlns:p14="http://schemas.microsoft.com/office/powerpoint/2010/main" val="37284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65127"/>
            <a:ext cx="8439150" cy="1082673"/>
          </a:xfrm>
        </p:spPr>
        <p:txBody>
          <a:bodyPr>
            <a:normAutofit/>
          </a:bodyPr>
          <a:lstStyle/>
          <a:p>
            <a:pPr algn="ctr"/>
            <a:r>
              <a:rPr lang="en-US" b="1" dirty="0">
                <a:solidFill>
                  <a:schemeClr val="bg1"/>
                </a:solidFill>
              </a:rPr>
              <a:t>Forecasting Number of Crimes given Date/Time Information</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658332"/>
            <a:ext cx="3730314" cy="213360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4343400"/>
            <a:ext cx="4709826" cy="212417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1600200"/>
            <a:ext cx="4191000" cy="2244725"/>
          </a:xfrm>
          <a:prstGeom prst="rect">
            <a:avLst/>
          </a:prstGeom>
        </p:spPr>
      </p:pic>
    </p:spTree>
    <p:extLst>
      <p:ext uri="{BB962C8B-B14F-4D97-AF65-F5344CB8AC3E}">
        <p14:creationId xmlns:p14="http://schemas.microsoft.com/office/powerpoint/2010/main" val="1577129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65127"/>
            <a:ext cx="8439150" cy="1082673"/>
          </a:xfrm>
        </p:spPr>
        <p:txBody>
          <a:bodyPr>
            <a:normAutofit/>
          </a:bodyPr>
          <a:lstStyle/>
          <a:p>
            <a:pPr algn="ctr"/>
            <a:r>
              <a:rPr lang="en-US" b="1" dirty="0">
                <a:solidFill>
                  <a:schemeClr val="bg1"/>
                </a:solidFill>
              </a:rPr>
              <a:t>Comparison to Previous Work</a:t>
            </a:r>
          </a:p>
        </p:txBody>
      </p:sp>
      <p:sp>
        <p:nvSpPr>
          <p:cNvPr id="3" name="Content Placeholder 2"/>
          <p:cNvSpPr>
            <a:spLocks noGrp="1"/>
          </p:cNvSpPr>
          <p:nvPr>
            <p:ph idx="1"/>
          </p:nvPr>
        </p:nvSpPr>
        <p:spPr>
          <a:xfrm>
            <a:off x="152400" y="1524000"/>
            <a:ext cx="8839200" cy="4724400"/>
          </a:xfrm>
        </p:spPr>
        <p:txBody>
          <a:bodyPr>
            <a:normAutofit/>
          </a:bodyPr>
          <a:lstStyle/>
          <a:p>
            <a:pPr algn="just"/>
            <a:r>
              <a:rPr lang="en-US" dirty="0">
                <a:solidFill>
                  <a:schemeClr val="bg1"/>
                </a:solidFill>
              </a:rPr>
              <a:t>Even after much efforts, we were unable to find relevant work which we could compare to for performance. Except </a:t>
            </a:r>
            <a:r>
              <a:rPr lang="en-US" dirty="0" err="1">
                <a:solidFill>
                  <a:schemeClr val="bg1"/>
                </a:solidFill>
              </a:rPr>
              <a:t>PredPol</a:t>
            </a:r>
            <a:r>
              <a:rPr lang="en-US" dirty="0">
                <a:solidFill>
                  <a:schemeClr val="bg1"/>
                </a:solidFill>
              </a:rPr>
              <a:t>.</a:t>
            </a:r>
          </a:p>
          <a:p>
            <a:pPr algn="just"/>
            <a:r>
              <a:rPr lang="en-US" dirty="0" err="1">
                <a:solidFill>
                  <a:schemeClr val="bg1"/>
                </a:solidFill>
              </a:rPr>
              <a:t>PredPol</a:t>
            </a:r>
            <a:r>
              <a:rPr lang="en-US" dirty="0">
                <a:solidFill>
                  <a:schemeClr val="bg1"/>
                </a:solidFill>
              </a:rPr>
              <a:t> is a proprietary software based on the paper “”, but they do not make the performance information of the algorithm publically available.</a:t>
            </a:r>
          </a:p>
        </p:txBody>
      </p:sp>
    </p:spTree>
    <p:extLst>
      <p:ext uri="{BB962C8B-B14F-4D97-AF65-F5344CB8AC3E}">
        <p14:creationId xmlns:p14="http://schemas.microsoft.com/office/powerpoint/2010/main" val="2440250137"/>
      </p:ext>
    </p:extLst>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Presentation3.potx</Template>
  <TotalTime>3018</TotalTime>
  <Words>520</Words>
  <Application>Microsoft Office PowerPoint</Application>
  <PresentationFormat>On-screen Show (4:3)</PresentationFormat>
  <Paragraphs>50</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Presentation3</vt:lpstr>
      <vt:lpstr>Project Poirot</vt:lpstr>
      <vt:lpstr>Data Source &amp; Implementation Details</vt:lpstr>
      <vt:lpstr>Exploratory Data Analysis</vt:lpstr>
      <vt:lpstr>Predicting Crime based on Victim Information</vt:lpstr>
      <vt:lpstr>Predicting Type of Crime given Victim Information</vt:lpstr>
      <vt:lpstr>Predicting Time of Crime based on Date, Crime Type Information</vt:lpstr>
      <vt:lpstr>Forecasting Number of Crimes given Date/Time Information</vt:lpstr>
      <vt:lpstr>Forecasting Number of Crimes given Date/Time Information</vt:lpstr>
      <vt:lpstr>Comparison to Previous Work</vt:lpstr>
      <vt:lpstr>Questions/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INF-552</dc:title>
  <dc:creator>UMA</dc:creator>
  <cp:lastModifiedBy>Mansi Ashvinbhai Ganatra</cp:lastModifiedBy>
  <cp:revision>151</cp:revision>
  <cp:lastPrinted>2018-10-23T23:20:08Z</cp:lastPrinted>
  <dcterms:created xsi:type="dcterms:W3CDTF">2018-09-21T19:14:31Z</dcterms:created>
  <dcterms:modified xsi:type="dcterms:W3CDTF">2018-11-28T03:39:19Z</dcterms:modified>
</cp:coreProperties>
</file>