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9" r:id="rId4"/>
    <p:sldId id="262" r:id="rId5"/>
    <p:sldId id="263" r:id="rId6"/>
    <p:sldId id="264" r:id="rId7"/>
    <p:sldId id="265" r:id="rId8"/>
    <p:sldId id="29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74" r:id="rId17"/>
    <p:sldId id="282" r:id="rId18"/>
    <p:sldId id="283" r:id="rId19"/>
    <p:sldId id="293" r:id="rId20"/>
    <p:sldId id="267" r:id="rId21"/>
    <p:sldId id="292" r:id="rId22"/>
    <p:sldId id="268" r:id="rId23"/>
    <p:sldId id="261" r:id="rId24"/>
    <p:sldId id="272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82" d="100"/>
          <a:sy n="82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37B0-35D7-4019-A8A1-7B2FD03AA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699" y="263769"/>
            <a:ext cx="4859948" cy="324436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60B30-0ACC-4738-9FF5-10EDE931C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699" y="3602038"/>
            <a:ext cx="4859948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8E95A-20B5-4CCA-8387-8F6BD371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960C-C29B-49D7-8C44-FB7E3901E61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7B75-452D-43C6-9D2F-DBF0891E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5BD90-B081-46DF-9EA4-0FFDEF84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33E0-7651-4D12-8DB5-15076E61474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E9967-7C58-44A8-A7ED-9A6DAB4F88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28" y="0"/>
            <a:ext cx="354687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</p:pic>
    </p:spTree>
    <p:extLst>
      <p:ext uri="{BB962C8B-B14F-4D97-AF65-F5344CB8AC3E}">
        <p14:creationId xmlns:p14="http://schemas.microsoft.com/office/powerpoint/2010/main" val="149017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C87C-D1D8-41C3-9B30-82B4C052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0756D-272D-4E74-B35B-93D2F4398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D4A3F-BAEC-4CC3-99B8-71FC7759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960C-C29B-49D7-8C44-FB7E3901E61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9D1DB-025B-47E7-BE70-A7BF67BB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8C43C-D632-4281-9232-E4428F02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33E0-7651-4D12-8DB5-15076E6147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0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517D3-DFF9-4CAD-B5E6-85167A5C6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418AF-20AD-4F94-9196-CF4868D96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56C39-E81E-48C3-84F3-602F81FE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960C-C29B-49D7-8C44-FB7E3901E61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93B0-395E-42CD-A564-C4EE8D3E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C382-2C0A-4B64-8CFA-A5EAC6FB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33E0-7651-4D12-8DB5-15076E6147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9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3">
                <a:lumMod val="89000"/>
              </a:schemeClr>
            </a:gs>
            <a:gs pos="15000">
              <a:schemeClr val="accent3">
                <a:lumMod val="89000"/>
              </a:schemeClr>
            </a:gs>
            <a:gs pos="42000">
              <a:schemeClr val="accent3">
                <a:lumMod val="75000"/>
              </a:schemeClr>
            </a:gs>
            <a:gs pos="60000">
              <a:schemeClr val="accent3">
                <a:lumMod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C266-08C2-4E52-A041-A89A6902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BE011-5246-42C1-BF5F-25BE1CA1D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EA2D0-446C-4BF5-A7EC-AEE54CEF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960C-C29B-49D7-8C44-FB7E3901E61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775F9-E9F0-4423-8879-7A72027F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5D0D5-C84D-471E-9B58-26C81482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33E0-7651-4D12-8DB5-15076E6147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4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CAD2-581D-48E2-8CB5-47BD2613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B15DB-4312-4C35-9189-4AE623A07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D436D-6980-4E7B-995E-C590665A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960C-C29B-49D7-8C44-FB7E3901E61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30DF2-9F5F-48DE-BEB9-8807603C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D634D-0CEE-48B3-8D8E-E12B44C4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33E0-7651-4D12-8DB5-15076E6147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4CB8-F788-4B34-8655-3E2FC293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030F1-FFAA-4EE2-95C2-99BDEBD94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2AD67-05A8-4EF8-965B-E54126EF9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1F4A5-9339-4514-BA16-761EAC3D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960C-C29B-49D7-8C44-FB7E3901E61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6466A-C133-4323-921F-6A4DDC74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DF493-717A-4E51-89C9-FE518FA1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33E0-7651-4D12-8DB5-15076E6147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3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0E1E-639F-40CD-BAB1-5C972644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2B5C-DC3D-49D9-98D4-5B49EE89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0CB20-9B58-42EA-AAD2-1500CD67E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BCAE2-0A6C-439C-9572-0C97287F5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7DBAA-0E87-4CB1-A167-0395843A7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60777-422A-4D44-9E60-F6A1B3CD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960C-C29B-49D7-8C44-FB7E3901E61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C6A71F-E524-497D-9A84-0A8A139B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065A9-9623-4DB0-B803-53EE5C85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33E0-7651-4D12-8DB5-15076E6147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8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36F4-AEDF-4B65-8560-1FBF5B70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4B6F3-B5F6-4C98-935B-C896DB08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960C-C29B-49D7-8C44-FB7E3901E61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085C7-D258-428D-AD1B-86BCAE49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6E746-748D-4C6D-963C-6F61064D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33E0-7651-4D12-8DB5-15076E6147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7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912F9-29C1-47BB-AD26-A11D7093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960C-C29B-49D7-8C44-FB7E3901E61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DEF57-C602-4B84-8C43-C3AD8E2C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01B10-DB84-4D06-AB2E-97FE21D7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33E0-7651-4D12-8DB5-15076E6147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2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19C5-ABEA-40DD-9F13-172CAE05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F8808-52F9-494B-BB2B-771F6CBA6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07672-C5CA-48A9-B108-AE38ACCBC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E2D12-189C-4004-A71B-71E2D7B8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960C-C29B-49D7-8C44-FB7E3901E61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F13DD-2DEB-49BD-A8EE-51870E23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E9169-5E0A-4BD2-AF03-2080D472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33E0-7651-4D12-8DB5-15076E6147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6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63B9-B88B-43AD-A16F-58C9490BF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074AB-8BF7-4B37-9D2B-6BE5761E3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17E8C-A9F0-44D9-B32F-D98284D84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7791F-0116-42FD-8F84-BAC2EB8D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960C-C29B-49D7-8C44-FB7E3901E61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700D9-8CA3-466C-AABF-6D9A67F8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C12F8-8678-4CE3-BE8A-ECF1C833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33E0-7651-4D12-8DB5-15076E6147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7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81A3C-F963-4FA9-A944-464023C4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5C84C-3B45-44AC-8603-CA545B751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4AC6D-BB42-405D-8331-52A353367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9960C-C29B-49D7-8C44-FB7E3901E61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1058F-B8BF-426C-94AA-7E1410FD7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71A94-6605-4864-9360-F59762280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33E0-7651-4D12-8DB5-15076E6147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6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time-series-forecasting-methods-in-python-cheat-shee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imemapping.com/map/ca/losangeles" TargetMode="External"/><Relationship Id="rId2" Type="http://schemas.openxmlformats.org/officeDocument/2006/relationships/hyperlink" Target="https://data.lacity.org/A-Safe-City/Crime-Data-from-2010-to-Present/y8tr-7khq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Project Poirot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699" y="3810000"/>
            <a:ext cx="4859948" cy="14478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Machine Learning based Predictive Crime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NUMBER OF VICTIMS PER AREA </a:t>
            </a:r>
          </a:p>
        </p:txBody>
      </p:sp>
      <p:pic>
        <p:nvPicPr>
          <p:cNvPr id="4" name="Content Placeholder 3" descr="crimes_by_sex_area_wis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64621" y="1825625"/>
            <a:ext cx="6814757" cy="435133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NUMBER OF CRIMES PER AGE GROUP</a:t>
            </a:r>
          </a:p>
        </p:txBody>
      </p:sp>
      <p:pic>
        <p:nvPicPr>
          <p:cNvPr id="4" name="Content Placeholder 3" descr="crimes_per_age_grou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31770" y="2759234"/>
            <a:ext cx="3680460" cy="248412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CRIME COUNT BY GENDER</a:t>
            </a:r>
          </a:p>
        </p:txBody>
      </p:sp>
      <p:pic>
        <p:nvPicPr>
          <p:cNvPr id="4" name="Content Placeholder 3" descr="Targeted_gender_20-40_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2167" y="1825625"/>
            <a:ext cx="6779665" cy="435133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TOP FIVE CRIMES</a:t>
            </a:r>
          </a:p>
        </p:txBody>
      </p:sp>
      <p:pic>
        <p:nvPicPr>
          <p:cNvPr id="4" name="Content Placeholder 3" descr="top_5_crim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8650" y="1836719"/>
            <a:ext cx="7886700" cy="432915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NUMBER OF VICTIMS PER YEAR</a:t>
            </a:r>
          </a:p>
        </p:txBody>
      </p:sp>
      <p:pic>
        <p:nvPicPr>
          <p:cNvPr id="4" name="Content Placeholder 3" descr="victims_by_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0745" y="1825625"/>
            <a:ext cx="6342510" cy="4351338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NUMBER OF CRIMES PER GENDER FROM 2010 TO 2017</a:t>
            </a:r>
          </a:p>
        </p:txBody>
      </p:sp>
      <p:pic>
        <p:nvPicPr>
          <p:cNvPr id="4" name="Content Placeholder 3" descr="Victims_by_sex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26042" y="1825625"/>
            <a:ext cx="6491916" cy="4351338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Current Progress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218697"/>
              </p:ext>
            </p:extLst>
          </p:nvPr>
        </p:nvGraphicFramePr>
        <p:xfrm>
          <a:off x="628650" y="1825625"/>
          <a:ext cx="7886700" cy="196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Questions  currently</a:t>
                      </a:r>
                      <a:r>
                        <a:rPr lang="en-US" baseline="0" dirty="0"/>
                        <a:t> working  on: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Questions to be answered: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of crime code given victim age and victim sex.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Which are the hot spots for various crime categories, crime patterns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?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</a:t>
                      </a:r>
                      <a:r>
                        <a:rPr lang="en-US" baseline="0" dirty="0"/>
                        <a:t>of time occurred given date occurred.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Prediction of crime</a:t>
                      </a:r>
                      <a:r>
                        <a:rPr lang="en-US" baseline="0" dirty="0"/>
                        <a:t> given </a:t>
                      </a:r>
                      <a:r>
                        <a:rPr lang="en-US" dirty="0"/>
                        <a:t>days of week.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Prediction of crime code given victim age and victim sex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From EDA we can see that there are significant amount of crimes correlated with age and gender. Hence we decided to predict the crime code given victim age and sex.</a:t>
            </a:r>
          </a:p>
          <a:p>
            <a:r>
              <a:rPr lang="en-US" dirty="0">
                <a:solidFill>
                  <a:schemeClr val="bg1"/>
                </a:solidFill>
              </a:rPr>
              <a:t>We used Logistic Regression, SVM, KNN and Decision trees to get this prediction.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Prediction of time occurred given weekday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Prediction of time given a day is very important to detect crimes.</a:t>
            </a:r>
          </a:p>
          <a:p>
            <a:r>
              <a:rPr lang="en-US" dirty="0">
                <a:solidFill>
                  <a:schemeClr val="bg1"/>
                </a:solidFill>
              </a:rPr>
              <a:t>We used Linear Regression for this which did not yield very favorable results. </a:t>
            </a:r>
          </a:p>
          <a:p>
            <a:r>
              <a:rPr lang="en-US" dirty="0">
                <a:solidFill>
                  <a:schemeClr val="bg1"/>
                </a:solidFill>
              </a:rPr>
              <a:t>We have now  pre-processed the time data available to us to fit the model – we plan to apply the following algorithms which are more useful for time-series prediction:</a:t>
            </a:r>
          </a:p>
          <a:p>
            <a:pPr lvl="1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Helvetica Neue"/>
              </a:rPr>
              <a:t>Autoregression (AR)</a:t>
            </a:r>
          </a:p>
          <a:p>
            <a:pPr lvl="1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Helvetica Neue"/>
              </a:rPr>
              <a:t>Moving Average (MA)</a:t>
            </a:r>
          </a:p>
          <a:p>
            <a:pPr lvl="1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Helvetica Neue"/>
              </a:rPr>
              <a:t>Autoregressive Moving Average (ARMA)</a:t>
            </a:r>
          </a:p>
          <a:p>
            <a:pPr lvl="1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Helvetica Neue"/>
              </a:rPr>
              <a:t>Autoregressive Integrated Moving Average (ARIMA)</a:t>
            </a:r>
          </a:p>
          <a:p>
            <a:pPr lvl="1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Helvetica Neue"/>
              </a:rPr>
              <a:t>Seasonal Autoregressive Integrated Moving-Average (SARIMA)</a:t>
            </a:r>
          </a:p>
          <a:p>
            <a:pPr lvl="1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Helvetica Neue"/>
              </a:rPr>
              <a:t>Seasonal Autoregressive Integrated Moving-Average with Exogenous Regressors (SARIMAX)</a:t>
            </a:r>
          </a:p>
          <a:p>
            <a:pPr lvl="1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Helvetica Neue"/>
              </a:rPr>
              <a:t>Vector Autoregression (VAR)</a:t>
            </a:r>
          </a:p>
          <a:p>
            <a:pPr lvl="1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Helvetica Neue"/>
              </a:rPr>
              <a:t>Vector Autoregression Moving-Average (VARMA)</a:t>
            </a:r>
          </a:p>
          <a:p>
            <a:pPr lvl="1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Helvetica Neue"/>
              </a:rPr>
              <a:t>Vector Autoregression Moving-Average with Exogenous Regressors (VARMAX)</a:t>
            </a:r>
          </a:p>
          <a:p>
            <a:pPr lvl="1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Helvetica Neue"/>
              </a:rPr>
              <a:t>Simple Exponential Smoothing (SES)</a:t>
            </a:r>
          </a:p>
          <a:p>
            <a:pPr lvl="1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Helvetica Neue"/>
              </a:rPr>
              <a:t>Holt Winter’s Exponential Smoothing (HWES)</a:t>
            </a:r>
          </a:p>
          <a:p>
            <a:pPr lvl="1" fontAlgn="base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Helvetica Neue"/>
              </a:rPr>
              <a:t>Multivariate LSTM Forecast Model</a:t>
            </a:r>
          </a:p>
          <a:p>
            <a:pPr lvl="1" fontAlgn="base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Helvetica Neue"/>
              </a:rPr>
              <a:t>Prophet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(source: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https://machinelearningmastery.com/time-series-forecasting-methods-in-python-cheat-sheet/</a:t>
            </a:r>
            <a:r>
              <a:rPr lang="en-US" dirty="0">
                <a:solidFill>
                  <a:schemeClr val="bg1"/>
                </a:solidFill>
              </a:rPr>
              <a:t> 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Prediction of Area Code using date occurred, time occurred and crime type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Prediction of area code given date occurred and time occurred of crime.</a:t>
            </a:r>
          </a:p>
          <a:p>
            <a:r>
              <a:rPr lang="en-US" dirty="0">
                <a:solidFill>
                  <a:schemeClr val="bg1"/>
                </a:solidFill>
              </a:rPr>
              <a:t>We used Logistic Regression, SVM, KNN algorithms for this prediction.</a:t>
            </a:r>
          </a:p>
          <a:p>
            <a:r>
              <a:rPr lang="en-US" dirty="0">
                <a:solidFill>
                  <a:schemeClr val="bg1"/>
                </a:solidFill>
              </a:rPr>
              <a:t>Pre-processed date occurred to its ordinal value (datatype=long)</a:t>
            </a:r>
          </a:p>
        </p:txBody>
      </p:sp>
    </p:spTree>
    <p:extLst>
      <p:ext uri="{BB962C8B-B14F-4D97-AF65-F5344CB8AC3E}">
        <p14:creationId xmlns:p14="http://schemas.microsoft.com/office/powerpoint/2010/main" val="206152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Mansi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Ganatra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Naga </a:t>
            </a:r>
            <a:r>
              <a:rPr lang="en-US" dirty="0" err="1">
                <a:solidFill>
                  <a:schemeClr val="bg1"/>
                </a:solidFill>
              </a:rPr>
              <a:t>Ritwik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Indugu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Kanumuri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Mentor: </a:t>
            </a:r>
          </a:p>
          <a:p>
            <a:r>
              <a:rPr lang="en-US" dirty="0">
                <a:solidFill>
                  <a:schemeClr val="bg1"/>
                </a:solidFill>
              </a:rPr>
              <a:t>Prof. Ion </a:t>
            </a:r>
            <a:r>
              <a:rPr lang="en-US" dirty="0" err="1">
                <a:solidFill>
                  <a:schemeClr val="bg1"/>
                </a:solidFill>
              </a:rPr>
              <a:t>Muslea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Officer Wyman Thomas (USC DPS)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F491-6187-4254-AD64-033BF75A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8416-32A9-4F6B-9A6A-23B52E62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Python libraries and frameworks: pandas,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scikit</a:t>
            </a:r>
            <a:r>
              <a:rPr lang="en-US" dirty="0">
                <a:solidFill>
                  <a:schemeClr val="bg1"/>
                </a:solidFill>
              </a:rPr>
              <a:t>-learn, </a:t>
            </a:r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theano</a:t>
            </a:r>
            <a:r>
              <a:rPr lang="en-US" dirty="0">
                <a:solidFill>
                  <a:schemeClr val="bg1"/>
                </a:solidFill>
              </a:rPr>
              <a:t>, etc.</a:t>
            </a:r>
          </a:p>
          <a:p>
            <a:r>
              <a:rPr lang="en-US" dirty="0">
                <a:solidFill>
                  <a:schemeClr val="bg1"/>
                </a:solidFill>
              </a:rPr>
              <a:t>Visualization libraries and frameworks: matplotlib, d3.js, etc.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14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E6F5-D275-4362-AB47-EE4D888C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Accuracies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15A552-E976-4B64-9CCA-4FE94CED3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193545"/>
              </p:ext>
            </p:extLst>
          </p:nvPr>
        </p:nvGraphicFramePr>
        <p:xfrm>
          <a:off x="223935" y="1825625"/>
          <a:ext cx="8291415" cy="32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283">
                  <a:extLst>
                    <a:ext uri="{9D8B030D-6E8A-4147-A177-3AD203B41FA5}">
                      <a16:colId xmlns:a16="http://schemas.microsoft.com/office/drawing/2014/main" val="368698351"/>
                    </a:ext>
                  </a:extLst>
                </a:gridCol>
                <a:gridCol w="1658283">
                  <a:extLst>
                    <a:ext uri="{9D8B030D-6E8A-4147-A177-3AD203B41FA5}">
                      <a16:colId xmlns:a16="http://schemas.microsoft.com/office/drawing/2014/main" val="1191453697"/>
                    </a:ext>
                  </a:extLst>
                </a:gridCol>
                <a:gridCol w="1658283">
                  <a:extLst>
                    <a:ext uri="{9D8B030D-6E8A-4147-A177-3AD203B41FA5}">
                      <a16:colId xmlns:a16="http://schemas.microsoft.com/office/drawing/2014/main" val="3731696008"/>
                    </a:ext>
                  </a:extLst>
                </a:gridCol>
                <a:gridCol w="1658283">
                  <a:extLst>
                    <a:ext uri="{9D8B030D-6E8A-4147-A177-3AD203B41FA5}">
                      <a16:colId xmlns:a16="http://schemas.microsoft.com/office/drawing/2014/main" val="3452524796"/>
                    </a:ext>
                  </a:extLst>
                </a:gridCol>
                <a:gridCol w="1658283">
                  <a:extLst>
                    <a:ext uri="{9D8B030D-6E8A-4147-A177-3AD203B41FA5}">
                      <a16:colId xmlns:a16="http://schemas.microsoft.com/office/drawing/2014/main" val="3994541503"/>
                    </a:ext>
                  </a:extLst>
                </a:gridCol>
              </a:tblGrid>
              <a:tr h="5009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Logistic/Linear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849226"/>
                  </a:ext>
                </a:extLst>
              </a:tr>
              <a:tr h="910877">
                <a:tc>
                  <a:txBody>
                    <a:bodyPr/>
                    <a:lstStyle/>
                    <a:p>
                      <a:r>
                        <a:rPr lang="en-US" dirty="0"/>
                        <a:t>Prediction of crime code given victim age and victim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grouping: ~33.12%</a:t>
                      </a:r>
                    </a:p>
                    <a:p>
                      <a:r>
                        <a:rPr lang="en-US" dirty="0"/>
                        <a:t>Without grouping:</a:t>
                      </a:r>
                    </a:p>
                    <a:p>
                      <a:r>
                        <a:rPr lang="en-US" dirty="0"/>
                        <a:t>~11.55%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grouping:</a:t>
                      </a:r>
                    </a:p>
                    <a:p>
                      <a:r>
                        <a:rPr lang="en-US" dirty="0"/>
                        <a:t>~19.96%</a:t>
                      </a:r>
                    </a:p>
                    <a:p>
                      <a:r>
                        <a:rPr lang="en-US" dirty="0"/>
                        <a:t>Without grouping:</a:t>
                      </a:r>
                    </a:p>
                    <a:p>
                      <a:r>
                        <a:rPr lang="en-US" dirty="0"/>
                        <a:t>~13.32%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H/W unable to 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grouping:</a:t>
                      </a:r>
                    </a:p>
                    <a:p>
                      <a:r>
                        <a:rPr lang="en-US" dirty="0"/>
                        <a:t>~21.61%</a:t>
                      </a:r>
                    </a:p>
                    <a:p>
                      <a:r>
                        <a:rPr lang="en-US" dirty="0"/>
                        <a:t>Without grouping:</a:t>
                      </a:r>
                    </a:p>
                    <a:p>
                      <a:r>
                        <a:rPr lang="en-US" dirty="0"/>
                        <a:t>~16%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663427"/>
                  </a:ext>
                </a:extLst>
              </a:tr>
              <a:tr h="705930">
                <a:tc>
                  <a:txBody>
                    <a:bodyPr/>
                    <a:lstStyle/>
                    <a:p>
                      <a:r>
                        <a:rPr lang="en-US" dirty="0"/>
                        <a:t>Prediction of time occurred given weekday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rmse</a:t>
                      </a:r>
                      <a:r>
                        <a:rPr lang="en-US" dirty="0"/>
                        <a:t>: 646.66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227933"/>
                  </a:ext>
                </a:extLst>
              </a:tr>
              <a:tr h="1115825">
                <a:tc>
                  <a:txBody>
                    <a:bodyPr/>
                    <a:lstStyle/>
                    <a:p>
                      <a:r>
                        <a:rPr lang="en-US" dirty="0"/>
                        <a:t>Prediction of area code given date occurred, time occurred and crime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~6.2%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H/W unable to 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55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023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59" y="52447"/>
            <a:ext cx="8229600" cy="66611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B4938B-AF79-42C5-B1E0-7FE8F9F9F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977779"/>
              </p:ext>
            </p:extLst>
          </p:nvPr>
        </p:nvGraphicFramePr>
        <p:xfrm>
          <a:off x="914400" y="685800"/>
          <a:ext cx="6934200" cy="546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0">
                  <a:extLst>
                    <a:ext uri="{9D8B030D-6E8A-4147-A177-3AD203B41FA5}">
                      <a16:colId xmlns:a16="http://schemas.microsoft.com/office/drawing/2014/main" val="2731289380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1354602117"/>
                    </a:ext>
                  </a:extLst>
                </a:gridCol>
              </a:tblGrid>
              <a:tr h="8280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Team Member(s)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11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Data Gathering &amp; Cleaning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43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Predict the time of day, the days of a week, month, year in which different kind of crimes are most likely to happen.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What is the probability of an offender repeating the crime?</a:t>
                      </a:r>
                    </a:p>
                    <a:p>
                      <a:pPr algn="just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Uma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66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Which are the hot spots for various crime categories, crime patterns?</a:t>
                      </a:r>
                    </a:p>
                    <a:p>
                      <a:pPr algn="just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Mansi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93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Crime’s correlation with age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Severity of crime by area - which crime is highest in each area?</a:t>
                      </a:r>
                    </a:p>
                    <a:p>
                      <a:pPr algn="just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/>
                        <a:t>Ritwik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56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Documentation(Proposals, Reports, Presentations)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35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815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Milestones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765402"/>
              </p:ext>
            </p:extLst>
          </p:nvPr>
        </p:nvGraphicFramePr>
        <p:xfrm>
          <a:off x="457200" y="1295403"/>
          <a:ext cx="8458200" cy="4829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7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7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251">
                <a:tc>
                  <a:txBody>
                    <a:bodyPr/>
                    <a:lstStyle/>
                    <a:p>
                      <a:r>
                        <a:rPr lang="en-US" dirty="0"/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46">
                <a:tc>
                  <a:txBody>
                    <a:bodyPr/>
                    <a:lstStyle/>
                    <a:p>
                      <a:r>
                        <a:rPr lang="en-US" dirty="0"/>
                        <a:t>SEP</a:t>
                      </a:r>
                      <a:r>
                        <a:rPr lang="en-US" baseline="0" dirty="0"/>
                        <a:t> 1</a:t>
                      </a:r>
                      <a:r>
                        <a:rPr lang="en-US" baseline="30000" dirty="0"/>
                        <a:t>st</a:t>
                      </a:r>
                      <a:r>
                        <a:rPr lang="en-US" baseline="0" dirty="0"/>
                        <a:t> – SEP 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 Gathering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012">
                <a:tc>
                  <a:txBody>
                    <a:bodyPr/>
                    <a:lstStyle/>
                    <a:p>
                      <a:r>
                        <a:rPr lang="en-US" dirty="0"/>
                        <a:t>SEP 8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– SEP 11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  <a:r>
                        <a:rPr lang="en-US" baseline="0" dirty="0"/>
                        <a:t> Proposal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012">
                <a:tc>
                  <a:txBody>
                    <a:bodyPr/>
                    <a:lstStyle/>
                    <a:p>
                      <a:r>
                        <a:rPr lang="en-US" dirty="0"/>
                        <a:t>SEP 12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– SEP 23</a:t>
                      </a:r>
                      <a:r>
                        <a:rPr lang="en-US" baseline="30000" dirty="0"/>
                        <a:t>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Analyze the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Completed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575">
                <a:tc>
                  <a:txBody>
                    <a:bodyPr/>
                    <a:lstStyle/>
                    <a:p>
                      <a:r>
                        <a:rPr lang="en-US" dirty="0"/>
                        <a:t>SEP</a:t>
                      </a:r>
                      <a:r>
                        <a:rPr lang="en-US" baseline="0" dirty="0"/>
                        <a:t> 25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  <a:r>
                        <a:rPr lang="en-US" baseline="0" dirty="0"/>
                        <a:t> Idea 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Completed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520">
                <a:tc>
                  <a:txBody>
                    <a:bodyPr/>
                    <a:lstStyle/>
                    <a:p>
                      <a:r>
                        <a:rPr lang="en-US" dirty="0"/>
                        <a:t>SEP</a:t>
                      </a:r>
                      <a:r>
                        <a:rPr lang="en-US" baseline="0" dirty="0"/>
                        <a:t> 26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– OCT 15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Cleaning the data and trying</a:t>
                      </a:r>
                      <a:r>
                        <a:rPr lang="en-US" baseline="0" dirty="0"/>
                        <a:t> to answer one question each per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Continued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251">
                <a:tc>
                  <a:txBody>
                    <a:bodyPr/>
                    <a:lstStyle/>
                    <a:p>
                      <a:r>
                        <a:rPr lang="en-US" dirty="0"/>
                        <a:t>OCT 16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Presentation and mid term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Completed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251">
                <a:tc>
                  <a:txBody>
                    <a:bodyPr/>
                    <a:lstStyle/>
                    <a:p>
                      <a:r>
                        <a:rPr lang="en-US" dirty="0"/>
                        <a:t>OCT 17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– NOV</a:t>
                      </a:r>
                      <a:r>
                        <a:rPr lang="en-US" baseline="0" dirty="0"/>
                        <a:t> 16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r>
                        <a:rPr lang="en-US" baseline="0" dirty="0"/>
                        <a:t> the remaining questions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be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251">
                <a:tc>
                  <a:txBody>
                    <a:bodyPr/>
                    <a:lstStyle/>
                    <a:p>
                      <a:r>
                        <a:rPr lang="en-US" dirty="0"/>
                        <a:t>NOV</a:t>
                      </a:r>
                      <a:r>
                        <a:rPr lang="en-US" baseline="0" dirty="0"/>
                        <a:t> 20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report submission and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 be Completed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4251">
                <a:tc>
                  <a:txBody>
                    <a:bodyPr/>
                    <a:lstStyle/>
                    <a:p>
                      <a:r>
                        <a:rPr lang="en-US" dirty="0"/>
                        <a:t>NOV</a:t>
                      </a:r>
                      <a:r>
                        <a:rPr lang="en-US" baseline="0" dirty="0"/>
                        <a:t> 27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</a:t>
                      </a:r>
                      <a:r>
                        <a:rPr lang="en-US" baseline="0" dirty="0"/>
                        <a:t> the final 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 be Completed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CF15-0063-4BFE-B054-2A3090D8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Questions/ Suggestions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3AB9CD-8D8A-4F0C-8CD8-BC9B289B2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71600"/>
            <a:ext cx="7524750" cy="5296694"/>
          </a:xfrm>
        </p:spPr>
      </p:pic>
    </p:spTree>
    <p:extLst>
      <p:ext uri="{BB962C8B-B14F-4D97-AF65-F5344CB8AC3E}">
        <p14:creationId xmlns:p14="http://schemas.microsoft.com/office/powerpoint/2010/main" val="3104209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698D-95F2-402F-AF9F-CED8FF2E0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sz="3600" dirty="0">
                <a:solidFill>
                  <a:schemeClr val="bg1"/>
                </a:solidFill>
              </a:rPr>
              <a:t>Thank You </a:t>
            </a:r>
            <a:r>
              <a:rPr lang="en-US" sz="36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Los Angeles Open Data: Crime Data from 2010 to Present</a:t>
            </a:r>
          </a:p>
          <a:p>
            <a:r>
              <a:rPr lang="en-US" dirty="0">
                <a:solidFill>
                  <a:schemeClr val="bg1"/>
                </a:solidFill>
              </a:rPr>
              <a:t>Size: ~ 1.8 million records</a:t>
            </a:r>
          </a:p>
          <a:p>
            <a:r>
              <a:rPr lang="en-US" dirty="0">
                <a:solidFill>
                  <a:schemeClr val="bg1"/>
                </a:solidFill>
              </a:rPr>
              <a:t>URL: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https://data.lacity.org/A-Safe-City/Crime-Data-from-2010-to-Present/y8tr-7khq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Previous Work: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https://www.crimemapping.com/map/ca/losangeles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567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Sample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C:\Users\UMA\Desktop\ml_dataset-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371600"/>
            <a:ext cx="9144000" cy="51860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Features</a:t>
            </a:r>
          </a:p>
        </p:txBody>
      </p:sp>
      <p:pic>
        <p:nvPicPr>
          <p:cNvPr id="2053" name="Picture 5" descr="C:\Users\UMA\Desktop\colums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38" y="1295400"/>
            <a:ext cx="9050337" cy="511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Features</a:t>
            </a:r>
            <a:endParaRPr lang="en-US" dirty="0"/>
          </a:p>
        </p:txBody>
      </p:sp>
      <p:pic>
        <p:nvPicPr>
          <p:cNvPr id="3075" name="Picture 3" descr="C:\Users\UMA\Desktop\colums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763" y="1371600"/>
            <a:ext cx="8878887" cy="51577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Features</a:t>
            </a:r>
            <a:endParaRPr lang="en-US" dirty="0"/>
          </a:p>
        </p:txBody>
      </p:sp>
      <p:pic>
        <p:nvPicPr>
          <p:cNvPr id="4098" name="Picture 2" descr="C:\Users\UMA\Desktop\colums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638" y="2419350"/>
            <a:ext cx="8593137" cy="2019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F317-F0BD-4C47-B461-169C43EB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62200"/>
            <a:ext cx="7886700" cy="1325563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Exploratory Data 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>
                <a:solidFill>
                  <a:schemeClr val="bg1"/>
                </a:solidFill>
              </a:rPr>
              <a:t>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5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NUMBER OF CRIMES PER AREA</a:t>
            </a:r>
          </a:p>
        </p:txBody>
      </p:sp>
      <p:pic>
        <p:nvPicPr>
          <p:cNvPr id="4" name="Content Placeholder 3" descr="Crimes_by_are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72080" y="1825625"/>
            <a:ext cx="6799840" cy="435133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Presentation3.potx</Template>
  <TotalTime>2681</TotalTime>
  <Words>744</Words>
  <Application>Microsoft Office PowerPoint</Application>
  <PresentationFormat>On-screen Show (4:3)</PresentationFormat>
  <Paragraphs>144</Paragraphs>
  <Slides>25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Helvetica Neue</vt:lpstr>
      <vt:lpstr>Wingdings</vt:lpstr>
      <vt:lpstr>Presentation3</vt:lpstr>
      <vt:lpstr>Project Poirot</vt:lpstr>
      <vt:lpstr>Team Members</vt:lpstr>
      <vt:lpstr>Data Source</vt:lpstr>
      <vt:lpstr>Sample Dataset</vt:lpstr>
      <vt:lpstr>Features</vt:lpstr>
      <vt:lpstr>Features</vt:lpstr>
      <vt:lpstr>Features</vt:lpstr>
      <vt:lpstr>Exploratory Data Analysis</vt:lpstr>
      <vt:lpstr>NUMBER OF CRIMES PER AREA</vt:lpstr>
      <vt:lpstr>NUMBER OF VICTIMS PER AREA </vt:lpstr>
      <vt:lpstr>NUMBER OF CRIMES PER AGE GROUP</vt:lpstr>
      <vt:lpstr>CRIME COUNT BY GENDER</vt:lpstr>
      <vt:lpstr>TOP FIVE CRIMES</vt:lpstr>
      <vt:lpstr>NUMBER OF VICTIMS PER YEAR</vt:lpstr>
      <vt:lpstr>NUMBER OF CRIMES PER GENDER FROM 2010 TO 2017</vt:lpstr>
      <vt:lpstr>Current Progress</vt:lpstr>
      <vt:lpstr>Prediction of crime code given victim age and victim sex</vt:lpstr>
      <vt:lpstr>Prediction of time occurred given weekday </vt:lpstr>
      <vt:lpstr>Prediction of Area Code using date occurred, time occurred and crime type </vt:lpstr>
      <vt:lpstr>Technologies</vt:lpstr>
      <vt:lpstr>Accuracies</vt:lpstr>
      <vt:lpstr>Responsibilities</vt:lpstr>
      <vt:lpstr>Milestones</vt:lpstr>
      <vt:lpstr>Questions/ Suggestions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INF-552</dc:title>
  <dc:creator>UMA</dc:creator>
  <cp:lastModifiedBy>Mansi Ashvinbhai Ganatra</cp:lastModifiedBy>
  <cp:revision>92</cp:revision>
  <cp:lastPrinted>2018-10-23T23:20:08Z</cp:lastPrinted>
  <dcterms:created xsi:type="dcterms:W3CDTF">2018-09-21T19:14:31Z</dcterms:created>
  <dcterms:modified xsi:type="dcterms:W3CDTF">2018-10-23T23:20:58Z</dcterms:modified>
</cp:coreProperties>
</file>