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2" r:id="rId7"/>
    <p:sldId id="270" r:id="rId8"/>
    <p:sldId id="263" r:id="rId9"/>
    <p:sldId id="271" r:id="rId10"/>
    <p:sldId id="272" r:id="rId11"/>
    <p:sldId id="273" r:id="rId12"/>
    <p:sldId id="274" r:id="rId13"/>
    <p:sldId id="275" r:id="rId14"/>
    <p:sldId id="276" r:id="rId15"/>
    <p:sldId id="277"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panose="020B0502050000020003"/>
                <a:ea typeface="Quattrocento Sans" panose="020B0502050000020003"/>
                <a:cs typeface="Quattrocento Sans" panose="020B0502050000020003"/>
                <a:sym typeface="Quattrocento Sans" panose="020B0502050000020003"/>
              </a:rPr>
              <a:t>© Microsoft Corporation. All rights reserved. MICROSOFT MAKES NO WARRANTIES, EXPRESS, IMPLIED OR STATUTORY, AS TO THE INFORMATION IN THIS PRESENTATION.</a:t>
            </a:r>
            <a:endParaRPr lang="en-US" sz="400">
              <a:solidFill>
                <a:srgbClr val="0000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 name="Google Shape;12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2/2/2021 5:49 PM</a:t>
            </a:r>
            <a:endParaRPr lang="en-US"/>
          </a:p>
        </p:txBody>
      </p:sp>
      <p:sp>
        <p:nvSpPr>
          <p:cNvPr id="128" name="Google Shape;12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E2F19A73-88F5-4B80-A929-CF8E66EE5449}"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Utterances-Utterances are pure NLP training. As we discussed before, there are multiple ways to say one single thing.</a:t>
            </a:r>
            <a:endParaRPr lang="en-US" dirty="0"/>
          </a:p>
          <a:p>
            <a:r>
              <a:rPr lang="en-US" dirty="0"/>
              <a:t>Our bot can tell user where the store is located, but for the NLP application to tell us what is the user’s intent, we first need to give it examples of how the user could ask for it. To do so, we will simply input a range of utterances (sentences) that mean the same thing, « I want to get the store’s location », and tell the NLP application that these utterances mean the user wants to know where is located the store.  After a proper NLP training process, based on your utterances, your NLP application will be able to tell you what the user wants to say.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lt1"/>
        </a:solidFill>
        <a:effectLst/>
      </p:bgPr>
    </p:bg>
    <p:spTree>
      <p:nvGrpSpPr>
        <p:cNvPr id="1" name="Shape 15"/>
        <p:cNvGrpSpPr/>
        <p:nvPr/>
      </p:nvGrpSpPr>
      <p:grpSpPr>
        <a:xfrm>
          <a:off x="0" y="0"/>
          <a:ext cx="0" cy="0"/>
          <a:chOff x="0" y="0"/>
          <a:chExt cx="0" cy="0"/>
        </a:xfrm>
      </p:grpSpPr>
      <p:pic>
        <p:nvPicPr>
          <p:cNvPr id="16" name="Google Shape;16;p17" descr="A picture containing meter&#10;&#10;Description automatically generated"/>
          <p:cNvPicPr preferRelativeResize="0"/>
          <p:nvPr/>
        </p:nvPicPr>
        <p:blipFill rotWithShape="1">
          <a:blip r:embed="rId2"/>
          <a:srcRect l="25738" t="-1893" r="8816" b="10381"/>
          <a:stretch>
            <a:fillRect/>
          </a:stretch>
        </p:blipFill>
        <p:spPr>
          <a:xfrm>
            <a:off x="1" y="604414"/>
            <a:ext cx="12192000" cy="6253586"/>
          </a:xfrm>
          <a:prstGeom prst="rect">
            <a:avLst/>
          </a:prstGeom>
          <a:noFill/>
          <a:ln>
            <a:noFill/>
          </a:ln>
        </p:spPr>
      </p:pic>
      <p:pic>
        <p:nvPicPr>
          <p:cNvPr id="17" name="Google Shape;17;p17" descr="A picture containing food, drawing, plate&#10;&#10;Description automatically generated"/>
          <p:cNvPicPr preferRelativeResize="0"/>
          <p:nvPr/>
        </p:nvPicPr>
        <p:blipFill rotWithShape="1">
          <a:blip r:embed="rId3"/>
          <a:srcRect/>
          <a:stretch>
            <a:fillRect/>
          </a:stretch>
        </p:blipFill>
        <p:spPr>
          <a:xfrm>
            <a:off x="587376" y="595948"/>
            <a:ext cx="2132954" cy="402336"/>
          </a:xfrm>
          <a:prstGeom prst="rect">
            <a:avLst/>
          </a:prstGeom>
          <a:noFill/>
          <a:ln>
            <a:noFill/>
          </a:ln>
        </p:spPr>
      </p:pic>
      <p:sp>
        <p:nvSpPr>
          <p:cNvPr id="18" name="Google Shape;18;p17"/>
          <p:cNvSpPr txBox="1">
            <a:spLocks noGrp="1"/>
          </p:cNvSpPr>
          <p:nvPr>
            <p:ph type="title"/>
          </p:nvPr>
        </p:nvSpPr>
        <p:spPr>
          <a:xfrm>
            <a:off x="584200" y="2875002"/>
            <a:ext cx="6637867" cy="5539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1A1A1A"/>
              </a:buClr>
              <a:buSzPts val="3600"/>
              <a:buFont typeface="Calibri" panose="020F0502020204030204"/>
              <a:buNone/>
              <a:defRPr sz="3600">
                <a:solidFill>
                  <a:srgbClr val="1A1A1A"/>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a:spLocks noGrp="1"/>
          </p:cNvSpPr>
          <p:nvPr>
            <p:ph type="body" idx="1"/>
          </p:nvPr>
        </p:nvSpPr>
        <p:spPr>
          <a:xfrm>
            <a:off x="584200" y="3543143"/>
            <a:ext cx="6655646" cy="307777"/>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Clr>
                <a:srgbClr val="1A1A1A"/>
              </a:buClr>
              <a:buSzPts val="2000"/>
              <a:buNone/>
              <a:defRPr sz="2000">
                <a:solidFill>
                  <a:srgbClr val="1A1A1A"/>
                </a:solidFill>
                <a:latin typeface="Calibri" panose="020F0502020204030204"/>
                <a:ea typeface="Calibri" panose="020F0502020204030204"/>
                <a:cs typeface="Calibri" panose="020F0502020204030204"/>
                <a:sym typeface="Calibri" panose="020F0502020204030204"/>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Section title</a:t>
            </a:r>
            <a:endParaRPr lang="en-US" dirty="0"/>
          </a:p>
        </p:txBody>
      </p:sp>
      <p:pic>
        <p:nvPicPr>
          <p:cNvPr id="5" name="Picture 4"/>
          <p:cNvPicPr>
            <a:picLocks noChangeAspect="1"/>
          </p:cNvPicPr>
          <p:nvPr userDrawn="1"/>
        </p:nvPicPr>
        <p:blipFill rotWithShape="1">
          <a:blip r:embed="rId2"/>
          <a:srcRect l="493" r="9553" b="6008"/>
          <a:stretch>
            <a:fillRect/>
          </a:stretch>
        </p:blipFill>
        <p:spPr>
          <a:xfrm>
            <a:off x="-1" y="2184934"/>
            <a:ext cx="12192001" cy="46730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5" name="Picture 4"/>
          <p:cNvPicPr>
            <a:picLocks noChangeAspect="1"/>
          </p:cNvPicPr>
          <p:nvPr userDrawn="1"/>
        </p:nvPicPr>
        <p:blipFill>
          <a:blip r:embed="rId2"/>
          <a:srcRect/>
          <a:stretch>
            <a:fillRect/>
          </a:stretch>
        </p:blipFill>
        <p:spPr>
          <a:xfrm>
            <a:off x="0" y="6017392"/>
            <a:ext cx="12192000" cy="257996"/>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17.png"/><Relationship Id="rId1" Type="http://schemas.openxmlformats.org/officeDocument/2006/relationships/image" Target="../media/image1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microsoft.com/office/2007/relationships/media" Target="https://www.youtube.com/embed/G_v5B_gYceM?feature=oembed" TargetMode="External"/><Relationship Id="rId1" Type="http://schemas.openxmlformats.org/officeDocument/2006/relationships/video" Target="https://www.youtube.com/embed/G_v5B_gYceM?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txBox="1">
            <a:spLocks noGrp="1"/>
          </p:cNvSpPr>
          <p:nvPr>
            <p:ph type="title"/>
          </p:nvPr>
        </p:nvSpPr>
        <p:spPr>
          <a:xfrm>
            <a:off x="584200" y="2275840"/>
            <a:ext cx="8760460" cy="99631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1A1A1A"/>
              </a:buClr>
              <a:buSzPts val="3600"/>
              <a:buFont typeface="Calibri" panose="020F0502020204030204"/>
              <a:buNone/>
            </a:pPr>
            <a:r>
              <a:rPr lang="en-US" b="1" dirty="0"/>
              <a:t>Introduction to Conversational AI: </a:t>
            </a:r>
            <a:br>
              <a:rPr lang="en-US" b="1" dirty="0"/>
            </a:br>
            <a:r>
              <a:rPr lang="en-US" b="1" dirty="0"/>
              <a:t>Build NLU model using LUIS</a:t>
            </a:r>
            <a:endParaRPr b="1" dirty="0"/>
          </a:p>
        </p:txBody>
      </p:sp>
      <p:sp>
        <p:nvSpPr>
          <p:cNvPr id="4" name="Google Shape;141;p2"/>
          <p:cNvSpPr txBox="1">
            <a:spLocks noGrp="1"/>
          </p:cNvSpPr>
          <p:nvPr>
            <p:ph type="body" idx="1"/>
          </p:nvPr>
        </p:nvSpPr>
        <p:spPr>
          <a:xfrm>
            <a:off x="584200" y="4433413"/>
            <a:ext cx="6655646" cy="27686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1A1A1A"/>
              </a:buClr>
              <a:buSzPts val="2000"/>
              <a:buNone/>
            </a:pPr>
            <a:r>
              <a:rPr lang="en-US" dirty="0"/>
              <a:t>By Mansi Jain </a:t>
            </a:r>
            <a:endParaRPr lang="en-US" dirty="0"/>
          </a:p>
        </p:txBody>
      </p:sp>
      <p:sp>
        <p:nvSpPr>
          <p:cNvPr id="5" name="Google Shape;141;p2"/>
          <p:cNvSpPr txBox="1"/>
          <p:nvPr/>
        </p:nvSpPr>
        <p:spPr>
          <a:xfrm>
            <a:off x="584200" y="4710412"/>
            <a:ext cx="6655646" cy="27686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90000"/>
              </a:lnSpc>
              <a:spcBef>
                <a:spcPts val="0"/>
              </a:spcBef>
              <a:spcAft>
                <a:spcPts val="0"/>
              </a:spcAft>
              <a:buClr>
                <a:srgbClr val="1A1A1A"/>
              </a:buClr>
              <a:buSzPts val="2000"/>
              <a:buFont typeface="Arial" panose="020B0604020202020204"/>
              <a:buNone/>
              <a:defRPr sz="2000" b="0" i="0" u="none" strike="noStrike" cap="none">
                <a:solidFill>
                  <a:srgbClr val="1A1A1A"/>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500"/>
              </a:spcBef>
              <a:spcAft>
                <a:spcPts val="0"/>
              </a:spcAft>
              <a:buClr>
                <a:schemeClr val="lt1"/>
              </a:buClr>
              <a:buSzPts val="1800"/>
              <a:buFont typeface="Arial" panose="020B0604020202020204"/>
              <a:buChar char="•"/>
              <a:defRPr sz="2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500"/>
              </a:spcBef>
              <a:spcAft>
                <a:spcPts val="0"/>
              </a:spcAft>
              <a:buClr>
                <a:schemeClr val="lt1"/>
              </a:buClr>
              <a:buSzPts val="1800"/>
              <a:buFont typeface="Arial" panose="020B0604020202020204"/>
              <a:buChar char="•"/>
              <a:defRPr sz="20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indent="0"/>
            <a:r>
              <a:rPr lang="en-US" b="1" dirty="0">
                <a:sym typeface="+mn-ea"/>
              </a:rPr>
              <a:t>Alpha </a:t>
            </a:r>
            <a:r>
              <a:rPr lang="en-US" b="1" dirty="0"/>
              <a:t>Microsoft Learn Student Ambassador</a:t>
            </a:r>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010" y="1697990"/>
            <a:ext cx="5003800" cy="553720"/>
          </a:xfrm>
        </p:spPr>
        <p:txBody>
          <a:bodyPr>
            <a:noAutofit/>
          </a:bodyPr>
          <a:lstStyle/>
          <a:p>
            <a:r>
              <a:rPr lang="en-US" sz="2800" b="1" dirty="0">
                <a:latin typeface="Calibri" panose="020F0502020204030204" charset="0"/>
                <a:cs typeface="Calibri" panose="020F0502020204030204" charset="0"/>
                <a:sym typeface="+mn-ea"/>
              </a:rPr>
              <a:t>LUIS (Language Understanding)</a:t>
            </a:r>
            <a:endParaRPr lang="en-US" sz="2800" b="1" dirty="0">
              <a:latin typeface="Calibri" panose="020F0502020204030204" charset="0"/>
              <a:cs typeface="Calibri" panose="020F0502020204030204" charset="0"/>
              <a:sym typeface="+mn-ea"/>
            </a:endParaRPr>
          </a:p>
        </p:txBody>
      </p:sp>
      <p:sp>
        <p:nvSpPr>
          <p:cNvPr id="2" name="Text Box 1"/>
          <p:cNvSpPr txBox="1"/>
          <p:nvPr/>
        </p:nvSpPr>
        <p:spPr>
          <a:xfrm>
            <a:off x="588645" y="2446020"/>
            <a:ext cx="5003165" cy="2584450"/>
          </a:xfrm>
          <a:prstGeom prst="rect">
            <a:avLst/>
          </a:prstGeom>
          <a:noFill/>
        </p:spPr>
        <p:txBody>
          <a:bodyPr wrap="square" rtlCol="0">
            <a:spAutoFit/>
          </a:bodyPr>
          <a:p>
            <a:pPr marL="285750" indent="-285750">
              <a:buFont typeface="Arial" panose="020B0604020202020204" pitchFamily="34" charset="0"/>
              <a:buChar char="•"/>
            </a:pPr>
            <a:r>
              <a:rPr lang="en-US"/>
              <a:t>LUIS (Language Understanding)- Cognitive Service, Microsoft.</a:t>
            </a:r>
            <a:endParaRPr lang="en-US"/>
          </a:p>
          <a:p>
            <a:pPr marL="285750" indent="-285750">
              <a:buFont typeface="Arial" panose="020B0604020202020204" pitchFamily="34" charset="0"/>
              <a:buChar char="•"/>
            </a:pPr>
            <a:r>
              <a:rPr lang="en-US"/>
              <a:t>LUIS is a cloud-based conversational AI service that applies custom machine-learning intelligence to a user's conversational, natural language text to predict overall meaning, and pull out relevant, detailed information. </a:t>
            </a:r>
            <a:endParaRPr lang="en-US"/>
          </a:p>
          <a:p>
            <a:pPr marL="285750" indent="-285750">
              <a:buFont typeface="Arial" panose="020B0604020202020204" pitchFamily="34" charset="0"/>
              <a:buChar char="•"/>
            </a:pPr>
            <a:r>
              <a:rPr lang="en-US"/>
              <a:t>It provides access through its custom portal, APIs and SDK client libraries. </a:t>
            </a:r>
            <a:endParaRPr lang="en-US"/>
          </a:p>
        </p:txBody>
      </p:sp>
      <p:sp>
        <p:nvSpPr>
          <p:cNvPr id="3" name="Rectangle 8"/>
          <p:cNvSpPr/>
          <p:nvPr/>
        </p:nvSpPr>
        <p:spPr bwMode="auto">
          <a:xfrm>
            <a:off x="5797518" y="-209"/>
            <a:ext cx="6394515" cy="6850799"/>
          </a:xfrm>
          <a:prstGeom prst="rect">
            <a:avLst/>
          </a:prstGeom>
          <a:solidFill>
            <a:srgbClr val="5C12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11" name="Picture 10" descr="A screenshot of a cell phone&#10;&#10;Description automatically generated"/>
          <p:cNvPicPr>
            <a:picLocks noChangeAspect="1"/>
          </p:cNvPicPr>
          <p:nvPr/>
        </p:nvPicPr>
        <p:blipFill>
          <a:blip r:embed="rId1"/>
          <a:stretch>
            <a:fillRect/>
          </a:stretch>
        </p:blipFill>
        <p:spPr>
          <a:xfrm>
            <a:off x="6589713" y="554990"/>
            <a:ext cx="4810125" cy="1143000"/>
          </a:xfrm>
          <a:prstGeom prst="rect">
            <a:avLst/>
          </a:prstGeom>
        </p:spPr>
      </p:pic>
      <p:pic>
        <p:nvPicPr>
          <p:cNvPr id="7" name="Picture 6" descr="A close up of a logo&#10;&#10;Description automatically generated"/>
          <p:cNvPicPr>
            <a:picLocks noChangeAspect="1"/>
          </p:cNvPicPr>
          <p:nvPr/>
        </p:nvPicPr>
        <p:blipFill rotWithShape="1">
          <a:blip r:embed="rId2"/>
          <a:srcRect l="38382"/>
          <a:stretch>
            <a:fillRect/>
          </a:stretch>
        </p:blipFill>
        <p:spPr>
          <a:xfrm>
            <a:off x="5803900" y="3689350"/>
            <a:ext cx="6388100" cy="3168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What does LUIS Offer?</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574800"/>
            <a:ext cx="8342630" cy="3138170"/>
          </a:xfrm>
          <a:prstGeom prst="rect">
            <a:avLst/>
          </a:prstGeom>
          <a:noFill/>
        </p:spPr>
        <p:txBody>
          <a:bodyPr wrap="square" rtlCol="0">
            <a:spAutoFit/>
          </a:bodyPr>
          <a:p>
            <a:pPr marL="285750" indent="-285750">
              <a:buFont typeface="Arial" panose="020B0604020202020204" pitchFamily="34" charset="0"/>
              <a:buChar char="•"/>
            </a:pPr>
            <a:r>
              <a:rPr lang="en-US" b="1"/>
              <a:t>Simplicity: </a:t>
            </a:r>
            <a:r>
              <a:rPr lang="en-US"/>
              <a:t>LUIS offloads you from the need of in-house AI expertise or any prior machine learning knowledge. With only a few clicks you can build your own conversational AI application. You can build your custom application by following one of our quickstarts, or you can use one of our prebuilt domain apps.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Security, Privacy and Compliance:</a:t>
            </a:r>
            <a:r>
              <a:rPr lang="en-US"/>
              <a:t> Backed by Azure infrastructure, LUIS offers enterprise-grade security, privacy, and compliance. Your data remains yours; you can delete your data at any time. Your data is encrypted while it’s in storage.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Integration:</a:t>
            </a:r>
            <a:r>
              <a:rPr lang="en-US"/>
              <a:t> Easily integrate your LUIS app with other Microsoft services like Microsoft Bot framework, QnA Maker, and Speech service.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7995"/>
            <a:ext cx="11018520" cy="553998"/>
          </a:xfrm>
        </p:spPr>
        <p:txBody>
          <a:bodyPr>
            <a:noAutofit/>
          </a:bodyPr>
          <a:lstStyle/>
          <a:p>
            <a:r>
              <a:rPr lang="en-US" sz="3200" b="1" dirty="0">
                <a:latin typeface="Calibri" panose="020F0502020204030204" charset="0"/>
                <a:cs typeface="Calibri" panose="020F0502020204030204" charset="0"/>
                <a:sym typeface="+mn-ea"/>
              </a:rPr>
              <a:t>Application Development life cycle</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021715"/>
            <a:ext cx="7947025" cy="3692525"/>
          </a:xfrm>
          <a:prstGeom prst="rect">
            <a:avLst/>
          </a:prstGeom>
          <a:noFill/>
        </p:spPr>
        <p:txBody>
          <a:bodyPr wrap="square" rtlCol="0">
            <a:spAutoFit/>
          </a:bodyPr>
          <a:p>
            <a:pPr marL="285750" indent="-285750">
              <a:buFont typeface="Arial" panose="020B0604020202020204" pitchFamily="34" charset="0"/>
              <a:buChar char="•"/>
            </a:pPr>
            <a:r>
              <a:rPr lang="en-US" b="1"/>
              <a:t>Plan: </a:t>
            </a:r>
            <a:r>
              <a:rPr lang="en-US"/>
              <a:t>Identify the scenarios that users might use your application for. Define the actions and relevant information that needs to be recognized.</a:t>
            </a:r>
            <a:endParaRPr lang="en-US"/>
          </a:p>
          <a:p>
            <a:pPr marL="285750" indent="-285750">
              <a:buFont typeface="Arial" panose="020B0604020202020204" pitchFamily="34" charset="0"/>
              <a:buChar char="•"/>
            </a:pPr>
            <a:r>
              <a:rPr lang="en-US" b="1"/>
              <a:t>Build:</a:t>
            </a:r>
            <a:r>
              <a:rPr lang="en-US"/>
              <a:t> Use your authoring resource to develop your app. Start by defining intents and entities. Then, add training utterances for each intent.</a:t>
            </a:r>
            <a:endParaRPr lang="en-US"/>
          </a:p>
          <a:p>
            <a:pPr marL="285750" indent="-285750">
              <a:buFont typeface="Arial" panose="020B0604020202020204" pitchFamily="34" charset="0"/>
              <a:buChar char="•"/>
            </a:pPr>
            <a:r>
              <a:rPr lang="en-US" b="1"/>
              <a:t>Test and Improve:</a:t>
            </a:r>
            <a:r>
              <a:rPr lang="en-US"/>
              <a:t> Start testing your model with other utterances to get a sense of how the app behaves, and you can decide if any improvement is needed. You can improve your application by following these best practices.</a:t>
            </a:r>
            <a:endParaRPr lang="en-US"/>
          </a:p>
          <a:p>
            <a:pPr marL="285750" indent="-285750">
              <a:buFont typeface="Arial" panose="020B0604020202020204" pitchFamily="34" charset="0"/>
              <a:buChar char="•"/>
            </a:pPr>
            <a:r>
              <a:rPr lang="en-US" b="1"/>
              <a:t>Publish:</a:t>
            </a:r>
            <a:r>
              <a:rPr lang="en-US"/>
              <a:t> Deploy your app for prediction and query the endpoint using your prediction resource. Learn more about authoring and prediction resources here.</a:t>
            </a:r>
            <a:endParaRPr lang="en-US"/>
          </a:p>
          <a:p>
            <a:pPr marL="285750" indent="-285750">
              <a:buFont typeface="Arial" panose="020B0604020202020204" pitchFamily="34" charset="0"/>
              <a:buChar char="•"/>
            </a:pPr>
            <a:r>
              <a:rPr lang="en-US" b="1"/>
              <a:t>Connect:</a:t>
            </a:r>
            <a:r>
              <a:rPr lang="en-US"/>
              <a:t> Connect to other services such as Microsoft Bot framework, QnA Maker, and Speech service.</a:t>
            </a:r>
            <a:endParaRPr lang="en-US"/>
          </a:p>
          <a:p>
            <a:pPr marL="285750" indent="-285750">
              <a:buFont typeface="Arial" panose="020B0604020202020204" pitchFamily="34" charset="0"/>
              <a:buChar char="•"/>
            </a:pPr>
            <a:r>
              <a:rPr lang="en-US" b="1"/>
              <a:t>Refine:</a:t>
            </a:r>
            <a:r>
              <a:rPr lang="en-US"/>
              <a:t> Review endpoint utterances to improve your application with real life examples.</a:t>
            </a:r>
            <a:endParaRPr lang="en-US"/>
          </a:p>
        </p:txBody>
      </p:sp>
      <p:pic>
        <p:nvPicPr>
          <p:cNvPr id="3" name="Picture 2"/>
          <p:cNvPicPr>
            <a:picLocks noChangeAspect="1"/>
          </p:cNvPicPr>
          <p:nvPr/>
        </p:nvPicPr>
        <p:blipFill>
          <a:blip r:embed="rId1"/>
          <a:stretch>
            <a:fillRect/>
          </a:stretch>
        </p:blipFill>
        <p:spPr>
          <a:xfrm>
            <a:off x="2169160" y="4488815"/>
            <a:ext cx="7433945" cy="140589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7995"/>
            <a:ext cx="11018520" cy="553998"/>
          </a:xfrm>
        </p:spPr>
        <p:txBody>
          <a:bodyPr>
            <a:noAutofit/>
          </a:bodyPr>
          <a:lstStyle/>
          <a:p>
            <a:r>
              <a:rPr lang="en-US" sz="3200" b="1" dirty="0">
                <a:latin typeface="Calibri" panose="020F0502020204030204" charset="0"/>
                <a:cs typeface="Calibri" panose="020F0502020204030204" charset="0"/>
                <a:sym typeface="+mn-ea"/>
              </a:rPr>
              <a:t>Application Development Life Cycle</a:t>
            </a:r>
            <a:endParaRPr lang="en-US" sz="3200" b="1" dirty="0">
              <a:latin typeface="Calibri" panose="020F0502020204030204" charset="0"/>
              <a:cs typeface="Calibri" panose="020F0502020204030204" charset="0"/>
              <a:sym typeface="+mn-ea"/>
            </a:endParaRPr>
          </a:p>
        </p:txBody>
      </p:sp>
      <p:grpSp>
        <p:nvGrpSpPr>
          <p:cNvPr id="4" name="Group 3"/>
          <p:cNvGrpSpPr/>
          <p:nvPr/>
        </p:nvGrpSpPr>
        <p:grpSpPr>
          <a:xfrm>
            <a:off x="2879293" y="2388661"/>
            <a:ext cx="6433415" cy="2080679"/>
            <a:chOff x="5253908" y="1240105"/>
            <a:chExt cx="6433415" cy="2080679"/>
          </a:xfrm>
        </p:grpSpPr>
        <p:grpSp>
          <p:nvGrpSpPr>
            <p:cNvPr id="8" name="Group 7"/>
            <p:cNvGrpSpPr/>
            <p:nvPr/>
          </p:nvGrpSpPr>
          <p:grpSpPr>
            <a:xfrm>
              <a:off x="9648432" y="1240105"/>
              <a:ext cx="2038891" cy="1515553"/>
              <a:chOff x="8755506" y="3695640"/>
              <a:chExt cx="2038891" cy="1515553"/>
            </a:xfrm>
          </p:grpSpPr>
          <p:sp>
            <p:nvSpPr>
              <p:cNvPr id="22" name="TextBox 21"/>
              <p:cNvSpPr txBox="1"/>
              <p:nvPr/>
            </p:nvSpPr>
            <p:spPr>
              <a:xfrm>
                <a:off x="8755506" y="3695640"/>
                <a:ext cx="203889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i="0"/>
                  <a:t>Your LUIS Application</a:t>
                </a:r>
                <a:endParaRPr lang="en-US" i="0"/>
              </a:p>
            </p:txBody>
          </p:sp>
          <p:grpSp>
            <p:nvGrpSpPr>
              <p:cNvPr id="5" name="Group 4"/>
              <p:cNvGrpSpPr/>
              <p:nvPr/>
            </p:nvGrpSpPr>
            <p:grpSpPr>
              <a:xfrm>
                <a:off x="9298392" y="4464356"/>
                <a:ext cx="724838" cy="746837"/>
                <a:chOff x="6614152" y="3027831"/>
                <a:chExt cx="724838" cy="746837"/>
              </a:xfrm>
            </p:grpSpPr>
            <p:sp>
              <p:nvSpPr>
                <p:cNvPr id="13" name="Oval 12"/>
                <p:cNvSpPr/>
                <p:nvPr/>
              </p:nvSpPr>
              <p:spPr bwMode="auto">
                <a:xfrm rot="2765178">
                  <a:off x="6603152" y="3038831"/>
                  <a:ext cx="746837" cy="724838"/>
                </a:xfrm>
                <a:prstGeom prst="ellipse">
                  <a:avLst/>
                </a:prstGeom>
                <a:solidFill>
                  <a:schemeClr val="bg1"/>
                </a:solidFill>
                <a:ln w="19050">
                  <a:solidFill>
                    <a:schemeClr val="tx1">
                      <a:lumMod val="25000"/>
                      <a:lumOff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90000"/>
                    </a:lnSpc>
                    <a:spcBef>
                      <a:spcPct val="0"/>
                    </a:spcBef>
                    <a:spcAft>
                      <a:spcPct val="0"/>
                    </a:spcAft>
                    <a:buClrTx/>
                    <a:buSzTx/>
                    <a:buFontTx/>
                    <a:buNone/>
                    <a:defRPr/>
                  </a:pPr>
                  <a:endParaRPr kumimoji="0" lang="en-US" sz="235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pic>
              <p:nvPicPr>
                <p:cNvPr id="16" name="Picture 15"/>
                <p:cNvPicPr>
                  <a:picLocks noChangeAspect="1"/>
                </p:cNvPicPr>
                <p:nvPr/>
              </p:nvPicPr>
              <p:blipFill>
                <a:blip r:embed="rId1"/>
                <a:stretch>
                  <a:fillRect/>
                </a:stretch>
              </p:blipFill>
              <p:spPr>
                <a:xfrm>
                  <a:off x="6784448" y="3230392"/>
                  <a:ext cx="396530" cy="349182"/>
                </a:xfrm>
                <a:prstGeom prst="rect">
                  <a:avLst/>
                </a:prstGeom>
              </p:spPr>
            </p:pic>
          </p:grpSp>
        </p:grpSp>
        <p:sp>
          <p:nvSpPr>
            <p:cNvPr id="6" name="people_4"/>
            <p:cNvSpPr>
              <a:spLocks noChangeAspect="1" noEditPoints="1"/>
            </p:cNvSpPr>
            <p:nvPr/>
          </p:nvSpPr>
          <p:spPr bwMode="auto">
            <a:xfrm>
              <a:off x="6425939" y="2009891"/>
              <a:ext cx="456932" cy="51084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28" name="Picture 2" descr="Image result for machine learning model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863" y="1918490"/>
              <a:ext cx="979372" cy="78822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253908" y="1612779"/>
              <a:ext cx="157017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0" dirty="0"/>
                <a:t>Your Service</a:t>
              </a:r>
              <a:endParaRPr lang="en-US" i="0" dirty="0"/>
            </a:p>
          </p:txBody>
        </p:sp>
        <p:cxnSp>
          <p:nvCxnSpPr>
            <p:cNvPr id="10" name="Straight Arrow Connector 9"/>
            <p:cNvCxnSpPr/>
            <p:nvPr/>
          </p:nvCxnSpPr>
          <p:spPr>
            <a:xfrm>
              <a:off x="7137391" y="2312604"/>
              <a:ext cx="28153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890364" y="2728460"/>
              <a:ext cx="4661897" cy="592324"/>
              <a:chOff x="5890364" y="2728460"/>
              <a:chExt cx="4661897" cy="592324"/>
            </a:xfrm>
          </p:grpSpPr>
          <p:cxnSp>
            <p:nvCxnSpPr>
              <p:cNvPr id="57" name="Connector: Elbow 56"/>
              <p:cNvCxnSpPr/>
              <p:nvPr/>
            </p:nvCxnSpPr>
            <p:spPr>
              <a:xfrm rot="10800000">
                <a:off x="5890364" y="2728460"/>
                <a:ext cx="4661897" cy="592323"/>
              </a:xfrm>
              <a:prstGeom prst="bentConnector3">
                <a:avLst>
                  <a:gd name="adj1" fmla="val 10001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552261" y="2750199"/>
                <a:ext cx="0" cy="570585"/>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25" name="Rectangle 24"/>
          <p:cNvSpPr/>
          <p:nvPr/>
        </p:nvSpPr>
        <p:spPr>
          <a:xfrm>
            <a:off x="4364586" y="3010476"/>
            <a:ext cx="3813349" cy="80021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“Find me a wireless mouse at $30”</a:t>
            </a:r>
            <a:endParaRPr lang="en-US" dirty="0">
              <a:latin typeface="Segoe UI" panose="020B0502040204020203" pitchFamily="34" charset="0"/>
              <a:cs typeface="Segoe UI" panose="020B0502040204020203" pitchFamily="34" charset="0"/>
            </a:endParaRPr>
          </a:p>
          <a:p>
            <a:endParaRPr lang="en-US" sz="2800" i="1" dirty="0"/>
          </a:p>
        </p:txBody>
      </p:sp>
      <p:sp>
        <p:nvSpPr>
          <p:cNvPr id="23" name="Rectangle 22"/>
          <p:cNvSpPr/>
          <p:nvPr/>
        </p:nvSpPr>
        <p:spPr>
          <a:xfrm>
            <a:off x="4530101" y="4469408"/>
            <a:ext cx="3134338" cy="82994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latin typeface="Segoe UI" panose="020B0502040204020203" pitchFamily="34" charset="0"/>
                <a:cs typeface="Segoe UI" panose="020B0502040204020203" pitchFamily="34" charset="0"/>
              </a:rPr>
              <a:t>Intent -&gt; Find an item</a:t>
            </a:r>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Item -&gt; wireless mouse</a:t>
            </a:r>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Money -&gt; $30</a:t>
            </a:r>
            <a:endParaRPr lang="en-US" sz="1600" i="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993" y="3041650"/>
            <a:ext cx="11018520" cy="553998"/>
          </a:xfrm>
        </p:spPr>
        <p:txBody>
          <a:bodyPr>
            <a:noAutofit/>
          </a:bodyPr>
          <a:lstStyle/>
          <a:p>
            <a:pPr algn="ctr"/>
            <a:r>
              <a:rPr lang="en-US" sz="2800" b="1">
                <a:latin typeface="Calibri" panose="020F0502020204030204" charset="0"/>
                <a:cs typeface="Calibri" panose="020F0502020204030204" charset="0"/>
                <a:sym typeface="+mn-ea"/>
              </a:rPr>
              <a:t>Now We’re ready to build a NLU model using LUIS!!</a:t>
            </a:r>
            <a:endParaRPr lang="en-US" sz="2800" b="1" dirty="0">
              <a:latin typeface="Calibri" panose="020F0502020204030204" charset="0"/>
              <a:cs typeface="Calibri" panose="020F0502020204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993" y="3041650"/>
            <a:ext cx="11018520" cy="553998"/>
          </a:xfrm>
        </p:spPr>
        <p:txBody>
          <a:bodyPr>
            <a:noAutofit/>
          </a:bodyPr>
          <a:lstStyle/>
          <a:p>
            <a:pPr algn="ctr"/>
            <a:r>
              <a:rPr lang="en-US" sz="2800" b="1">
                <a:latin typeface="Calibri" panose="020F0502020204030204" charset="0"/>
                <a:cs typeface="Calibri" panose="020F0502020204030204" charset="0"/>
                <a:sym typeface="+mn-ea"/>
              </a:rPr>
              <a:t>Thank You :)</a:t>
            </a:r>
            <a:endParaRPr lang="en-US" sz="2800" b="1" dirty="0">
              <a:latin typeface="Calibri" panose="020F0502020204030204" charset="0"/>
              <a:cs typeface="Calibri" panose="020F0502020204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525" y="722124"/>
            <a:ext cx="8005666" cy="645160"/>
          </a:xfrm>
          <a:prstGeom prst="rect">
            <a:avLst/>
          </a:prstGeom>
          <a:noFill/>
        </p:spPr>
        <p:txBody>
          <a:bodyPr wrap="square" rtlCol="0">
            <a:spAutoFit/>
          </a:bodyPr>
          <a:lstStyle/>
          <a:p>
            <a:r>
              <a:rPr lang="en-US" sz="3600" b="1" dirty="0"/>
              <a:t>Speaker for today’s session</a:t>
            </a:r>
            <a:endParaRPr lang="en-US" sz="3600" b="1" dirty="0"/>
          </a:p>
        </p:txBody>
      </p:sp>
      <p:sp>
        <p:nvSpPr>
          <p:cNvPr id="10" name="TextBox 9"/>
          <p:cNvSpPr txBox="1"/>
          <p:nvPr/>
        </p:nvSpPr>
        <p:spPr>
          <a:xfrm>
            <a:off x="680472" y="4257497"/>
            <a:ext cx="3844211" cy="1168400"/>
          </a:xfrm>
          <a:prstGeom prst="rect">
            <a:avLst/>
          </a:prstGeom>
          <a:noFill/>
        </p:spPr>
        <p:txBody>
          <a:bodyPr wrap="square" rtlCol="0">
            <a:spAutoFit/>
          </a:bodyPr>
          <a:lstStyle/>
          <a:p>
            <a:pPr algn="ctr"/>
            <a:r>
              <a:rPr lang="en-US" b="1" dirty="0"/>
              <a:t>Mansi Jain</a:t>
            </a:r>
            <a:endParaRPr lang="en-US" b="1" dirty="0"/>
          </a:p>
          <a:p>
            <a:pPr algn="ctr"/>
            <a:r>
              <a:rPr lang="en-US" b="1" dirty="0">
                <a:solidFill>
                  <a:schemeClr val="tx1">
                    <a:lumMod val="65000"/>
                    <a:lumOff val="35000"/>
                  </a:schemeClr>
                </a:solidFill>
              </a:rPr>
              <a:t>Microsoft Learn Student Ambassador (Alpha)</a:t>
            </a:r>
            <a:endParaRPr lang="en-US" b="1" dirty="0">
              <a:solidFill>
                <a:schemeClr val="tx1">
                  <a:lumMod val="65000"/>
                  <a:lumOff val="35000"/>
                </a:schemeClr>
              </a:solidFill>
            </a:endParaRPr>
          </a:p>
          <a:p>
            <a:endParaRPr lang="en-US" sz="1600" b="1" dirty="0">
              <a:solidFill>
                <a:schemeClr val="tx1">
                  <a:lumMod val="65000"/>
                  <a:lumOff val="35000"/>
                </a:schemeClr>
              </a:solidFill>
            </a:endParaRPr>
          </a:p>
        </p:txBody>
      </p:sp>
      <p:pic>
        <p:nvPicPr>
          <p:cNvPr id="4" name="Picture 3" descr="mansi"/>
          <p:cNvPicPr>
            <a:picLocks noChangeAspect="1"/>
          </p:cNvPicPr>
          <p:nvPr/>
        </p:nvPicPr>
        <p:blipFill>
          <a:blip r:embed="rId1"/>
          <a:stretch>
            <a:fillRect/>
          </a:stretch>
        </p:blipFill>
        <p:spPr>
          <a:xfrm>
            <a:off x="1355725" y="1643380"/>
            <a:ext cx="2494280" cy="2482850"/>
          </a:xfrm>
          <a:prstGeom prst="ellipse">
            <a:avLst/>
          </a:prstGeom>
        </p:spPr>
      </p:pic>
      <p:sp>
        <p:nvSpPr>
          <p:cNvPr id="2" name="Text Box 1"/>
          <p:cNvSpPr txBox="1"/>
          <p:nvPr/>
        </p:nvSpPr>
        <p:spPr>
          <a:xfrm>
            <a:off x="4940300" y="1950720"/>
            <a:ext cx="4270375" cy="2306955"/>
          </a:xfrm>
          <a:prstGeom prst="rect">
            <a:avLst/>
          </a:prstGeom>
          <a:noFill/>
        </p:spPr>
        <p:txBody>
          <a:bodyPr wrap="square" rtlCol="0">
            <a:spAutoFit/>
          </a:bodyPr>
          <a:p>
            <a:pPr marL="285750" indent="-285750">
              <a:buFont typeface="Arial" panose="020B0604020202020204" pitchFamily="34" charset="0"/>
              <a:buChar char="•"/>
            </a:pPr>
            <a:r>
              <a:rPr lang="en-US"/>
              <a:t>Computer Science Undergrad at ASET, Noida.</a:t>
            </a:r>
            <a:endParaRPr lang="en-US"/>
          </a:p>
          <a:p>
            <a:pPr marL="285750" indent="-285750">
              <a:buFont typeface="Arial" panose="020B0604020202020204" pitchFamily="34" charset="0"/>
              <a:buChar char="•"/>
            </a:pPr>
            <a:r>
              <a:rPr lang="en-US" dirty="0">
                <a:sym typeface="+mn-ea"/>
              </a:rPr>
              <a:t>Alpha </a:t>
            </a:r>
            <a:r>
              <a:rPr lang="en-US" dirty="0">
                <a:sym typeface="+mn-ea"/>
              </a:rPr>
              <a:t>Microsoft Learn Student Ambassador.</a:t>
            </a:r>
            <a:endParaRPr lang="en-US" dirty="0">
              <a:sym typeface="+mn-ea"/>
            </a:endParaRPr>
          </a:p>
          <a:p>
            <a:pPr marL="285750" indent="-285750">
              <a:buFont typeface="Arial" panose="020B0604020202020204" pitchFamily="34" charset="0"/>
              <a:buChar char="•"/>
            </a:pPr>
            <a:r>
              <a:rPr lang="en-US" dirty="0">
                <a:sym typeface="+mn-ea"/>
              </a:rPr>
              <a:t>Data Science &amp; Machine Learning enthusiast.</a:t>
            </a:r>
            <a:endParaRPr lang="en-US" dirty="0">
              <a:sym typeface="+mn-ea"/>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rPr>
              <a:t>Topics To Be Discussed</a:t>
            </a:r>
            <a:endParaRPr lang="en-US" sz="3600" b="1" dirty="0">
              <a:latin typeface="Calibri" panose="020F0502020204030204" charset="0"/>
              <a:cs typeface="Calibri" panose="020F0502020204030204" charset="0"/>
            </a:endParaRPr>
          </a:p>
        </p:txBody>
      </p:sp>
      <p:sp>
        <p:nvSpPr>
          <p:cNvPr id="3" name="Text Box 2"/>
          <p:cNvSpPr txBox="1"/>
          <p:nvPr/>
        </p:nvSpPr>
        <p:spPr>
          <a:xfrm>
            <a:off x="764540" y="1671320"/>
            <a:ext cx="9233535" cy="2861310"/>
          </a:xfrm>
          <a:prstGeom prst="rect">
            <a:avLst/>
          </a:prstGeom>
          <a:noFill/>
        </p:spPr>
        <p:txBody>
          <a:bodyPr wrap="square" rtlCol="0">
            <a:spAutoFit/>
          </a:bodyPr>
          <a:p>
            <a:pPr marL="285750" indent="-285750">
              <a:buFont typeface="Arial" panose="020B0604020202020204" pitchFamily="34" charset="0"/>
              <a:buChar char="•"/>
            </a:pPr>
            <a:r>
              <a:rPr lang="en-US" sz="2000"/>
              <a:t>What is Conversational AI?</a:t>
            </a:r>
            <a:endParaRPr lang="en-US" sz="2000"/>
          </a:p>
          <a:p>
            <a:pPr marL="285750" indent="-285750">
              <a:buFont typeface="Arial" panose="020B0604020202020204" pitchFamily="34" charset="0"/>
              <a:buChar char="•"/>
            </a:pPr>
            <a:r>
              <a:rPr lang="en-US" sz="2000"/>
              <a:t>What is NLU (Natural Language Understanding)? </a:t>
            </a:r>
            <a:endParaRPr lang="en-US" sz="2000"/>
          </a:p>
          <a:p>
            <a:pPr indent="0">
              <a:buFont typeface="Arial" panose="020B0604020202020204" pitchFamily="34" charset="0"/>
              <a:buNone/>
            </a:pPr>
            <a:r>
              <a:rPr lang="en-US" sz="2000"/>
              <a:t>      - Utterances</a:t>
            </a:r>
            <a:endParaRPr lang="en-US" sz="2000"/>
          </a:p>
          <a:p>
            <a:pPr indent="0">
              <a:buNone/>
            </a:pPr>
            <a:r>
              <a:rPr lang="en-US" sz="2000" dirty="0">
                <a:sym typeface="+mn-ea"/>
              </a:rPr>
              <a:t>      - Intents</a:t>
            </a:r>
            <a:endParaRPr lang="en-US" sz="2000" dirty="0">
              <a:sym typeface="+mn-ea"/>
            </a:endParaRPr>
          </a:p>
          <a:p>
            <a:pPr indent="0">
              <a:buNone/>
            </a:pPr>
            <a:r>
              <a:rPr lang="en-US" sz="2000" dirty="0">
                <a:sym typeface="+mn-ea"/>
              </a:rPr>
              <a:t>      - Entities </a:t>
            </a:r>
            <a:endParaRPr lang="en-US" sz="2000" dirty="0">
              <a:sym typeface="+mn-ea"/>
            </a:endParaRPr>
          </a:p>
          <a:p>
            <a:pPr marL="285750" indent="-285750">
              <a:buFont typeface="Arial" panose="020B0604020202020204" pitchFamily="34" charset="0"/>
              <a:buChar char="•"/>
            </a:pPr>
            <a:r>
              <a:rPr lang="en-US" sz="2000"/>
              <a:t>What is LUIS (</a:t>
            </a:r>
            <a:r>
              <a:rPr lang="en-US" sz="2000" dirty="0">
                <a:latin typeface="Calibri" panose="020F0502020204030204" charset="0"/>
                <a:cs typeface="Calibri" panose="020F0502020204030204" charset="0"/>
                <a:sym typeface="+mn-ea"/>
              </a:rPr>
              <a:t>Language Understanding</a:t>
            </a:r>
            <a:r>
              <a:rPr lang="en-US" sz="2000"/>
              <a:t>)?</a:t>
            </a:r>
            <a:endParaRPr lang="en-US" sz="2000"/>
          </a:p>
          <a:p>
            <a:pPr marL="285750" indent="-285750">
              <a:buFont typeface="Arial" panose="020B0604020202020204" pitchFamily="34" charset="0"/>
              <a:buChar char="•"/>
            </a:pPr>
            <a:r>
              <a:rPr lang="en-US" sz="2000"/>
              <a:t>What does LUIS offer?</a:t>
            </a:r>
            <a:endParaRPr lang="en-US" sz="2000"/>
          </a:p>
          <a:p>
            <a:pPr marL="285750" indent="-285750">
              <a:buFont typeface="Arial" panose="020B0604020202020204" pitchFamily="34" charset="0"/>
              <a:buChar char="•"/>
            </a:pPr>
            <a:r>
              <a:rPr lang="en-US" sz="2000"/>
              <a:t>Application development life cycle</a:t>
            </a:r>
            <a:endParaRPr lang="en-US" sz="2000"/>
          </a:p>
          <a:p>
            <a:pPr marL="285750" indent="-285750">
              <a:buFont typeface="Arial" panose="020B0604020202020204" pitchFamily="34" charset="0"/>
              <a:buChar char="•"/>
            </a:pPr>
            <a:r>
              <a:rPr lang="en-US" sz="2000"/>
              <a:t>Demonstration for building NLU model using LUIS.</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sym typeface="+mn-ea"/>
              </a:rPr>
              <a:t>What is Conversational AI?</a:t>
            </a:r>
            <a:endParaRPr lang="en-US" sz="3600" b="1" dirty="0">
              <a:latin typeface="Calibri" panose="020F0502020204030204" charset="0"/>
              <a:cs typeface="Calibri" panose="020F0502020204030204" charset="0"/>
            </a:endParaRPr>
          </a:p>
        </p:txBody>
      </p:sp>
      <p:sp>
        <p:nvSpPr>
          <p:cNvPr id="3" name="Text Box 2"/>
          <p:cNvSpPr txBox="1"/>
          <p:nvPr/>
        </p:nvSpPr>
        <p:spPr>
          <a:xfrm>
            <a:off x="737235" y="1826895"/>
            <a:ext cx="9233535" cy="1938020"/>
          </a:xfrm>
          <a:prstGeom prst="rect">
            <a:avLst/>
          </a:prstGeom>
          <a:noFill/>
        </p:spPr>
        <p:txBody>
          <a:bodyPr wrap="square" rtlCol="0">
            <a:spAutoFit/>
          </a:bodyPr>
          <a:p>
            <a:pPr marL="0" indent="0" defTabSz="914400">
              <a:buClr>
                <a:srgbClr val="02B6F1"/>
              </a:buClr>
              <a:buSzPct val="75000"/>
              <a:buNone/>
              <a:defRPr/>
            </a:pPr>
            <a:r>
              <a:rPr lang="en-US" sz="2000" dirty="0">
                <a:latin typeface="Segoe UI" panose="020B0502040204020203" pitchFamily="34" charset="0"/>
                <a:ea typeface="Segoe UI" panose="020B0502040204020203" pitchFamily="34" charset="0"/>
                <a:cs typeface="Segoe UI" panose="020B0502040204020203" pitchFamily="34" charset="0"/>
                <a:sym typeface="+mn-ea"/>
              </a:rPr>
              <a:t>Conversational AI is a subfield of artificial intelligence focused on producing </a:t>
            </a:r>
            <a:r>
              <a:rPr lang="en-US" sz="2000" b="1" dirty="0">
                <a:latin typeface="Segoe UI" panose="020B0502040204020203" pitchFamily="34" charset="0"/>
                <a:ea typeface="Segoe UI" panose="020B0502040204020203" pitchFamily="34" charset="0"/>
                <a:cs typeface="Segoe UI" panose="020B0502040204020203" pitchFamily="34" charset="0"/>
                <a:sym typeface="+mn-ea"/>
              </a:rPr>
              <a:t>natural and seamless conversations </a:t>
            </a:r>
            <a:r>
              <a:rPr lang="en-US" sz="2000" dirty="0">
                <a:latin typeface="Segoe UI" panose="020B0502040204020203" pitchFamily="34" charset="0"/>
                <a:ea typeface="Segoe UI" panose="020B0502040204020203" pitchFamily="34" charset="0"/>
                <a:cs typeface="Segoe UI" panose="020B0502040204020203" pitchFamily="34" charset="0"/>
                <a:sym typeface="+mn-ea"/>
              </a:rPr>
              <a:t>between humans and computers.</a:t>
            </a:r>
            <a:br>
              <a:rPr lang="en-US" sz="2000" dirty="0">
                <a:sym typeface="+mn-ea"/>
              </a:rPr>
            </a:br>
            <a:endParaRPr lang="en-US" sz="2000" dirty="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A new </a:t>
            </a:r>
            <a:r>
              <a:rPr lang="en-US" sz="2000" b="1" dirty="0">
                <a:latin typeface="Segoe UI" panose="020B0502040204020203" pitchFamily="34" charset="0"/>
                <a:cs typeface="Segoe UI" panose="020B0502040204020203" pitchFamily="34" charset="0"/>
                <a:sym typeface="+mn-ea"/>
              </a:rPr>
              <a:t>user interface paradigm. </a:t>
            </a:r>
            <a:endParaRPr lang="en-US" sz="2000" b="1" dirty="0">
              <a:latin typeface="Segoe UI" panose="020B0502040204020203" pitchFamily="34" charset="0"/>
              <a:cs typeface="Segoe UI" panose="020B0502040204020203" pitchFamily="34" charset="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Exposes software services through </a:t>
            </a:r>
            <a:r>
              <a:rPr lang="en-US" sz="2000" b="1" dirty="0">
                <a:latin typeface="Segoe UI" panose="020B0502040204020203" pitchFamily="34" charset="0"/>
                <a:cs typeface="Segoe UI" panose="020B0502040204020203" pitchFamily="34" charset="0"/>
                <a:sym typeface="+mn-ea"/>
              </a:rPr>
              <a:t>conversational interface.</a:t>
            </a:r>
            <a:endParaRPr lang="en-US" sz="2000" b="1" dirty="0">
              <a:latin typeface="Segoe UI" panose="020B0502040204020203" pitchFamily="34" charset="0"/>
              <a:cs typeface="Segoe UI" panose="020B0502040204020203" pitchFamily="34" charset="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In apps, browser and on </a:t>
            </a:r>
            <a:r>
              <a:rPr lang="en-US" sz="2000" b="1" dirty="0">
                <a:latin typeface="Segoe UI" panose="020B0502040204020203" pitchFamily="34" charset="0"/>
                <a:cs typeface="Segoe UI" panose="020B0502040204020203" pitchFamily="34" charset="0"/>
                <a:sym typeface="+mn-ea"/>
              </a:rPr>
              <a:t>IoT devices.</a:t>
            </a:r>
            <a:endParaRPr lang="en-US" sz="2000"/>
          </a:p>
        </p:txBody>
      </p:sp>
      <p:pic>
        <p:nvPicPr>
          <p:cNvPr id="7" name="Content Placeholder 6"/>
          <p:cNvPicPr>
            <a:picLocks noChangeAspect="1"/>
          </p:cNvPicPr>
          <p:nvPr>
            <p:ph sz="half" idx="1"/>
          </p:nvPr>
        </p:nvPicPr>
        <p:blipFill>
          <a:blip r:embed="rId1"/>
          <a:stretch>
            <a:fillRect/>
          </a:stretch>
        </p:blipFill>
        <p:spPr>
          <a:xfrm>
            <a:off x="7487920" y="3994150"/>
            <a:ext cx="1410970" cy="1772920"/>
          </a:xfrm>
          <a:prstGeom prst="rect">
            <a:avLst/>
          </a:prstGeom>
        </p:spPr>
      </p:pic>
      <p:pic>
        <p:nvPicPr>
          <p:cNvPr id="11" name="Content Placeholder 10"/>
          <p:cNvPicPr>
            <a:picLocks noChangeAspect="1"/>
          </p:cNvPicPr>
          <p:nvPr/>
        </p:nvPicPr>
        <p:blipFill>
          <a:blip r:embed="rId2"/>
          <a:stretch>
            <a:fillRect/>
          </a:stretch>
        </p:blipFill>
        <p:spPr>
          <a:xfrm>
            <a:off x="9674225" y="3422650"/>
            <a:ext cx="2021205" cy="2344420"/>
          </a:xfrm>
          <a:prstGeom prst="rect">
            <a:avLst/>
          </a:prstGeom>
        </p:spPr>
      </p:pic>
      <p:pic>
        <p:nvPicPr>
          <p:cNvPr id="2050" name="Picture 2" descr="C:\Users\admin\AppData\Local\Microsoft\Windows\INetCache\IE\861LWHM5\5168816715_7f674e0613_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285" y="2806065"/>
            <a:ext cx="1494790" cy="142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1" y="-13478"/>
            <a:ext cx="12191999" cy="68705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sym typeface="+mn-ea"/>
              </a:rPr>
              <a:t>What is Natural Language Understanding (NLU)?</a:t>
            </a:r>
            <a:endParaRPr lang="en-US" sz="3600" b="1" dirty="0">
              <a:latin typeface="Calibri" panose="020F0502020204030204" charset="0"/>
              <a:cs typeface="Calibri" panose="020F0502020204030204" charset="0"/>
            </a:endParaRPr>
          </a:p>
        </p:txBody>
      </p:sp>
      <p:sp>
        <p:nvSpPr>
          <p:cNvPr id="3" name="Text Box 2"/>
          <p:cNvSpPr txBox="1"/>
          <p:nvPr/>
        </p:nvSpPr>
        <p:spPr>
          <a:xfrm>
            <a:off x="588010" y="1801495"/>
            <a:ext cx="11353800" cy="2861310"/>
          </a:xfrm>
          <a:prstGeom prst="rect">
            <a:avLst/>
          </a:prstGeom>
          <a:noFill/>
        </p:spPr>
        <p:txBody>
          <a:bodyPr wrap="square" rtlCol="0">
            <a:spAutoFit/>
          </a:bodyPr>
          <a:p>
            <a:pPr marL="342900" indent="-342900" defTabSz="914400">
              <a:buClr>
                <a:srgbClr val="02B6F1"/>
              </a:buClr>
              <a:buSzPct val="75000"/>
              <a:buFont typeface="Arial" panose="020B0604020202020204" pitchFamily="34" charset="0"/>
              <a:buChar char="•"/>
              <a:defRPr/>
            </a:pPr>
            <a:r>
              <a:rPr lang="en-US" sz="2000" dirty="0">
                <a:sym typeface="+mn-ea"/>
              </a:rPr>
              <a:t>NLU directly enables Human-Computer Interaction (HCI) in the form of </a:t>
            </a:r>
            <a:r>
              <a:rPr lang="en-US" sz="2000" b="1" dirty="0">
                <a:sym typeface="+mn-ea"/>
              </a:rPr>
              <a:t>dialogues/conversations</a:t>
            </a:r>
            <a:r>
              <a:rPr lang="en-US" sz="2000" dirty="0">
                <a:sym typeface="+mn-ea"/>
              </a:rPr>
              <a:t>. </a:t>
            </a:r>
            <a:endParaRPr lang="en-US" sz="2000" dirty="0">
              <a:sym typeface="+mn-ea"/>
            </a:endParaRPr>
          </a:p>
          <a:p>
            <a:pPr indent="0" defTabSz="914400">
              <a:buClr>
                <a:srgbClr val="02B6F1"/>
              </a:buClr>
              <a:buSzPct val="75000"/>
              <a:buFont typeface="Arial" panose="020B0604020202020204" pitchFamily="34" charset="0"/>
              <a:buNone/>
              <a:defRPr/>
            </a:pPr>
            <a:r>
              <a:rPr lang="en-US" sz="2000" dirty="0">
                <a:sym typeface="+mn-ea"/>
              </a:rPr>
              <a:t>      - Enables computers to understand commands without the formalized syntax of computer languages </a:t>
            </a:r>
            <a:endParaRPr lang="en-US" sz="2000" dirty="0">
              <a:sym typeface="+mn-ea"/>
            </a:endParaRPr>
          </a:p>
          <a:p>
            <a:pPr indent="0" defTabSz="914400">
              <a:buClr>
                <a:srgbClr val="02B6F1"/>
              </a:buClr>
              <a:buSzPct val="75000"/>
              <a:buFont typeface="Arial" panose="020B0604020202020204" pitchFamily="34" charset="0"/>
              <a:buNone/>
              <a:defRPr/>
            </a:pPr>
            <a:r>
              <a:rPr lang="en-US" sz="2000" dirty="0">
                <a:sym typeface="+mn-ea"/>
              </a:rPr>
              <a:t>      - Enables computers to communicate back to humans in their own languages.</a:t>
            </a:r>
            <a:endParaRPr lang="en-US" sz="2000" dirty="0">
              <a:sym typeface="+mn-ea"/>
            </a:endParaRPr>
          </a:p>
          <a:p>
            <a:pPr indent="0" defTabSz="914400">
              <a:buClr>
                <a:srgbClr val="02B6F1"/>
              </a:buClr>
              <a:buSzPct val="75000"/>
              <a:buFont typeface="Arial" panose="020B0604020202020204" pitchFamily="34" charset="0"/>
              <a:buNone/>
              <a:defRPr/>
            </a:pPr>
            <a:endParaRPr lang="en-US" sz="2000" dirty="0">
              <a:sym typeface="+mn-ea"/>
            </a:endParaRPr>
          </a:p>
          <a:p>
            <a:pPr marL="342900" indent="-342900" defTabSz="914400">
              <a:buClr>
                <a:srgbClr val="02B6F1"/>
              </a:buClr>
              <a:buSzPct val="75000"/>
              <a:buFont typeface="Arial" panose="020B0604020202020204" pitchFamily="34" charset="0"/>
              <a:buChar char="•"/>
              <a:defRPr/>
            </a:pPr>
            <a:r>
              <a:rPr lang="en-US" sz="2000" dirty="0">
                <a:sym typeface="+mn-ea"/>
              </a:rPr>
              <a:t>NLU is tasked with communicating with untrained individuals and understanding their </a:t>
            </a:r>
            <a:r>
              <a:rPr lang="en-US" sz="2000" b="1" i="1" dirty="0">
                <a:sym typeface="+mn-ea"/>
              </a:rPr>
              <a:t>intent</a:t>
            </a:r>
            <a:r>
              <a:rPr lang="en-US" sz="2000" dirty="0">
                <a:sym typeface="+mn-ea"/>
              </a:rPr>
              <a:t>, and </a:t>
            </a:r>
            <a:r>
              <a:rPr lang="en-US" sz="2000" b="1" i="1" dirty="0">
                <a:sym typeface="+mn-ea"/>
              </a:rPr>
              <a:t>entities</a:t>
            </a:r>
            <a:r>
              <a:rPr lang="en-US" sz="2000" dirty="0">
                <a:sym typeface="+mn-ea"/>
              </a:rPr>
              <a:t> meaning that NLU goes beyond understanding words and interprets meaning. </a:t>
            </a:r>
            <a:endParaRPr lang="en-US" sz="2000" dirty="0">
              <a:sym typeface="+mn-ea"/>
            </a:endParaRPr>
          </a:p>
          <a:p>
            <a:pPr indent="0" defTabSz="914400">
              <a:buClr>
                <a:srgbClr val="02B6F1"/>
              </a:buClr>
              <a:buSzPct val="75000"/>
              <a:buFont typeface="Arial" panose="020B0604020202020204" pitchFamily="34" charset="0"/>
              <a:buNone/>
              <a:defRPr/>
            </a:pPr>
            <a:endParaRPr lang="en-US" sz="2000" dirty="0">
              <a:sym typeface="+mn-ea"/>
            </a:endParaRPr>
          </a:p>
          <a:p>
            <a:pPr marL="342900" indent="-342900" defTabSz="914400">
              <a:buClr>
                <a:srgbClr val="02B6F1"/>
              </a:buClr>
              <a:buSzPct val="75000"/>
              <a:buFont typeface="Arial" panose="020B0604020202020204" pitchFamily="34" charset="0"/>
              <a:buChar char="•"/>
              <a:defRPr/>
            </a:pPr>
            <a:r>
              <a:rPr lang="en-US" sz="2000" dirty="0">
                <a:sym typeface="+mn-ea"/>
              </a:rPr>
              <a:t>NLU should be programmed with the ability to understand meaning despite common human errors like mispronunciations or transposed letters or words.</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Utterances: How will users </a:t>
            </a:r>
            <a:r>
              <a:rPr lang="en-US" sz="3200" b="1" dirty="0">
                <a:latin typeface="Calibri" panose="020F0502020204030204" charset="0"/>
                <a:cs typeface="Calibri" panose="020F0502020204030204" charset="0"/>
                <a:sym typeface="+mn-ea"/>
              </a:rPr>
              <a:t>ask for something?</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708025" y="1859915"/>
            <a:ext cx="8342630" cy="3138170"/>
          </a:xfrm>
          <a:prstGeom prst="rect">
            <a:avLst/>
          </a:prstGeom>
          <a:noFill/>
        </p:spPr>
        <p:txBody>
          <a:bodyPr wrap="square" rtlCol="0">
            <a:spAutoFit/>
          </a:bodyPr>
          <a:p>
            <a:pPr marL="285750" indent="-285750">
              <a:buFont typeface="Arial" panose="020B0604020202020204" pitchFamily="34" charset="0"/>
              <a:buChar char="•"/>
            </a:pPr>
            <a:r>
              <a:rPr lang="en-US"/>
              <a:t>Utterances are input from the user that your app needs to interpret. </a:t>
            </a:r>
            <a:endParaRPr lang="en-US"/>
          </a:p>
          <a:p>
            <a:pPr marL="285750" indent="-285750">
              <a:buFont typeface="Arial" panose="020B0604020202020204" pitchFamily="34" charset="0"/>
              <a:buChar char="•"/>
            </a:pPr>
            <a:r>
              <a:rPr lang="en-US"/>
              <a:t>To train LUIS to extract intents and entities from them, it's important to capture a variety of different example utterances for each intent. </a:t>
            </a:r>
            <a:endParaRPr lang="en-US"/>
          </a:p>
          <a:p>
            <a:pPr marL="285750" indent="-285750">
              <a:buFont typeface="Arial" panose="020B0604020202020204" pitchFamily="34" charset="0"/>
              <a:buChar char="•"/>
            </a:pPr>
            <a:r>
              <a:rPr lang="en-US"/>
              <a:t>Active learning, or the process of continuing to train on new utterances, is essential to machine-learning intelligence that LUIS provides.</a:t>
            </a:r>
            <a:endParaRPr lang="en-US"/>
          </a:p>
          <a:p>
            <a:pPr marL="285750" indent="-285750">
              <a:buFont typeface="Arial" panose="020B0604020202020204" pitchFamily="34" charset="0"/>
              <a:buChar char="•"/>
            </a:pPr>
            <a:r>
              <a:rPr lang="en-US"/>
              <a:t>Example utterances</a:t>
            </a:r>
            <a:endParaRPr lang="en-US"/>
          </a:p>
          <a:p>
            <a:pPr indent="0">
              <a:buFont typeface="Arial" panose="020B0604020202020204" pitchFamily="34" charset="0"/>
              <a:buNone/>
            </a:pPr>
            <a:r>
              <a:rPr lang="en-US"/>
              <a:t>      - How do I get a computer?</a:t>
            </a:r>
            <a:endParaRPr lang="en-US"/>
          </a:p>
          <a:p>
            <a:pPr indent="0">
              <a:buFont typeface="Arial" panose="020B0604020202020204" pitchFamily="34" charset="0"/>
              <a:buNone/>
            </a:pPr>
            <a:r>
              <a:rPr lang="en-US"/>
              <a:t>      - Where do I get a computer?</a:t>
            </a:r>
            <a:endParaRPr lang="en-US"/>
          </a:p>
          <a:p>
            <a:pPr indent="0">
              <a:buFont typeface="Arial" panose="020B0604020202020204" pitchFamily="34" charset="0"/>
              <a:buNone/>
            </a:pPr>
            <a:r>
              <a:rPr lang="en-US"/>
              <a:t>      - I want to get a computer, how do I go about it?</a:t>
            </a:r>
            <a:endParaRPr lang="en-US"/>
          </a:p>
          <a:p>
            <a:pPr indent="0">
              <a:buFont typeface="Arial" panose="020B0604020202020204" pitchFamily="34" charset="0"/>
              <a:buNone/>
            </a:pPr>
            <a:r>
              <a:rPr lang="en-US"/>
              <a:t>      - When can I have a computer?</a:t>
            </a:r>
            <a:endParaRPr lang="en-US"/>
          </a:p>
          <a:p>
            <a:pPr marL="285750" indent="-285750">
              <a:buFont typeface="Arial" panose="020B0604020202020204" pitchFamily="34" charset="0"/>
              <a:buChar char="•"/>
            </a:pPr>
            <a:r>
              <a:rPr lang="en-US"/>
              <a:t>What good utterances are - http://bit.ly/utterances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Intents: What does the user want to say?</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403350"/>
            <a:ext cx="8342630" cy="922020"/>
          </a:xfrm>
          <a:prstGeom prst="rect">
            <a:avLst/>
          </a:prstGeom>
          <a:noFill/>
        </p:spPr>
        <p:txBody>
          <a:bodyPr wrap="square" rtlCol="0">
            <a:spAutoFit/>
          </a:bodyPr>
          <a:p>
            <a:pPr marL="285750" indent="-285750">
              <a:buFont typeface="Arial" panose="020B0604020202020204" pitchFamily="34" charset="0"/>
              <a:buChar char="•"/>
            </a:pPr>
            <a:r>
              <a:rPr lang="en-US"/>
              <a:t>An intent represents a task or action the user wants to perform. It is a purpose or goal expressed in a user's utterance. </a:t>
            </a:r>
            <a:endParaRPr lang="en-US"/>
          </a:p>
          <a:p>
            <a:pPr marL="285750" indent="-285750">
              <a:buFont typeface="Arial" panose="020B0604020202020204" pitchFamily="34" charset="0"/>
              <a:buChar char="•"/>
            </a:pPr>
            <a:r>
              <a:rPr lang="en-US" dirty="0">
                <a:sym typeface="+mn-ea"/>
              </a:rPr>
              <a:t>E.g. greeting, confirmation, request a vacation, place an order, delete an email etc.</a:t>
            </a:r>
            <a:endParaRPr lang="en-US"/>
          </a:p>
        </p:txBody>
      </p:sp>
      <p:pic>
        <p:nvPicPr>
          <p:cNvPr id="3" name="Picture 2"/>
          <p:cNvPicPr>
            <a:picLocks noChangeAspect="1"/>
          </p:cNvPicPr>
          <p:nvPr/>
        </p:nvPicPr>
        <p:blipFill>
          <a:blip r:embed="rId1"/>
          <a:stretch>
            <a:fillRect/>
          </a:stretch>
        </p:blipFill>
        <p:spPr>
          <a:xfrm>
            <a:off x="937895" y="2540000"/>
            <a:ext cx="6772275" cy="3257550"/>
          </a:xfrm>
          <a:prstGeom prst="rect">
            <a:avLst/>
          </a:prstGeom>
        </p:spPr>
      </p:pic>
      <p:sp>
        <p:nvSpPr>
          <p:cNvPr id="4" name="Text Box 3"/>
          <p:cNvSpPr txBox="1"/>
          <p:nvPr/>
        </p:nvSpPr>
        <p:spPr>
          <a:xfrm>
            <a:off x="8437880" y="3520440"/>
            <a:ext cx="2971800" cy="645160"/>
          </a:xfrm>
          <a:prstGeom prst="rect">
            <a:avLst/>
          </a:prstGeom>
          <a:noFill/>
        </p:spPr>
        <p:txBody>
          <a:bodyPr wrap="square" rtlCol="0">
            <a:spAutoFit/>
          </a:bodyPr>
          <a:p>
            <a:r>
              <a:rPr lang="en-US" b="1" i="1"/>
              <a:t>Intents -&gt; Actions users want to take in your application</a:t>
            </a:r>
            <a:endParaRPr lang="en-US" b="1" i="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Entities: What information did the user give?</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403350"/>
            <a:ext cx="8342630" cy="922020"/>
          </a:xfrm>
          <a:prstGeom prst="rect">
            <a:avLst/>
          </a:prstGeom>
          <a:noFill/>
        </p:spPr>
        <p:txBody>
          <a:bodyPr wrap="square" rtlCol="0">
            <a:spAutoFit/>
          </a:bodyPr>
          <a:p>
            <a:pPr marL="285750" indent="-285750">
              <a:buFont typeface="Arial" panose="020B0604020202020204" pitchFamily="34" charset="0"/>
              <a:buChar char="•"/>
            </a:pPr>
            <a:r>
              <a:rPr lang="en-US"/>
              <a:t>The intent represents action the application should take for the user and is based on the entire utterance. An utterance can have only one top scoring intent but it can have many entities.</a:t>
            </a:r>
            <a:endParaRPr lang="en-US"/>
          </a:p>
        </p:txBody>
      </p:sp>
      <p:pic>
        <p:nvPicPr>
          <p:cNvPr id="5" name="Picture 4"/>
          <p:cNvPicPr>
            <a:picLocks noChangeAspect="1"/>
          </p:cNvPicPr>
          <p:nvPr/>
        </p:nvPicPr>
        <p:blipFill>
          <a:blip r:embed="rId1"/>
          <a:stretch>
            <a:fillRect/>
          </a:stretch>
        </p:blipFill>
        <p:spPr>
          <a:xfrm>
            <a:off x="952500" y="2510155"/>
            <a:ext cx="6686550" cy="1838325"/>
          </a:xfrm>
          <a:prstGeom prst="rect">
            <a:avLst/>
          </a:prstGeom>
        </p:spPr>
      </p:pic>
      <p:pic>
        <p:nvPicPr>
          <p:cNvPr id="6" name="Picture 5"/>
          <p:cNvPicPr>
            <a:picLocks noChangeAspect="1"/>
          </p:cNvPicPr>
          <p:nvPr/>
        </p:nvPicPr>
        <p:blipFill>
          <a:blip r:embed="rId2"/>
          <a:stretch>
            <a:fillRect/>
          </a:stretch>
        </p:blipFill>
        <p:spPr>
          <a:xfrm>
            <a:off x="8248015" y="2081530"/>
            <a:ext cx="3667125" cy="2266950"/>
          </a:xfrm>
          <a:prstGeom prst="rect">
            <a:avLst/>
          </a:prstGeom>
        </p:spPr>
      </p:pic>
      <p:sp>
        <p:nvSpPr>
          <p:cNvPr id="8" name="Text Box 7"/>
          <p:cNvSpPr txBox="1"/>
          <p:nvPr/>
        </p:nvSpPr>
        <p:spPr>
          <a:xfrm>
            <a:off x="588010" y="4629150"/>
            <a:ext cx="6672580" cy="645160"/>
          </a:xfrm>
          <a:prstGeom prst="rect">
            <a:avLst/>
          </a:prstGeom>
          <a:noFill/>
        </p:spPr>
        <p:txBody>
          <a:bodyPr wrap="square" rtlCol="0">
            <a:spAutoFit/>
          </a:bodyPr>
          <a:p>
            <a:pPr marL="285750" indent="-285750">
              <a:buFont typeface="Arial" panose="020B0604020202020204" pitchFamily="34" charset="0"/>
              <a:buChar char="•"/>
            </a:pPr>
            <a:r>
              <a:rPr lang="en-US">
                <a:sym typeface="+mn-ea"/>
              </a:rPr>
              <a:t>Entities -&gt; Represent parameters required to execute the action.</a:t>
            </a:r>
            <a:endParaRPr lang="en-US"/>
          </a:p>
          <a:p>
            <a:pPr marL="285750" indent="-285750"/>
            <a:endParaRPr lang="en-US"/>
          </a:p>
        </p:txBody>
      </p:sp>
      <p:grpSp>
        <p:nvGrpSpPr>
          <p:cNvPr id="19" name="Group 18"/>
          <p:cNvGrpSpPr/>
          <p:nvPr/>
        </p:nvGrpSpPr>
        <p:grpSpPr>
          <a:xfrm>
            <a:off x="5391150" y="5005705"/>
            <a:ext cx="6477000" cy="989965"/>
            <a:chOff x="8490" y="7883"/>
            <a:chExt cx="10200" cy="1559"/>
          </a:xfrm>
        </p:grpSpPr>
        <p:sp>
          <p:nvSpPr>
            <p:cNvPr id="10" name="boy"/>
            <p:cNvSpPr>
              <a:spLocks noChangeAspect="1" noEditPoints="1"/>
            </p:cNvSpPr>
            <p:nvPr/>
          </p:nvSpPr>
          <p:spPr bwMode="auto">
            <a:xfrm>
              <a:off x="8490" y="8070"/>
              <a:ext cx="362" cy="254"/>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gradFill>
                  <a:gsLst>
                    <a:gs pos="0">
                      <a:srgbClr val="505050"/>
                    </a:gs>
                    <a:gs pos="100000">
                      <a:srgbClr val="505050"/>
                    </a:gs>
                  </a:gsLst>
                </a:gradFill>
              </a:endParaRPr>
            </a:p>
          </p:txBody>
        </p:sp>
        <p:sp>
          <p:nvSpPr>
            <p:cNvPr id="11" name="Speech Bubble: Rectangle with Corners Rounded 7"/>
            <p:cNvSpPr/>
            <p:nvPr/>
          </p:nvSpPr>
          <p:spPr>
            <a:xfrm>
              <a:off x="9277" y="7883"/>
              <a:ext cx="9413" cy="575"/>
            </a:xfrm>
            <a:prstGeom prst="wedgeRoundRectCallout">
              <a:avLst>
                <a:gd name="adj1" fmla="val -52736"/>
                <a:gd name="adj2" fmla="val -66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tx1"/>
                  </a:solidFill>
                </a:rPr>
                <a:t>Flights from Cairo to Seattle Today</a:t>
              </a:r>
              <a:endParaRPr lang="en-US" sz="2400" dirty="0">
                <a:solidFill>
                  <a:schemeClr val="tx1"/>
                </a:solidFill>
              </a:endParaRPr>
            </a:p>
          </p:txBody>
        </p:sp>
        <p:sp>
          <p:nvSpPr>
            <p:cNvPr id="12" name="TextBox 8"/>
            <p:cNvSpPr txBox="1"/>
            <p:nvPr/>
          </p:nvSpPr>
          <p:spPr>
            <a:xfrm>
              <a:off x="11434" y="8945"/>
              <a:ext cx="1430"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t>OriginCity</a:t>
              </a:r>
              <a:endParaRPr lang="en-US" dirty="0"/>
            </a:p>
          </p:txBody>
        </p:sp>
        <p:sp>
          <p:nvSpPr>
            <p:cNvPr id="13" name="TextBox 9"/>
            <p:cNvSpPr txBox="1"/>
            <p:nvPr/>
          </p:nvSpPr>
          <p:spPr>
            <a:xfrm>
              <a:off x="14106" y="9008"/>
              <a:ext cx="2086"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t>DestinationCity</a:t>
              </a:r>
              <a:endParaRPr lang="en-US" dirty="0"/>
            </a:p>
          </p:txBody>
        </p:sp>
        <p:sp>
          <p:nvSpPr>
            <p:cNvPr id="14" name="TextBox 10"/>
            <p:cNvSpPr txBox="1"/>
            <p:nvPr/>
          </p:nvSpPr>
          <p:spPr>
            <a:xfrm>
              <a:off x="17567" y="8883"/>
              <a:ext cx="836"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Date</a:t>
              </a:r>
              <a:endParaRPr lang="en-US" dirty="0"/>
            </a:p>
          </p:txBody>
        </p:sp>
        <p:cxnSp>
          <p:nvCxnSpPr>
            <p:cNvPr id="15" name="Straight Arrow Connector 14"/>
            <p:cNvCxnSpPr/>
            <p:nvPr/>
          </p:nvCxnSpPr>
          <p:spPr>
            <a:xfrm flipV="1">
              <a:off x="12149" y="8488"/>
              <a:ext cx="1540" cy="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p:cNvCxnSpPr>
            <p:nvPr/>
          </p:nvCxnSpPr>
          <p:spPr>
            <a:xfrm flipV="1">
              <a:off x="15149" y="8479"/>
              <a:ext cx="0" cy="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0"/>
            </p:cNvCxnSpPr>
            <p:nvPr/>
          </p:nvCxnSpPr>
          <p:spPr>
            <a:xfrm flipH="1" flipV="1">
              <a:off x="16541" y="8387"/>
              <a:ext cx="1444" cy="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5015</Words>
  <Application>WPS Presentation</Application>
  <PresentationFormat>Widescreen</PresentationFormat>
  <Paragraphs>121</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Calibri</vt:lpstr>
      <vt:lpstr>Segoe UI</vt:lpstr>
      <vt:lpstr>Arial</vt:lpstr>
      <vt:lpstr>Quattrocento Sans</vt:lpstr>
      <vt:lpstr>Yu Gothic UI</vt:lpstr>
      <vt:lpstr>Calibri</vt:lpstr>
      <vt:lpstr>Segoe UI</vt:lpstr>
      <vt:lpstr>Microsoft YaHei</vt:lpstr>
      <vt:lpstr>Arial Unicode MS</vt:lpstr>
      <vt:lpstr>Calibri Light</vt:lpstr>
      <vt:lpstr>Office Theme</vt:lpstr>
      <vt:lpstr>Introduction to Conversational AI:  Build NLU model using LUIS</vt:lpstr>
      <vt:lpstr>PowerPoint 演示文稿</vt:lpstr>
      <vt:lpstr>Topics To Be Discussed</vt:lpstr>
      <vt:lpstr>What is Conversational AI?</vt:lpstr>
      <vt:lpstr>PowerPoint 演示文稿</vt:lpstr>
      <vt:lpstr>What is Natural Language Understanding (NLU)?</vt:lpstr>
      <vt:lpstr>Utterances: How will users ask for something?</vt:lpstr>
      <vt:lpstr>Intents: What does the user want to say?</vt:lpstr>
      <vt:lpstr>Entities: What information did the user give?</vt:lpstr>
      <vt:lpstr>LUIS (Language Understanding)</vt:lpstr>
      <vt:lpstr>What does LUIS Offer?</vt:lpstr>
      <vt:lpstr>Application Development life cycle</vt:lpstr>
      <vt:lpstr>Application Development Life Cycle</vt:lpstr>
      <vt:lpstr>Now We’re ready to build a NLU model using LUIS!!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AI: Build NLU model  using LUIS</dc:title>
  <dc:creator/>
  <cp:lastModifiedBy>admin</cp:lastModifiedBy>
  <cp:revision>22</cp:revision>
  <dcterms:created xsi:type="dcterms:W3CDTF">2021-04-29T15:22:00Z</dcterms:created>
  <dcterms:modified xsi:type="dcterms:W3CDTF">2021-05-14T11:57:14Z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