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271" r:id="rId4"/>
    <p:sldId id="257" r:id="rId5"/>
    <p:sldId id="314" r:id="rId6"/>
    <p:sldId id="258" r:id="rId7"/>
    <p:sldId id="260" r:id="rId8"/>
    <p:sldId id="295" r:id="rId9"/>
    <p:sldId id="265" r:id="rId10"/>
    <p:sldId id="297" r:id="rId11"/>
    <p:sldId id="308" r:id="rId12"/>
    <p:sldId id="292" r:id="rId13"/>
    <p:sldId id="305" r:id="rId14"/>
    <p:sldId id="301" r:id="rId15"/>
    <p:sldId id="315" r:id="rId16"/>
    <p:sldId id="316" r:id="rId17"/>
    <p:sldId id="300" r:id="rId18"/>
    <p:sldId id="317" r:id="rId19"/>
    <p:sldId id="306" r:id="rId20"/>
    <p:sldId id="304" r:id="rId21"/>
    <p:sldId id="302" r:id="rId22"/>
    <p:sldId id="318" r:id="rId23"/>
    <p:sldId id="319" r:id="rId24"/>
    <p:sldId id="320" r:id="rId25"/>
    <p:sldId id="311" r:id="rId26"/>
    <p:sldId id="272" r:id="rId27"/>
    <p:sldId id="282" r:id="rId28"/>
    <p:sldId id="275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8A0F2C-0EB3-4C06-ABA2-A27130DD9AB4}">
          <p14:sldIdLst>
            <p14:sldId id="256"/>
            <p14:sldId id="270"/>
            <p14:sldId id="271"/>
            <p14:sldId id="257"/>
            <p14:sldId id="314"/>
            <p14:sldId id="258"/>
            <p14:sldId id="260"/>
            <p14:sldId id="295"/>
            <p14:sldId id="265"/>
            <p14:sldId id="297"/>
            <p14:sldId id="308"/>
            <p14:sldId id="292"/>
            <p14:sldId id="305"/>
            <p14:sldId id="301"/>
            <p14:sldId id="315"/>
            <p14:sldId id="316"/>
            <p14:sldId id="300"/>
            <p14:sldId id="317"/>
            <p14:sldId id="306"/>
            <p14:sldId id="304"/>
            <p14:sldId id="302"/>
            <p14:sldId id="318"/>
            <p14:sldId id="319"/>
            <p14:sldId id="320"/>
          </p14:sldIdLst>
        </p14:section>
        <p14:section name="Untitled Section" id="{7F97243B-68CB-4901-A97D-5491A501015D}">
          <p14:sldIdLst>
            <p14:sldId id="311"/>
            <p14:sldId id="272"/>
            <p14:sldId id="28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A24"/>
    <a:srgbClr val="FFFFFF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86" d="100"/>
          <a:sy n="86" d="100"/>
        </p:scale>
        <p:origin x="562" y="6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12/2/2019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12/2/2019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365B-5397-4552-89D2-3C31D6B894C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5866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32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9416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50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2030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764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9186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4785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7957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805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868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049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75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3224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132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706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18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84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  <p:sldLayoutId id="2147484014" r:id="rId18"/>
  </p:sldLayoutIdLst>
  <p:transition spd="slow">
    <p:push dir="u"/>
  </p:transition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88A63-388E-439D-989C-2D4AFCC0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" y="51679"/>
            <a:ext cx="12168285" cy="6806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D39706-CF66-467F-A5FB-D1EDA7BD7FA2}"/>
              </a:ext>
            </a:extLst>
          </p:cNvPr>
          <p:cNvSpPr txBox="1">
            <a:spLocks/>
          </p:cNvSpPr>
          <p:nvPr/>
        </p:nvSpPr>
        <p:spPr>
          <a:xfrm>
            <a:off x="6551612" y="94162"/>
            <a:ext cx="5616674" cy="659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GIMPAY TACK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2B82BDF-52F9-4BA1-A148-AC37749FD075}"/>
              </a:ext>
            </a:extLst>
          </p:cNvPr>
          <p:cNvSpPr txBox="1">
            <a:spLocks/>
          </p:cNvSpPr>
          <p:nvPr/>
        </p:nvSpPr>
        <p:spPr>
          <a:xfrm>
            <a:off x="6202766" y="6806321"/>
            <a:ext cx="8370989" cy="1514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3731" b="1" spc="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302421D3-083E-4061-BD37-047D45428018}"/>
              </a:ext>
            </a:extLst>
          </p:cNvPr>
          <p:cNvSpPr/>
          <p:nvPr/>
        </p:nvSpPr>
        <p:spPr>
          <a:xfrm>
            <a:off x="6896219" y="8350069"/>
            <a:ext cx="4654761" cy="793336"/>
          </a:xfrm>
          <a:prstGeom prst="ribbon2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30">
              <a:defRPr/>
            </a:pPr>
            <a:r>
              <a:rPr lang="en-US" sz="2665" kern="0" dirty="0">
                <a:solidFill>
                  <a:prstClr val="black"/>
                </a:solidFill>
                <a:latin typeface="Monotype Corsiva" panose="03010101010201010101" pitchFamily="66" charset="0"/>
              </a:rPr>
              <a:t>SESSION – 2018 –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F25EC-7BFE-4812-9B40-B349E2660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85" y="2216824"/>
            <a:ext cx="2621140" cy="27615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8834AF-F5CC-4262-B259-DDA11DCF79FE}"/>
              </a:ext>
            </a:extLst>
          </p:cNvPr>
          <p:cNvSpPr/>
          <p:nvPr/>
        </p:nvSpPr>
        <p:spPr>
          <a:xfrm>
            <a:off x="10704981" y="7411460"/>
            <a:ext cx="5515317" cy="83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399" b="1" spc="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DEPARTMENT : </a:t>
            </a:r>
            <a:r>
              <a:rPr lang="en-IN" sz="2399" b="1" spc="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COMPUTER SCIENCE </a:t>
            </a:r>
            <a:r>
              <a:rPr lang="en-IN" sz="2399" b="1" spc="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&amp;</a:t>
            </a:r>
            <a:r>
              <a:rPr lang="en-IN" sz="2399" b="1" spc="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ENGINEERING</a:t>
            </a:r>
            <a:endParaRPr lang="en-US" sz="2399" b="1" spc="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67ACFB93-7565-41F1-A734-86241E579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508" y="4978330"/>
            <a:ext cx="5515317" cy="1827991"/>
          </a:xfrm>
        </p:spPr>
        <p:txBody>
          <a:bodyPr>
            <a:noAutofit/>
          </a:bodyPr>
          <a:lstStyle/>
          <a:p>
            <a:pPr algn="l"/>
            <a:r>
              <a:rPr lang="en-IN" altLang="en-US" sz="2266" b="1" u="sng" dirty="0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Team Members</a:t>
            </a:r>
            <a:r>
              <a:rPr lang="en-IN" altLang="en-US" sz="2266" b="1" dirty="0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:</a:t>
            </a:r>
          </a:p>
          <a:p>
            <a:pPr algn="ctr"/>
            <a:r>
              <a:rPr lang="en-IN" altLang="en-US" sz="2266" dirty="0">
                <a:solidFill>
                  <a:srgbClr val="002060"/>
                </a:solidFill>
                <a:cs typeface="Arial" panose="020B0604020202020204" pitchFamily="34" charset="0"/>
              </a:rPr>
              <a:t>                           </a:t>
            </a:r>
            <a: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Mansi Agarwal (8817103019)</a:t>
            </a:r>
            <a:b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</a:br>
            <a: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                                 Ankur Agarwal (8817103010)</a:t>
            </a:r>
            <a:b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</a:br>
            <a: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                               Gaurav Bansal (8817103015)</a:t>
            </a:r>
            <a:endParaRPr lang="en-US" altLang="en-US" sz="2266" b="1" dirty="0">
              <a:solidFill>
                <a:srgbClr val="00206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ECAD29-E88F-44D2-B7BF-08F09A5799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0"/>
          <a:stretch/>
        </p:blipFill>
        <p:spPr>
          <a:xfrm rot="2351697">
            <a:off x="3191502" y="4919043"/>
            <a:ext cx="1520314" cy="3173397"/>
          </a:xfrm>
          <a:prstGeom prst="rect">
            <a:avLst/>
          </a:prstGeom>
          <a:effectLst>
            <a:outerShdw sx="1000" sy="1000" algn="ctr" rotWithShape="0">
              <a:srgbClr val="000000">
                <a:alpha val="25000"/>
              </a:srgbClr>
            </a:outerShdw>
            <a:softEdge rad="0"/>
          </a:effectLst>
        </p:spPr>
      </p:pic>
      <p:pic>
        <p:nvPicPr>
          <p:cNvPr id="13" name="Picture 2" descr="1">
            <a:extLst>
              <a:ext uri="{FF2B5EF4-FFF2-40B4-BE49-F238E27FC236}">
                <a16:creationId xmlns:a16="http://schemas.microsoft.com/office/drawing/2014/main" id="{A67407B9-71A1-4779-9E78-616881D21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30" y="685800"/>
            <a:ext cx="2070855" cy="1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C836C2B-7516-4D82-B57B-972BB9E9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07" y="120576"/>
            <a:ext cx="5715000" cy="914400"/>
          </a:xfrm>
        </p:spPr>
        <p:txBody>
          <a:bodyPr>
            <a:normAutofit/>
          </a:bodyPr>
          <a:lstStyle/>
          <a:p>
            <a:r>
              <a:rPr lang="en-IN" altLang="en-US" sz="4000" u="sng" dirty="0">
                <a:solidFill>
                  <a:schemeClr val="tx1"/>
                </a:solidFill>
                <a:latin typeface="Algerian" panose="04020705040A02060702" pitchFamily="82" charset="0"/>
              </a:rPr>
              <a:t>Data flow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EFC1AC-05BE-42A5-B518-81DD4A54709D}"/>
              </a:ext>
            </a:extLst>
          </p:cNvPr>
          <p:cNvSpPr/>
          <p:nvPr/>
        </p:nvSpPr>
        <p:spPr>
          <a:xfrm>
            <a:off x="7316857" y="5879578"/>
            <a:ext cx="1600200" cy="61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42781-5BB8-452A-BF6C-B53791C4A0E2}"/>
              </a:ext>
            </a:extLst>
          </p:cNvPr>
          <p:cNvSpPr/>
          <p:nvPr/>
        </p:nvSpPr>
        <p:spPr>
          <a:xfrm>
            <a:off x="4505807" y="5879577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EFEFC-32FE-4D82-BF32-BA7BB22F8BC7}"/>
              </a:ext>
            </a:extLst>
          </p:cNvPr>
          <p:cNvSpPr/>
          <p:nvPr/>
        </p:nvSpPr>
        <p:spPr>
          <a:xfrm>
            <a:off x="8917057" y="4829678"/>
            <a:ext cx="1616901" cy="787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Payment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7A9B5-70FE-4691-A725-F55046841CB1}"/>
              </a:ext>
            </a:extLst>
          </p:cNvPr>
          <p:cNvSpPr/>
          <p:nvPr/>
        </p:nvSpPr>
        <p:spPr>
          <a:xfrm>
            <a:off x="1434041" y="4829677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GPS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75FD8-42D8-40CE-8474-BC1667364122}"/>
              </a:ext>
            </a:extLst>
          </p:cNvPr>
          <p:cNvSpPr/>
          <p:nvPr/>
        </p:nvSpPr>
        <p:spPr>
          <a:xfrm>
            <a:off x="8925408" y="3653916"/>
            <a:ext cx="1608550" cy="785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Location Updates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80283-A07A-4198-82D6-79779E989C07}"/>
              </a:ext>
            </a:extLst>
          </p:cNvPr>
          <p:cNvSpPr/>
          <p:nvPr/>
        </p:nvSpPr>
        <p:spPr>
          <a:xfrm>
            <a:off x="1434041" y="3653916"/>
            <a:ext cx="1585866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image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CF62E-E088-42D3-9217-59D3FA6A9087}"/>
              </a:ext>
            </a:extLst>
          </p:cNvPr>
          <p:cNvSpPr/>
          <p:nvPr/>
        </p:nvSpPr>
        <p:spPr>
          <a:xfrm>
            <a:off x="1434041" y="2478155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44026B-B1EE-4C5B-A0D9-629847412593}"/>
              </a:ext>
            </a:extLst>
          </p:cNvPr>
          <p:cNvSpPr/>
          <p:nvPr/>
        </p:nvSpPr>
        <p:spPr>
          <a:xfrm>
            <a:off x="8917058" y="2478155"/>
            <a:ext cx="160855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61120-27CE-4273-914F-00ACF516D9AC}"/>
              </a:ext>
            </a:extLst>
          </p:cNvPr>
          <p:cNvSpPr/>
          <p:nvPr/>
        </p:nvSpPr>
        <p:spPr>
          <a:xfrm>
            <a:off x="1419707" y="1252330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D28E7-793F-42FC-A60B-B866277BE7C8}"/>
              </a:ext>
            </a:extLst>
          </p:cNvPr>
          <p:cNvSpPr/>
          <p:nvPr/>
        </p:nvSpPr>
        <p:spPr>
          <a:xfrm>
            <a:off x="8925408" y="1156252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FE3D02-3367-43E0-9A44-16A2E7E5C986}"/>
              </a:ext>
            </a:extLst>
          </p:cNvPr>
          <p:cNvSpPr/>
          <p:nvPr/>
        </p:nvSpPr>
        <p:spPr>
          <a:xfrm>
            <a:off x="5077307" y="1865243"/>
            <a:ext cx="1600200" cy="61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C79D5A-0AC6-4152-8ACE-4B68D0FED7D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19907" y="1558787"/>
            <a:ext cx="2057400" cy="45968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4F71BF-E3C8-4787-B02A-00B8270CF848}"/>
              </a:ext>
            </a:extLst>
          </p:cNvPr>
          <p:cNvCxnSpPr>
            <a:cxnSpLocks/>
          </p:cNvCxnSpPr>
          <p:nvPr/>
        </p:nvCxnSpPr>
        <p:spPr>
          <a:xfrm flipH="1">
            <a:off x="3019907" y="2210737"/>
            <a:ext cx="2043066" cy="61291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E78C88-CBF2-4E77-A92B-DB29C64368C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677507" y="1361662"/>
            <a:ext cx="2262236" cy="81003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341360-E29A-4179-B6DC-10BA391C9A7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73332" y="2294282"/>
            <a:ext cx="2243726" cy="49033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C7EC8C-2D78-4AD9-9242-BC382D0DEC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2226974" y="3091068"/>
            <a:ext cx="7167" cy="56284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C650-C004-4098-AC0A-0661463F0AFE}"/>
              </a:ext>
            </a:extLst>
          </p:cNvPr>
          <p:cNvCxnSpPr/>
          <p:nvPr/>
        </p:nvCxnSpPr>
        <p:spPr>
          <a:xfrm flipH="1">
            <a:off x="2216223" y="4266829"/>
            <a:ext cx="7167" cy="56284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9536D3-B6F1-479C-B28F-652FE1B585C3}"/>
              </a:ext>
            </a:extLst>
          </p:cNvPr>
          <p:cNvCxnSpPr/>
          <p:nvPr/>
        </p:nvCxnSpPr>
        <p:spPr>
          <a:xfrm flipH="1">
            <a:off x="9714166" y="3091068"/>
            <a:ext cx="7167" cy="56284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74226D-574C-4F77-8EF3-C47826A4A86E}"/>
              </a:ext>
            </a:extLst>
          </p:cNvPr>
          <p:cNvCxnSpPr>
            <a:cxnSpLocks/>
          </p:cNvCxnSpPr>
          <p:nvPr/>
        </p:nvCxnSpPr>
        <p:spPr>
          <a:xfrm>
            <a:off x="9713295" y="4439105"/>
            <a:ext cx="0" cy="38033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60AAD-5446-4153-83D1-B74647C3558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2234141" y="5442590"/>
            <a:ext cx="671466" cy="43698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59ABF5-DC01-47C3-972E-C1823DD46F7D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6106007" y="6186034"/>
            <a:ext cx="121085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9984FE-0D63-4774-B431-8E2DBD22F702}"/>
              </a:ext>
            </a:extLst>
          </p:cNvPr>
          <p:cNvCxnSpPr>
            <a:cxnSpLocks/>
            <a:stCxn id="6" idx="2"/>
            <a:endCxn id="2" idx="3"/>
          </p:cNvCxnSpPr>
          <p:nvPr/>
        </p:nvCxnSpPr>
        <p:spPr>
          <a:xfrm flipH="1">
            <a:off x="8917057" y="5617388"/>
            <a:ext cx="808451" cy="56864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7A9B5-70FE-4691-A725-F55046841CB1}"/>
              </a:ext>
            </a:extLst>
          </p:cNvPr>
          <p:cNvSpPr/>
          <p:nvPr/>
        </p:nvSpPr>
        <p:spPr>
          <a:xfrm>
            <a:off x="2105507" y="5879577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notifications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860AAD-5446-4153-83D1-B74647C35581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3705707" y="6186034"/>
            <a:ext cx="8001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>
            <a:extLst>
              <a:ext uri="{FF2B5EF4-FFF2-40B4-BE49-F238E27FC236}">
                <a16:creationId xmlns:a16="http://schemas.microsoft.com/office/drawing/2014/main" id="{BE4206D6-83BE-42B8-90BA-C70F8C04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4000" u="sng" dirty="0">
                <a:latin typeface="Algerian" panose="04020705040A02060702" pitchFamily="82" charset="0"/>
              </a:rPr>
              <a:t>IMPLEMENTATION</a:t>
            </a:r>
            <a:endParaRPr lang="en-IN" altLang="en-US" sz="40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62FF2-554E-461A-A729-5B9D8F7D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873" y="2209800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sz="2400" dirty="0"/>
              <a:t>The system developed by us includes following modules as follows: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400" dirty="0"/>
              <a:t>Login Page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400" dirty="0"/>
              <a:t>Firebase authentication with login page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400" dirty="0"/>
              <a:t>On GPS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400" dirty="0"/>
              <a:t>Firebase database for payment update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44A8218-2DBB-4EEB-A44A-195F4C8EC3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11796" y="152400"/>
            <a:ext cx="3165231" cy="1143000"/>
          </a:xfrm>
        </p:spPr>
        <p:txBody>
          <a:bodyPr>
            <a:normAutofit/>
          </a:bodyPr>
          <a:lstStyle/>
          <a:p>
            <a:r>
              <a:rPr lang="en-IN" altLang="en-US" sz="4000" u="sng" dirty="0">
                <a:latin typeface="Algerian" panose="04020705040A02060702" pitchFamily="82" charset="0"/>
              </a:rPr>
              <a:t>Work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809CD-B30D-4377-B4EE-A60FB69C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1"/>
          <a:stretch/>
        </p:blipFill>
        <p:spPr>
          <a:xfrm>
            <a:off x="2055812" y="1295400"/>
            <a:ext cx="3165231" cy="52578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48CF1-5BA6-47E0-B893-714740F19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4"/>
          <a:stretch/>
        </p:blipFill>
        <p:spPr>
          <a:xfrm>
            <a:off x="7806214" y="1295400"/>
            <a:ext cx="3165231" cy="52578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3C41A-52AF-4430-959C-E238D6A9B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2"/>
          <a:stretch/>
        </p:blipFill>
        <p:spPr>
          <a:xfrm>
            <a:off x="2284412" y="1219200"/>
            <a:ext cx="3165231" cy="539881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628521-F8B7-4AE2-9B63-11C8C23341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4"/>
          <a:stretch/>
        </p:blipFill>
        <p:spPr>
          <a:xfrm>
            <a:off x="7999412" y="1219200"/>
            <a:ext cx="3165231" cy="539881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3351212" y="762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u="sng" dirty="0">
                <a:latin typeface="Algerian" panose="04020705040A02060702" pitchFamily="82" charset="0"/>
              </a:rPr>
              <a:t>New User Registration</a:t>
            </a:r>
            <a:endParaRPr lang="en-IN" sz="4000" dirty="0"/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F001F3-CFF9-48A0-AA5C-D03172021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2208212" y="1143000"/>
            <a:ext cx="3165231" cy="540543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53DFF8-3A87-419E-8EB9-01AA00BE8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"/>
          <a:stretch/>
        </p:blipFill>
        <p:spPr>
          <a:xfrm>
            <a:off x="7694612" y="1143000"/>
            <a:ext cx="3165231" cy="540543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5103812" y="7620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u="sng" dirty="0">
                <a:latin typeface="Algerian" panose="04020705040A02060702" pitchFamily="82" charset="0"/>
              </a:rPr>
              <a:t>User Login </a:t>
            </a:r>
            <a:endParaRPr lang="en-IN" sz="4000" dirty="0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0798" y="8816"/>
            <a:ext cx="714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Share image &amp; location</a:t>
            </a:r>
            <a:endParaRPr lang="en-IN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5"/>
          <a:stretch/>
        </p:blipFill>
        <p:spPr>
          <a:xfrm>
            <a:off x="2208212" y="1085041"/>
            <a:ext cx="3165231" cy="54102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083561"/>
            <a:ext cx="3165231" cy="54102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3025556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9812" y="5179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Logout functionality</a:t>
            </a:r>
            <a:endParaRPr lang="en-IN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7"/>
          <a:stretch/>
        </p:blipFill>
        <p:spPr>
          <a:xfrm>
            <a:off x="4511796" y="1117706"/>
            <a:ext cx="3165231" cy="54102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4" b="6067"/>
          <a:stretch/>
        </p:blipFill>
        <p:spPr>
          <a:xfrm>
            <a:off x="414581" y="1117706"/>
            <a:ext cx="3165231" cy="54102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0B97C5-87F8-4E20-B556-570E9D587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3" y="1122144"/>
            <a:ext cx="3165231" cy="540576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987629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64A35-7D91-463F-B41B-DAABD4682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" t="3333" r="368" b="6668"/>
          <a:stretch/>
        </p:blipFill>
        <p:spPr>
          <a:xfrm>
            <a:off x="2208212" y="1149495"/>
            <a:ext cx="3165231" cy="518491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69D6B0-595E-41C1-852B-F6604465B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7618412" y="1103242"/>
            <a:ext cx="3165231" cy="525779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4570412" y="59293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Admin login</a:t>
            </a:r>
            <a:endParaRPr lang="en-IN" sz="4000" dirty="0"/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32194" y="0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Admin task</a:t>
            </a:r>
            <a:endParaRPr lang="en-IN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9"/>
          <a:stretch/>
        </p:blipFill>
        <p:spPr>
          <a:xfrm>
            <a:off x="2284412" y="990600"/>
            <a:ext cx="3165231" cy="541019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7923212" y="990600"/>
            <a:ext cx="3165231" cy="541019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4397372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9193"/>
            <a:ext cx="12188825" cy="5768807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2436812" y="10357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Algerian" panose="04020705040A02060702" pitchFamily="82" charset="0"/>
              </a:rPr>
              <a:t>DATABASE AUTHETICATION PAGE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DDB989-A126-496C-BD9E-AAD352B50A25}"/>
              </a:ext>
            </a:extLst>
          </p:cNvPr>
          <p:cNvSpPr/>
          <p:nvPr/>
        </p:nvSpPr>
        <p:spPr>
          <a:xfrm>
            <a:off x="11657012" y="1089193"/>
            <a:ext cx="457200" cy="358607"/>
          </a:xfrm>
          <a:prstGeom prst="ellipse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09F6D0-82DC-4D97-B53D-D25B9C43F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612" y="457200"/>
            <a:ext cx="8913077" cy="967382"/>
          </a:xfrm>
        </p:spPr>
        <p:txBody>
          <a:bodyPr>
            <a:normAutofit/>
          </a:bodyPr>
          <a:lstStyle/>
          <a:p>
            <a:r>
              <a:rPr lang="en-IN" altLang="en-US" sz="5400" u="sng" dirty="0">
                <a:latin typeface="Algerian" panose="04020705040A02060702" pitchFamily="82" charset="0"/>
              </a:rPr>
              <a:t>PROJECT GUIDE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9EDFC-ADD9-4AFD-BCE8-50D52BE3D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1812" y="3124200"/>
            <a:ext cx="7315201" cy="1964483"/>
          </a:xfrm>
        </p:spPr>
        <p:txBody>
          <a:bodyPr>
            <a:normAutofit fontScale="70000" lnSpcReduction="20000"/>
          </a:bodyPr>
          <a:lstStyle/>
          <a:p>
            <a:r>
              <a:rPr lang="en-IN" altLang="en-US" sz="2400" dirty="0">
                <a:solidFill>
                  <a:srgbClr val="C00000"/>
                </a:solidFill>
              </a:rPr>
              <a:t> </a:t>
            </a:r>
            <a:r>
              <a:rPr lang="en-IN" altLang="en-US" sz="5700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Er</a:t>
            </a:r>
            <a:r>
              <a:rPr lang="en-IN" altLang="en-US" sz="5700" dirty="0">
                <a:solidFill>
                  <a:srgbClr val="C00000"/>
                </a:solidFill>
                <a:latin typeface="Monotype Corsiva" panose="03010101010201010101" pitchFamily="66" charset="0"/>
              </a:rPr>
              <a:t>. </a:t>
            </a:r>
            <a:r>
              <a:rPr lang="en-IN" altLang="en-US" sz="6300" dirty="0">
                <a:solidFill>
                  <a:srgbClr val="C00000"/>
                </a:solidFill>
                <a:latin typeface="Monotype Corsiva" panose="03010101010201010101" pitchFamily="66" charset="0"/>
              </a:rPr>
              <a:t>Gaurav</a:t>
            </a:r>
            <a:r>
              <a:rPr lang="en-IN" altLang="en-US" sz="5700" dirty="0">
                <a:solidFill>
                  <a:srgbClr val="C00000"/>
                </a:solidFill>
                <a:latin typeface="Monotype Corsiva" panose="03010101010201010101" pitchFamily="66" charset="0"/>
              </a:rPr>
              <a:t> Raj</a:t>
            </a:r>
            <a:endParaRPr lang="en-IN" altLang="en-US" sz="2600" dirty="0">
              <a:solidFill>
                <a:srgbClr val="C00000"/>
              </a:solidFill>
              <a:latin typeface="Monotype Corsiva" panose="03010101010201010101" pitchFamily="66" charset="0"/>
            </a:endParaRPr>
          </a:p>
          <a:p>
            <a:endParaRPr lang="en-IN" sz="2400" b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  <a:p>
            <a:endParaRPr lang="en-IN" sz="2400" b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  <a:p>
            <a:pPr algn="r"/>
            <a:r>
              <a:rPr lang="en-IN" sz="3400" b="1" spc="300" dirty="0">
                <a:solidFill>
                  <a:schemeClr val="tx1"/>
                </a:solidFill>
                <a:latin typeface="Monotype Corsiva" panose="03010101010201010101" pitchFamily="66" charset="0"/>
              </a:rPr>
              <a:t>DEPARTMENT</a:t>
            </a:r>
            <a:r>
              <a:rPr lang="en-IN" sz="2900" b="1" spc="300" dirty="0">
                <a:solidFill>
                  <a:schemeClr val="tx1"/>
                </a:solidFill>
                <a:latin typeface="Monotype Corsiva" panose="03010101010201010101" pitchFamily="66" charset="0"/>
              </a:rPr>
              <a:t> OF </a:t>
            </a:r>
            <a:r>
              <a:rPr lang="en-IN" sz="29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</a:rPr>
              <a:t>COMPUTER SCIENCE </a:t>
            </a:r>
            <a:r>
              <a:rPr lang="en-IN" sz="2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&amp;</a:t>
            </a:r>
            <a:r>
              <a:rPr lang="en-IN" sz="29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</a:rPr>
              <a:t> ENGINEERING</a:t>
            </a:r>
            <a:endParaRPr lang="en-US" sz="2900" b="1" spc="300" dirty="0">
              <a:solidFill>
                <a:schemeClr val="tx1">
                  <a:lumMod val="95000"/>
                  <a:lumOff val="5000"/>
                </a:schemeClr>
              </a:solidFill>
              <a:latin typeface="Monotype Corsiva" panose="03010101010201010101" pitchFamily="66" charset="0"/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636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3112" y="0"/>
            <a:ext cx="567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>
                <a:latin typeface="Algerian" panose="04020705040A02060702" pitchFamily="82" charset="0"/>
              </a:rPr>
              <a:t>Backendless</a:t>
            </a:r>
            <a:r>
              <a:rPr lang="en-US" sz="4000" u="sng" dirty="0">
                <a:latin typeface="Algerian" panose="04020705040A02060702" pitchFamily="82" charset="0"/>
              </a:rPr>
              <a:t> server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88825" cy="58674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6C5BF9-D10E-4C3C-91A9-7166C6446C1D}"/>
              </a:ext>
            </a:extLst>
          </p:cNvPr>
          <p:cNvSpPr/>
          <p:nvPr/>
        </p:nvSpPr>
        <p:spPr>
          <a:xfrm>
            <a:off x="2436812" y="990600"/>
            <a:ext cx="3200400" cy="457200"/>
          </a:xfrm>
          <a:prstGeom prst="rect">
            <a:avLst/>
          </a:prstGeom>
          <a:solidFill>
            <a:srgbClr val="161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" y="1899785"/>
            <a:ext cx="5334000" cy="441906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899249"/>
            <a:ext cx="5513386" cy="44196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2436812" y="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Location of different users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446212" y="798084"/>
            <a:ext cx="3810000" cy="72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User1001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770812" y="802976"/>
            <a:ext cx="3810000" cy="72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User1002</a:t>
            </a:r>
            <a:endParaRPr lang="en-I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3112" y="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Google maps </a:t>
            </a:r>
            <a:r>
              <a:rPr lang="en-US" sz="4000" u="sng" dirty="0" err="1">
                <a:latin typeface="Algerian" panose="04020705040A02060702" pitchFamily="82" charset="0"/>
              </a:rPr>
              <a:t>api</a:t>
            </a:r>
            <a:r>
              <a:rPr lang="en-US" sz="4000" u="sng" dirty="0">
                <a:latin typeface="Algerian" panose="04020705040A02060702" pitchFamily="82" charset="0"/>
              </a:rPr>
              <a:t> key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85046-896E-4F41-ADFE-1EA17DFE0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" y="1295400"/>
            <a:ext cx="12188825" cy="480060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0F5823-9C1F-45F2-BAE9-2A0BE1810BB9}"/>
              </a:ext>
            </a:extLst>
          </p:cNvPr>
          <p:cNvSpPr/>
          <p:nvPr/>
        </p:nvSpPr>
        <p:spPr>
          <a:xfrm>
            <a:off x="11704992" y="1295400"/>
            <a:ext cx="457200" cy="50010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8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9762" y="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>
                <a:latin typeface="Algerian" panose="04020705040A02060702" pitchFamily="82" charset="0"/>
              </a:rPr>
              <a:t>updation</a:t>
            </a:r>
            <a:r>
              <a:rPr lang="en-US" sz="4000" u="sng" dirty="0">
                <a:latin typeface="Algerian" panose="04020705040A02060702" pitchFamily="82" charset="0"/>
              </a:rPr>
              <a:t> of payment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5FC39-06C0-4E95-9603-30F9B8B4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0200"/>
            <a:ext cx="12188825" cy="52578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7EF733-A4CD-449B-8DF3-EE804D838C20}"/>
              </a:ext>
            </a:extLst>
          </p:cNvPr>
          <p:cNvSpPr/>
          <p:nvPr/>
        </p:nvSpPr>
        <p:spPr>
          <a:xfrm>
            <a:off x="11717459" y="1600200"/>
            <a:ext cx="457200" cy="341422"/>
          </a:xfrm>
          <a:prstGeom prst="ellipse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E52CB-9F28-4517-B2FD-E20C48A8EFAF}"/>
              </a:ext>
            </a:extLst>
          </p:cNvPr>
          <p:cNvSpPr/>
          <p:nvPr/>
        </p:nvSpPr>
        <p:spPr>
          <a:xfrm>
            <a:off x="4875212" y="1066800"/>
            <a:ext cx="1914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u="sng" dirty="0">
                <a:latin typeface="Algerian" panose="04020705040A02060702" pitchFamily="82" charset="0"/>
              </a:rPr>
              <a:t>add payment</a:t>
            </a:r>
          </a:p>
        </p:txBody>
      </p:sp>
    </p:spTree>
    <p:extLst>
      <p:ext uri="{BB962C8B-B14F-4D97-AF65-F5344CB8AC3E}">
        <p14:creationId xmlns:p14="http://schemas.microsoft.com/office/powerpoint/2010/main" val="159746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13F2A9-E683-48EC-9E33-4DD96CA8A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05" y="1600200"/>
            <a:ext cx="12188825" cy="525780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D79A2D-6C93-4220-8713-504DFB3A1C45}"/>
              </a:ext>
            </a:extLst>
          </p:cNvPr>
          <p:cNvSpPr/>
          <p:nvPr/>
        </p:nvSpPr>
        <p:spPr>
          <a:xfrm>
            <a:off x="11692199" y="1600200"/>
            <a:ext cx="457200" cy="304800"/>
          </a:xfrm>
          <a:prstGeom prst="ellipse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BA220-2FE7-4997-AEC3-0E7E102EB37E}"/>
              </a:ext>
            </a:extLst>
          </p:cNvPr>
          <p:cNvSpPr txBox="1"/>
          <p:nvPr/>
        </p:nvSpPr>
        <p:spPr>
          <a:xfrm>
            <a:off x="3168557" y="3551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>
                <a:latin typeface="Algerian" panose="04020705040A02060702" pitchFamily="82" charset="0"/>
              </a:rPr>
              <a:t>updation</a:t>
            </a:r>
            <a:r>
              <a:rPr lang="en-US" sz="4000" u="sng" dirty="0">
                <a:latin typeface="Algerian" panose="04020705040A02060702" pitchFamily="82" charset="0"/>
              </a:rPr>
              <a:t> of payment</a:t>
            </a:r>
            <a:endParaRPr lang="en-IN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DCBC4B-53E9-4DD8-B66E-B5BFB2300B28}"/>
              </a:ext>
            </a:extLst>
          </p:cNvPr>
          <p:cNvSpPr/>
          <p:nvPr/>
        </p:nvSpPr>
        <p:spPr>
          <a:xfrm>
            <a:off x="4799012" y="1066800"/>
            <a:ext cx="2332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u="sng" dirty="0">
                <a:latin typeface="Algerian" panose="04020705040A02060702" pitchFamily="82" charset="0"/>
              </a:rPr>
              <a:t>Deduct payment</a:t>
            </a:r>
          </a:p>
        </p:txBody>
      </p:sp>
    </p:spTree>
    <p:extLst>
      <p:ext uri="{BB962C8B-B14F-4D97-AF65-F5344CB8AC3E}">
        <p14:creationId xmlns:p14="http://schemas.microsoft.com/office/powerpoint/2010/main" val="71164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384911C-D996-4F95-BD21-EBD2E0326A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08213" y="304800"/>
            <a:ext cx="51054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4000" u="sng" dirty="0">
                <a:latin typeface="Algerian" panose="04020705040A02060702" pitchFamily="82" charset="0"/>
              </a:rPr>
              <a:t>Advantages </a:t>
            </a:r>
            <a:endParaRPr lang="en-IN" altLang="en-US" sz="4000" dirty="0">
              <a:latin typeface="Algerian" panose="04020705040A02060702" pitchFamily="82" charset="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8BDFE5B-258A-4E3E-8F97-EC1189F0A0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51012" y="1981200"/>
            <a:ext cx="9906000" cy="3593037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latin typeface="Bahnschrift SemiBold SemiConden" panose="020B0502040204020203" pitchFamily="34" charset="0"/>
              </a:rPr>
              <a:t>This System helps the admin to keep track of the employee’s who go for field work .</a:t>
            </a:r>
          </a:p>
          <a:p>
            <a:pPr lvl="0"/>
            <a:r>
              <a:rPr lang="en-US" sz="2800" b="1" dirty="0">
                <a:latin typeface="Bahnschrift SemiBold SemiConden" panose="020B0502040204020203" pitchFamily="34" charset="0"/>
              </a:rPr>
              <a:t>Since GPS location of the employee is tracked, so employee will not attempt to add proxy attendance.</a:t>
            </a:r>
          </a:p>
          <a:p>
            <a:pPr lvl="0"/>
            <a:endParaRPr lang="en-US" sz="2800" b="1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8DF977C-6B6E-4840-B01D-0B0BDE0CC3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0424" y="381000"/>
            <a:ext cx="86868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4400" u="sng" dirty="0">
                <a:latin typeface="Algerian" panose="04020705040A02060702" pitchFamily="82" charset="0"/>
              </a:rPr>
              <a:t>Limitations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1E8B402-D4BC-4643-8630-6B78AED612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7212" y="1752600"/>
            <a:ext cx="9980613" cy="4351338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Bahnschrift SemiBold SemiConden" panose="020B0502040204020203" pitchFamily="34" charset="0"/>
              </a:rPr>
              <a:t>All employees must have an android phone to use this application.</a:t>
            </a:r>
          </a:p>
          <a:p>
            <a:pPr lvl="0"/>
            <a:r>
              <a:rPr lang="en-US" sz="2800" dirty="0">
                <a:latin typeface="Bahnschrift SemiBold SemiConden" panose="020B0502040204020203" pitchFamily="34" charset="0"/>
              </a:rPr>
              <a:t>If camera gets corrupted at user’s side this system fails to work.</a:t>
            </a:r>
          </a:p>
          <a:p>
            <a:pPr lvl="0"/>
            <a:r>
              <a:rPr lang="en-US" sz="2800" dirty="0">
                <a:latin typeface="Bahnschrift SemiBold SemiConden" panose="020B0502040204020203" pitchFamily="34" charset="0"/>
              </a:rPr>
              <a:t>User permission includes Internet, Write to external storage,     Read external storage, access coarse and fine location. </a:t>
            </a: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8D16F1-9BF6-431B-855F-E969E2A9E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1612" y="381000"/>
            <a:ext cx="6858000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u="sng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06A53F1-5545-4EF1-BF5B-F01F56A54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9612" y="1828800"/>
            <a:ext cx="8913078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Bahnschrift Condensed" panose="020B0502040204020203" pitchFamily="34" charset="0"/>
                <a:cs typeface="Courier New" panose="02070309020205020404" pitchFamily="49" charset="0"/>
              </a:rPr>
              <a:t>The project can be extended to a web application which may only include HR and admin logins.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Bahnschrift Condensed" panose="020B0502040204020203" pitchFamily="34" charset="0"/>
                <a:cs typeface="Courier New" panose="02070309020205020404" pitchFamily="49" charset="0"/>
              </a:rPr>
              <a:t>The HR may ensure that admin had honestly updated the payments of employees.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Bahnschrift Condensed" panose="020B0502040204020203" pitchFamily="34" charset="0"/>
                <a:cs typeface="Courier New" panose="02070309020205020404" pitchFamily="49" charset="0"/>
              </a:rPr>
              <a:t>May be applicable in delivery system where the employees do part-time job and payment will be on the basis of packages delivered.</a:t>
            </a:r>
            <a:endParaRPr lang="en-US" altLang="en-US" sz="4400" dirty="0">
              <a:latin typeface="Bahnschrift Condensed" panose="020B0502040204020203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E369200-93CD-400B-9D6C-AD6FCBA7E4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79812" y="2293143"/>
            <a:ext cx="5376863" cy="22717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altLang="en-US" sz="8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Handwriting" pitchFamily="66" charset="0"/>
              </a:rPr>
              <a:t>Thank</a:t>
            </a:r>
            <a:br>
              <a:rPr lang="en-IN" altLang="en-US" sz="8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Handwriting" pitchFamily="66" charset="0"/>
              </a:rPr>
            </a:br>
            <a:r>
              <a:rPr lang="en-IN" altLang="en-US" sz="8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Handwriting" pitchFamily="66" charset="0"/>
              </a:rPr>
              <a:t>you…</a:t>
            </a:r>
            <a:endParaRPr lang="en-IN" altLang="en-US" sz="8800" dirty="0">
              <a:latin typeface="Lucida Bright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74FE-48A7-416C-8191-BA63B16C6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212" y="381000"/>
            <a:ext cx="6813894" cy="948265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C0968-8091-4FFB-A042-EF890E1C5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057400"/>
            <a:ext cx="9141619" cy="2438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 SemiBold SemiConden" panose="020B0502040204020203" pitchFamily="34" charset="0"/>
              </a:rPr>
              <a:t>The purpose of this application will be to keep track of the location and payroll of the jobholders.</a:t>
            </a:r>
          </a:p>
        </p:txBody>
      </p:sp>
    </p:spTree>
    <p:extLst>
      <p:ext uri="{BB962C8B-B14F-4D97-AF65-F5344CB8AC3E}">
        <p14:creationId xmlns:p14="http://schemas.microsoft.com/office/powerpoint/2010/main" val="3374131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012" y="94201"/>
            <a:ext cx="4876800" cy="121920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751012" y="2438401"/>
            <a:ext cx="9906000" cy="2667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ahnschrift SemiBold" panose="020B0502040204020203" pitchFamily="34" charset="0"/>
              </a:rPr>
              <a:t>When the user logins to the system, the image will be captured and will be shared via WhatsApp.</a:t>
            </a:r>
          </a:p>
          <a:p>
            <a:r>
              <a:rPr lang="en-US" sz="2400" b="1" dirty="0">
                <a:latin typeface="Bahnschrift SemiBold" panose="020B0502040204020203" pitchFamily="34" charset="0"/>
              </a:rPr>
              <a:t>After </a:t>
            </a:r>
            <a:r>
              <a:rPr lang="en-US" sz="2400" b="1" dirty="0" err="1">
                <a:latin typeface="Bahnschrift SemiBold" panose="020B0502040204020203" pitchFamily="34" charset="0"/>
              </a:rPr>
              <a:t>Login,the</a:t>
            </a:r>
            <a:r>
              <a:rPr lang="en-US" sz="2400" b="1" dirty="0">
                <a:latin typeface="Bahnschrift SemiBold" panose="020B0502040204020203" pitchFamily="34" charset="0"/>
              </a:rPr>
              <a:t> user will send the location on receiving the notifications in a time duration of one hour.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6812" y="15240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>
                <a:latin typeface="Algerian" panose="04020705040A02060702" pitchFamily="82" charset="0"/>
              </a:rPr>
              <a:t>USer</a:t>
            </a:r>
            <a:r>
              <a:rPr lang="en-US" sz="2800" u="sng" dirty="0">
                <a:latin typeface="Algerian" panose="04020705040A02060702" pitchFamily="82" charset="0"/>
              </a:rPr>
              <a:t> Role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612" y="208501"/>
            <a:ext cx="7772400" cy="121920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Introduction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674812" y="2209800"/>
            <a:ext cx="10287000" cy="41909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Admin does his login. 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He views the location updates on </a:t>
            </a:r>
            <a:r>
              <a:rPr lang="en-US" sz="2400" dirty="0" err="1">
                <a:latin typeface="Bahnschrift SemiBold" panose="020B0502040204020203" pitchFamily="34" charset="0"/>
              </a:rPr>
              <a:t>backendless</a:t>
            </a:r>
            <a:r>
              <a:rPr lang="en-US" sz="2400" dirty="0">
                <a:latin typeface="Bahnschrift SemiBold" panose="020B0502040204020203" pitchFamily="34" charset="0"/>
              </a:rPr>
              <a:t> map.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He will get the location updates via marks on google maps located on </a:t>
            </a:r>
            <a:r>
              <a:rPr lang="en-US" sz="2400" dirty="0" err="1">
                <a:latin typeface="Bahnschrift SemiBold" panose="020B0502040204020203" pitchFamily="34" charset="0"/>
              </a:rPr>
              <a:t>backendless</a:t>
            </a:r>
            <a:r>
              <a:rPr lang="en-US" sz="2400" dirty="0">
                <a:latin typeface="Bahnschrift SemiBold" panose="020B0502040204020203" pitchFamily="34" charset="0"/>
              </a:rPr>
              <a:t> geo location.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After viewing the location status he updates the payment of  particular employee.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8212" y="151399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lgerian" panose="04020705040A02060702" pitchFamily="82" charset="0"/>
              </a:rPr>
              <a:t>Admin Role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60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9E8D1BA-09AE-4CEE-A15A-6F0F10C85AB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900237" y="8138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400" u="sng" dirty="0">
                <a:latin typeface="Algerian" panose="04020705040A02060702" pitchFamily="82" charset="0"/>
              </a:rPr>
              <a:t>SCOPE OF THE PROJECT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1DBAC7-E3B8-4A0F-A599-C544A13BBF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133600"/>
            <a:ext cx="10287000" cy="2853220"/>
          </a:xfrm>
        </p:spPr>
        <p:txBody>
          <a:bodyPr>
            <a:normAutofit/>
          </a:bodyPr>
          <a:lstStyle/>
          <a:p>
            <a:r>
              <a:rPr lang="en-US" sz="2800" b="1" dirty="0"/>
              <a:t>To prevent proxy attendance which may be marked by employees.</a:t>
            </a:r>
            <a:endParaRPr lang="en-US" sz="2800" dirty="0"/>
          </a:p>
          <a:p>
            <a:r>
              <a:rPr lang="en-US" sz="2800" b="1" dirty="0"/>
              <a:t>Applicable in the fields where distribution of salary is based on location.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2" y="228600"/>
            <a:ext cx="9141619" cy="995363"/>
          </a:xfrm>
        </p:spPr>
        <p:txBody>
          <a:bodyPr>
            <a:normAutofit/>
          </a:bodyPr>
          <a:lstStyle/>
          <a:p>
            <a:r>
              <a:rPr lang="en-IN" altLang="en-US" u="sng" dirty="0">
                <a:latin typeface="Algerian" panose="04020705040A02060702" pitchFamily="82" charset="0"/>
              </a:rPr>
              <a:t>Tools and Techniques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5A67D-9255-4C1B-82D2-A759178227E4}"/>
              </a:ext>
            </a:extLst>
          </p:cNvPr>
          <p:cNvSpPr txBox="1">
            <a:spLocks/>
          </p:cNvSpPr>
          <p:nvPr/>
        </p:nvSpPr>
        <p:spPr>
          <a:xfrm>
            <a:off x="3198812" y="2133600"/>
            <a:ext cx="6172200" cy="304800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/>
              <a:t>Firebase </a:t>
            </a:r>
            <a:r>
              <a:rPr lang="en-US" sz="2800" dirty="0" err="1"/>
              <a:t>Realtime</a:t>
            </a:r>
            <a:r>
              <a:rPr lang="en-US" sz="2800" dirty="0"/>
              <a:t> Database</a:t>
            </a:r>
          </a:p>
          <a:p>
            <a:pPr lvl="0"/>
            <a:r>
              <a:rPr lang="en-US" sz="2800" dirty="0"/>
              <a:t>Firebase Authentication</a:t>
            </a:r>
          </a:p>
          <a:p>
            <a:pPr lvl="0"/>
            <a:r>
              <a:rPr lang="en-US" sz="2800" dirty="0" err="1"/>
              <a:t>Backendless</a:t>
            </a:r>
            <a:endParaRPr lang="en-US" sz="2800" dirty="0"/>
          </a:p>
          <a:p>
            <a:pPr lvl="0"/>
            <a:r>
              <a:rPr lang="en-US" sz="2800" dirty="0"/>
              <a:t>Adobe XD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>
            <a:extLst>
              <a:ext uri="{FF2B5EF4-FFF2-40B4-BE49-F238E27FC236}">
                <a16:creationId xmlns:a16="http://schemas.microsoft.com/office/drawing/2014/main" id="{66920C09-3C3A-4A60-89B4-E4CE06AC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412" y="228600"/>
            <a:ext cx="8229600" cy="1325563"/>
          </a:xfrm>
        </p:spPr>
        <p:txBody>
          <a:bodyPr>
            <a:normAutofit/>
          </a:bodyPr>
          <a:lstStyle/>
          <a:p>
            <a:r>
              <a:rPr lang="en-IN" altLang="en-US" sz="4000" u="sng" dirty="0">
                <a:latin typeface="Algerian" panose="04020705040A02060702" pitchFamily="82" charset="0"/>
              </a:rPr>
              <a:t>Hardware and Software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380D6-682A-41B1-849C-E60216E1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531159"/>
            <a:ext cx="8355012" cy="51673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Hardware Used: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8GB RAM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Intel Core I5/Windows OS.</a:t>
            </a:r>
          </a:p>
          <a:p>
            <a:pPr marL="0" indent="0">
              <a:buNone/>
              <a:defRPr/>
            </a:pPr>
            <a:endParaRPr lang="en-IN" dirty="0"/>
          </a:p>
          <a:p>
            <a:pPr marL="0" indent="0">
              <a:buNone/>
              <a:defRPr/>
            </a:pPr>
            <a:r>
              <a:rPr lang="en-IN" dirty="0"/>
              <a:t>Software Used: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Microsoft window 7/8/10(32 or 64 bit).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Android Studio.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Java version-java development kit(JDK).</a:t>
            </a:r>
          </a:p>
          <a:p>
            <a:pPr marL="0" indent="0">
              <a:buNone/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35EBE44-0B2D-4C6C-9E04-4D51AFFA3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51212" y="211"/>
            <a:ext cx="4572000" cy="736152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anose="04020705040A02060702" pitchFamily="82" charset="0"/>
              </a:rPr>
              <a:t>USE CASE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0773914-0A6A-47B7-9C29-D0F103645308}"/>
              </a:ext>
            </a:extLst>
          </p:cNvPr>
          <p:cNvSpPr/>
          <p:nvPr/>
        </p:nvSpPr>
        <p:spPr>
          <a:xfrm>
            <a:off x="4385189" y="736363"/>
            <a:ext cx="2460626" cy="628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2E25B2-1CF2-4976-83EE-86F777CC1D96}"/>
              </a:ext>
            </a:extLst>
          </p:cNvPr>
          <p:cNvSpPr/>
          <p:nvPr/>
        </p:nvSpPr>
        <p:spPr>
          <a:xfrm>
            <a:off x="4373945" y="1639311"/>
            <a:ext cx="2460626" cy="628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Image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F50E1C-2A81-4CD2-A1BA-48FAB8FA87B5}"/>
              </a:ext>
            </a:extLst>
          </p:cNvPr>
          <p:cNvSpPr/>
          <p:nvPr/>
        </p:nvSpPr>
        <p:spPr>
          <a:xfrm>
            <a:off x="4366188" y="2509803"/>
            <a:ext cx="2460626" cy="628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Image Via </a:t>
            </a:r>
            <a:r>
              <a:rPr lang="en-US" sz="1600" dirty="0" err="1">
                <a:solidFill>
                  <a:schemeClr val="tx1"/>
                </a:solidFill>
              </a:rPr>
              <a:t>Whatsapp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475483-E8C4-4330-BF36-C15B9B75429F}"/>
              </a:ext>
            </a:extLst>
          </p:cNvPr>
          <p:cNvSpPr/>
          <p:nvPr/>
        </p:nvSpPr>
        <p:spPr>
          <a:xfrm>
            <a:off x="4373945" y="4261032"/>
            <a:ext cx="2490482" cy="621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A326CA-B6FB-4496-AB0E-AF0C42041225}"/>
              </a:ext>
            </a:extLst>
          </p:cNvPr>
          <p:cNvSpPr/>
          <p:nvPr/>
        </p:nvSpPr>
        <p:spPr>
          <a:xfrm>
            <a:off x="4366188" y="5150833"/>
            <a:ext cx="2500549" cy="621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Location Updates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66CA3E-26C5-42DE-A501-666F3F300228}"/>
              </a:ext>
            </a:extLst>
          </p:cNvPr>
          <p:cNvSpPr/>
          <p:nvPr/>
        </p:nvSpPr>
        <p:spPr>
          <a:xfrm>
            <a:off x="4366188" y="6013282"/>
            <a:ext cx="2460627" cy="621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Payment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B2FAB7-A8EE-488B-A36B-D9C495C138AB}"/>
              </a:ext>
            </a:extLst>
          </p:cNvPr>
          <p:cNvSpPr/>
          <p:nvPr/>
        </p:nvSpPr>
        <p:spPr>
          <a:xfrm>
            <a:off x="9218612" y="1981200"/>
            <a:ext cx="990600" cy="7784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69448-EE0A-41E9-9DA0-E400958D1C77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9713912" y="2759681"/>
            <a:ext cx="0" cy="150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6209A8-7CE5-48A6-8499-6E206F631FC4}"/>
              </a:ext>
            </a:extLst>
          </p:cNvPr>
          <p:cNvCxnSpPr>
            <a:cxnSpLocks/>
          </p:cNvCxnSpPr>
          <p:nvPr/>
        </p:nvCxnSpPr>
        <p:spPr>
          <a:xfrm flipH="1">
            <a:off x="9066211" y="4267200"/>
            <a:ext cx="647701" cy="77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CFE71-DBA5-4C8A-B5EE-ADCC77918B57}"/>
              </a:ext>
            </a:extLst>
          </p:cNvPr>
          <p:cNvCxnSpPr/>
          <p:nvPr/>
        </p:nvCxnSpPr>
        <p:spPr>
          <a:xfrm>
            <a:off x="9713911" y="4267200"/>
            <a:ext cx="723901" cy="77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F9635C-9541-4003-ACC2-3CA78388BFFB}"/>
              </a:ext>
            </a:extLst>
          </p:cNvPr>
          <p:cNvCxnSpPr/>
          <p:nvPr/>
        </p:nvCxnSpPr>
        <p:spPr>
          <a:xfrm>
            <a:off x="9180511" y="3200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14B285-751C-415F-98DC-69961E684D23}"/>
              </a:ext>
            </a:extLst>
          </p:cNvPr>
          <p:cNvSpPr/>
          <p:nvPr/>
        </p:nvSpPr>
        <p:spPr>
          <a:xfrm>
            <a:off x="1674806" y="2063942"/>
            <a:ext cx="990600" cy="7784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38EBF5-61C9-40CF-95B4-6F296409A744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2170106" y="2842423"/>
            <a:ext cx="0" cy="150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35F246-B9C9-4EFC-B29B-9C3ECC04C80E}"/>
              </a:ext>
            </a:extLst>
          </p:cNvPr>
          <p:cNvCxnSpPr>
            <a:cxnSpLocks/>
          </p:cNvCxnSpPr>
          <p:nvPr/>
        </p:nvCxnSpPr>
        <p:spPr>
          <a:xfrm flipH="1">
            <a:off x="1522405" y="4349942"/>
            <a:ext cx="647701" cy="77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C1211E-E40D-4B91-8451-23DA8869C845}"/>
              </a:ext>
            </a:extLst>
          </p:cNvPr>
          <p:cNvCxnSpPr/>
          <p:nvPr/>
        </p:nvCxnSpPr>
        <p:spPr>
          <a:xfrm>
            <a:off x="2170105" y="4349942"/>
            <a:ext cx="723901" cy="77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480896-B2E6-4C74-978B-EF7336CDDF4C}"/>
              </a:ext>
            </a:extLst>
          </p:cNvPr>
          <p:cNvCxnSpPr/>
          <p:nvPr/>
        </p:nvCxnSpPr>
        <p:spPr>
          <a:xfrm>
            <a:off x="1636705" y="3283142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D563A6-CB59-4F98-910F-C96A2E87AD6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703505" y="1050413"/>
            <a:ext cx="1681684" cy="2246312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C26E8F-5C0E-443B-A076-45AF052AF5A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03505" y="1953361"/>
            <a:ext cx="1670440" cy="1343364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C14F89-AB0E-49BB-8D33-49E6F12634B8}"/>
              </a:ext>
            </a:extLst>
          </p:cNvPr>
          <p:cNvCxnSpPr>
            <a:cxnSpLocks/>
          </p:cNvCxnSpPr>
          <p:nvPr/>
        </p:nvCxnSpPr>
        <p:spPr>
          <a:xfrm>
            <a:off x="2703505" y="3281267"/>
            <a:ext cx="1719454" cy="129071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08B185-2349-454B-9D0D-3E9F0130C5E1}"/>
              </a:ext>
            </a:extLst>
          </p:cNvPr>
          <p:cNvCxnSpPr>
            <a:cxnSpLocks/>
            <a:endCxn id="2" idx="6"/>
          </p:cNvCxnSpPr>
          <p:nvPr/>
        </p:nvCxnSpPr>
        <p:spPr>
          <a:xfrm flipH="1" flipV="1">
            <a:off x="6845815" y="1050413"/>
            <a:ext cx="2391800" cy="21792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23C279-1F12-4B99-9363-A4EE6A7EF4DE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6826814" y="2823853"/>
            <a:ext cx="2353697" cy="372884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29CA27-C643-4827-A652-B231BBD7F053}"/>
              </a:ext>
            </a:extLst>
          </p:cNvPr>
          <p:cNvCxnSpPr>
            <a:cxnSpLocks/>
          </p:cNvCxnSpPr>
          <p:nvPr/>
        </p:nvCxnSpPr>
        <p:spPr>
          <a:xfrm flipH="1">
            <a:off x="6853537" y="3196737"/>
            <a:ext cx="2365075" cy="229351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3816BC-B117-4570-83C0-60BBE2175BCA}"/>
              </a:ext>
            </a:extLst>
          </p:cNvPr>
          <p:cNvCxnSpPr>
            <a:cxnSpLocks/>
          </p:cNvCxnSpPr>
          <p:nvPr/>
        </p:nvCxnSpPr>
        <p:spPr>
          <a:xfrm flipH="1">
            <a:off x="6814626" y="3192097"/>
            <a:ext cx="2403986" cy="315839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F75F9-7FC7-412B-BB03-B65D07EA2D6C}"/>
              </a:ext>
            </a:extLst>
          </p:cNvPr>
          <p:cNvSpPr txBox="1"/>
          <p:nvPr/>
        </p:nvSpPr>
        <p:spPr>
          <a:xfrm>
            <a:off x="9010015" y="5385688"/>
            <a:ext cx="158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89CC2-DB6A-459C-BFC4-1C98D246A7E6}"/>
              </a:ext>
            </a:extLst>
          </p:cNvPr>
          <p:cNvSpPr txBox="1"/>
          <p:nvPr/>
        </p:nvSpPr>
        <p:spPr>
          <a:xfrm>
            <a:off x="1598613" y="5400386"/>
            <a:ext cx="120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773914-0A6A-47B7-9C29-D0F103645308}"/>
              </a:ext>
            </a:extLst>
          </p:cNvPr>
          <p:cNvSpPr/>
          <p:nvPr/>
        </p:nvSpPr>
        <p:spPr>
          <a:xfrm>
            <a:off x="4366188" y="3372899"/>
            <a:ext cx="2460626" cy="621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Notifications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C26E8F-5C0E-443B-A076-45AF052AF5A4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2703505" y="3296725"/>
            <a:ext cx="1662683" cy="38712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333536-2A45-43E9-9E60-CB5F197A841F}">
  <we:reference id="wa104380317" version="1.0.0.0" store="en-US" storeType="OMEX"/>
  <we:alternateReferences>
    <we:reference id="WA104380317" version="1.0.0.0" store="WA10438031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3575</TotalTime>
  <Words>499</Words>
  <Application>Microsoft Office PowerPoint</Application>
  <PresentationFormat>Custom</PresentationFormat>
  <Paragraphs>99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Algerian</vt:lpstr>
      <vt:lpstr>Arial</vt:lpstr>
      <vt:lpstr>Arial Rounded MT Bold</vt:lpstr>
      <vt:lpstr>Bahnschrift Condensed</vt:lpstr>
      <vt:lpstr>Bahnschrift SemiBold</vt:lpstr>
      <vt:lpstr>Bahnschrift SemiBold SemiConden</vt:lpstr>
      <vt:lpstr>Bookman Old Style</vt:lpstr>
      <vt:lpstr>Calibri</vt:lpstr>
      <vt:lpstr>Century Gothic</vt:lpstr>
      <vt:lpstr>Lucida Bright</vt:lpstr>
      <vt:lpstr>Lucida Handwriting</vt:lpstr>
      <vt:lpstr>Monotype Corsiva</vt:lpstr>
      <vt:lpstr>Wingdings</vt:lpstr>
      <vt:lpstr>Wingdings 3</vt:lpstr>
      <vt:lpstr>Wisp</vt:lpstr>
      <vt:lpstr>PowerPoint Presentation</vt:lpstr>
      <vt:lpstr>PROJECT GUIDE</vt:lpstr>
      <vt:lpstr>Objective</vt:lpstr>
      <vt:lpstr>Introduction</vt:lpstr>
      <vt:lpstr>Introduction (contd.)</vt:lpstr>
      <vt:lpstr>SCOPE OF THE PROJECT</vt:lpstr>
      <vt:lpstr>Tools and Techniques</vt:lpstr>
      <vt:lpstr>Hardware and Software used</vt:lpstr>
      <vt:lpstr>USE CASE DIAGRAM</vt:lpstr>
      <vt:lpstr>Data flow diagram</vt:lpstr>
      <vt:lpstr>IMPLEMENTATION</vt:lpstr>
      <vt:lpstr>Work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</vt:lpstr>
      <vt:lpstr>Limitations</vt:lpstr>
      <vt:lpstr>FUTURE SCOPE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GIMPAY TACK</dc:title>
  <dc:creator>Sandhya Bansal</dc:creator>
  <cp:lastModifiedBy>Ankur Agarwal</cp:lastModifiedBy>
  <cp:revision>124</cp:revision>
  <dcterms:created xsi:type="dcterms:W3CDTF">2019-09-30T07:43:14Z</dcterms:created>
  <dcterms:modified xsi:type="dcterms:W3CDTF">2019-12-02T16:46:01Z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