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0" r:id="rId3"/>
    <p:sldId id="271" r:id="rId4"/>
    <p:sldId id="257" r:id="rId5"/>
    <p:sldId id="314" r:id="rId6"/>
    <p:sldId id="258" r:id="rId7"/>
    <p:sldId id="260" r:id="rId8"/>
    <p:sldId id="295" r:id="rId9"/>
    <p:sldId id="265" r:id="rId10"/>
    <p:sldId id="297" r:id="rId11"/>
    <p:sldId id="298" r:id="rId12"/>
    <p:sldId id="308" r:id="rId13"/>
    <p:sldId id="292" r:id="rId14"/>
    <p:sldId id="305" r:id="rId15"/>
    <p:sldId id="301" r:id="rId16"/>
    <p:sldId id="315" r:id="rId17"/>
    <p:sldId id="316" r:id="rId18"/>
    <p:sldId id="300" r:id="rId19"/>
    <p:sldId id="317" r:id="rId20"/>
    <p:sldId id="306" r:id="rId21"/>
    <p:sldId id="304" r:id="rId22"/>
    <p:sldId id="302" r:id="rId23"/>
    <p:sldId id="318" r:id="rId24"/>
    <p:sldId id="311" r:id="rId25"/>
    <p:sldId id="272" r:id="rId26"/>
    <p:sldId id="282" r:id="rId27"/>
    <p:sldId id="275" r:id="rId2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8A0F2C-0EB3-4C06-ABA2-A27130DD9AB4}">
          <p14:sldIdLst>
            <p14:sldId id="256"/>
            <p14:sldId id="270"/>
            <p14:sldId id="271"/>
            <p14:sldId id="257"/>
            <p14:sldId id="314"/>
            <p14:sldId id="258"/>
            <p14:sldId id="260"/>
            <p14:sldId id="295"/>
            <p14:sldId id="265"/>
            <p14:sldId id="297"/>
            <p14:sldId id="298"/>
            <p14:sldId id="308"/>
            <p14:sldId id="292"/>
            <p14:sldId id="305"/>
            <p14:sldId id="301"/>
            <p14:sldId id="315"/>
            <p14:sldId id="316"/>
            <p14:sldId id="300"/>
            <p14:sldId id="317"/>
            <p14:sldId id="306"/>
            <p14:sldId id="304"/>
            <p14:sldId id="302"/>
            <p14:sldId id="318"/>
          </p14:sldIdLst>
        </p14:section>
        <p14:section name="Untitled Section" id="{7F97243B-68CB-4901-A97D-5491A501015D}">
          <p14:sldIdLst>
            <p14:sldId id="311"/>
            <p14:sldId id="272"/>
            <p14:sldId id="282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7" d="100"/>
          <a:sy n="87" d="100"/>
        </p:scale>
        <p:origin x="48" y="62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12/1/2019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12/1/2019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69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365B-5397-4552-89D2-3C31D6B894C4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4419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4529541"/>
            <a:ext cx="779564" cy="365125"/>
          </a:xfrm>
        </p:spPr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5866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C4DA-EDE6-465C-B91D-0B6D7078AFBA}" type="datetime1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2323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159" y="3505200"/>
            <a:ext cx="753459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C4DA-EDE6-465C-B91D-0B6D7078AFBA}" type="datetime1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594160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C4DA-EDE6-465C-B91D-0B6D7078AFBA}" type="datetime1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6506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C4DA-EDE6-465C-B91D-0B6D7078AFBA}" type="datetime1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420303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</p:spPr>
        <p:txBody>
          <a:bodyPr anchor="ctr">
            <a:normAutofit/>
          </a:bodyPr>
          <a:lstStyle>
            <a:lvl1pPr algn="l">
              <a:defRPr sz="4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C4DA-EDE6-465C-B91D-0B6D7078AFBA}" type="datetime1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37642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9186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392" y="627406"/>
            <a:ext cx="2207026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538" y="627406"/>
            <a:ext cx="6475313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47858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27957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8055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C4DA-EDE6-465C-B91D-0B6D7078AFBA}" type="datetime1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8688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0497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538" y="2133600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874" y="2126222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0753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538" y="2548966"/>
            <a:ext cx="4341762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4674" y="1969475"/>
            <a:ext cx="39979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091" y="2545738"/>
            <a:ext cx="433754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3224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1329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7068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</p:spPr>
        <p:txBody>
          <a:bodyPr anchor="b"/>
          <a:lstStyle>
            <a:lvl1pPr algn="l">
              <a:defRPr sz="19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65" y="446089"/>
            <a:ext cx="5180251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8" y="1598613"/>
            <a:ext cx="350428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0185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538" y="634965"/>
            <a:ext cx="8913078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367338"/>
            <a:ext cx="891307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8415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14" y="-786"/>
            <a:ext cx="2356060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674" y="787783"/>
            <a:ext cx="77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9">
                <a:solidFill>
                  <a:srgbClr val="FEFFFF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3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  <p:sldLayoutId id="2147484009" r:id="rId13"/>
    <p:sldLayoutId id="2147484010" r:id="rId14"/>
    <p:sldLayoutId id="2147484011" r:id="rId15"/>
    <p:sldLayoutId id="2147484012" r:id="rId16"/>
    <p:sldLayoutId id="2147484013" r:id="rId17"/>
    <p:sldLayoutId id="2147484014" r:id="rId18"/>
  </p:sldLayoutIdLst>
  <p:transition spd="slow">
    <p:push dir="u"/>
  </p:transition>
  <p:hf sldNum="0"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1088A63-388E-439D-989C-2D4AFCC01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9" y="51679"/>
            <a:ext cx="12168285" cy="680632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="" xmlns:a16="http://schemas.microsoft.com/office/drawing/2014/main" id="{35D39706-CF66-467F-A5FB-D1EDA7BD7FA2}"/>
              </a:ext>
            </a:extLst>
          </p:cNvPr>
          <p:cNvSpPr txBox="1">
            <a:spLocks/>
          </p:cNvSpPr>
          <p:nvPr/>
        </p:nvSpPr>
        <p:spPr>
          <a:xfrm>
            <a:off x="6551612" y="94162"/>
            <a:ext cx="5616674" cy="12910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GIMPAY TACK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B2B82BDF-52F9-4BA1-A148-AC37749FD075}"/>
              </a:ext>
            </a:extLst>
          </p:cNvPr>
          <p:cNvSpPr txBox="1">
            <a:spLocks/>
          </p:cNvSpPr>
          <p:nvPr/>
        </p:nvSpPr>
        <p:spPr>
          <a:xfrm>
            <a:off x="6202766" y="6806321"/>
            <a:ext cx="8370989" cy="1514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8134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3731" b="1" spc="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4A43D18-5093-4A8B-A85B-0A1F0DDF42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6" r="10444"/>
          <a:stretch/>
        </p:blipFill>
        <p:spPr>
          <a:xfrm>
            <a:off x="7204613" y="867005"/>
            <a:ext cx="2621140" cy="1291074"/>
          </a:xfrm>
          <a:prstGeom prst="rect">
            <a:avLst/>
          </a:prstGeom>
          <a:noFill/>
          <a:ln>
            <a:noFill/>
          </a:ln>
          <a:effectLst>
            <a:outerShdw sx="1000" sy="1000" algn="ctr" rotWithShape="0">
              <a:srgbClr val="000000"/>
            </a:outerShdw>
            <a:softEdge rad="0"/>
          </a:effectLst>
        </p:spPr>
      </p:pic>
      <p:sp>
        <p:nvSpPr>
          <p:cNvPr id="7" name="Ribbon: Tilted Up 6">
            <a:extLst>
              <a:ext uri="{FF2B5EF4-FFF2-40B4-BE49-F238E27FC236}">
                <a16:creationId xmlns="" xmlns:a16="http://schemas.microsoft.com/office/drawing/2014/main" id="{302421D3-083E-4061-BD37-047D45428018}"/>
              </a:ext>
            </a:extLst>
          </p:cNvPr>
          <p:cNvSpPr/>
          <p:nvPr/>
        </p:nvSpPr>
        <p:spPr>
          <a:xfrm>
            <a:off x="6896219" y="8350069"/>
            <a:ext cx="4654761" cy="793336"/>
          </a:xfrm>
          <a:prstGeom prst="ribbon2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530">
              <a:defRPr/>
            </a:pPr>
            <a:r>
              <a:rPr lang="en-US" sz="2665" kern="0" dirty="0">
                <a:solidFill>
                  <a:prstClr val="black"/>
                </a:solidFill>
                <a:latin typeface="Monotype Corsiva" panose="03010101010201010101" pitchFamily="66" charset="0"/>
              </a:rPr>
              <a:t>SESSION – 2018 – 2019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86F25EC-7BFE-4812-9B40-B349E2660E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685" y="2187452"/>
            <a:ext cx="2621140" cy="27908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C8834AF-F5CC-4262-B259-DDA11DCF79FE}"/>
              </a:ext>
            </a:extLst>
          </p:cNvPr>
          <p:cNvSpPr/>
          <p:nvPr/>
        </p:nvSpPr>
        <p:spPr>
          <a:xfrm>
            <a:off x="10704981" y="7411460"/>
            <a:ext cx="5515317" cy="830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399" b="1" spc="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DEPARTMENT : </a:t>
            </a:r>
            <a:r>
              <a:rPr lang="en-IN" sz="2399" b="1" spc="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COMPUTER SCIENCE </a:t>
            </a:r>
            <a:r>
              <a:rPr lang="en-IN" sz="2399" b="1" spc="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&amp;</a:t>
            </a:r>
            <a:r>
              <a:rPr lang="en-IN" sz="2399" b="1" spc="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 ENGINEERING</a:t>
            </a:r>
            <a:endParaRPr lang="en-US" sz="2399" b="1" spc="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</a:endParaRPr>
          </a:p>
        </p:txBody>
      </p:sp>
      <p:sp>
        <p:nvSpPr>
          <p:cNvPr id="12" name="Subtitle 11">
            <a:extLst>
              <a:ext uri="{FF2B5EF4-FFF2-40B4-BE49-F238E27FC236}">
                <a16:creationId xmlns="" xmlns:a16="http://schemas.microsoft.com/office/drawing/2014/main" id="{67ACFB93-7565-41F1-A734-86241E579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3508" y="4978330"/>
            <a:ext cx="5515317" cy="1827991"/>
          </a:xfrm>
        </p:spPr>
        <p:txBody>
          <a:bodyPr>
            <a:noAutofit/>
          </a:bodyPr>
          <a:lstStyle/>
          <a:p>
            <a:pPr algn="l"/>
            <a:r>
              <a:rPr lang="en-IN" altLang="en-US" sz="2266" b="1" u="sng" dirty="0">
                <a:solidFill>
                  <a:srgbClr val="00206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Team Members</a:t>
            </a:r>
            <a:r>
              <a:rPr lang="en-IN" altLang="en-US" sz="2266" b="1" dirty="0">
                <a:solidFill>
                  <a:srgbClr val="00206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 :</a:t>
            </a:r>
          </a:p>
          <a:p>
            <a:pPr algn="ctr"/>
            <a:r>
              <a:rPr lang="en-IN" altLang="en-US" sz="2266" dirty="0">
                <a:solidFill>
                  <a:srgbClr val="002060"/>
                </a:solidFill>
                <a:cs typeface="Arial" panose="020B0604020202020204" pitchFamily="34" charset="0"/>
              </a:rPr>
              <a:t>                           </a:t>
            </a:r>
            <a:r>
              <a:rPr lang="en-IN" altLang="en-US" sz="2266" b="1" dirty="0">
                <a:solidFill>
                  <a:srgbClr val="002060"/>
                </a:solidFill>
                <a:latin typeface="Monotype Corsiva" panose="03010101010201010101" pitchFamily="66" charset="0"/>
                <a:cs typeface="Arial" panose="020B0604020202020204" pitchFamily="34" charset="0"/>
              </a:rPr>
              <a:t>Mansi Agarwal (8817103019)</a:t>
            </a:r>
            <a:br>
              <a:rPr lang="en-IN" altLang="en-US" sz="2266" b="1" dirty="0">
                <a:solidFill>
                  <a:srgbClr val="002060"/>
                </a:solidFill>
                <a:latin typeface="Monotype Corsiva" panose="03010101010201010101" pitchFamily="66" charset="0"/>
                <a:cs typeface="Arial" panose="020B0604020202020204" pitchFamily="34" charset="0"/>
              </a:rPr>
            </a:br>
            <a:r>
              <a:rPr lang="en-IN" altLang="en-US" sz="2266" b="1" dirty="0">
                <a:solidFill>
                  <a:srgbClr val="002060"/>
                </a:solidFill>
                <a:latin typeface="Monotype Corsiva" panose="03010101010201010101" pitchFamily="66" charset="0"/>
                <a:cs typeface="Arial" panose="020B0604020202020204" pitchFamily="34" charset="0"/>
              </a:rPr>
              <a:t>                                 Ankur </a:t>
            </a:r>
            <a:r>
              <a:rPr lang="en-IN" altLang="en-US" sz="2266" b="1">
                <a:solidFill>
                  <a:srgbClr val="002060"/>
                </a:solidFill>
                <a:latin typeface="Monotype Corsiva" panose="03010101010201010101" pitchFamily="66" charset="0"/>
                <a:cs typeface="Arial" panose="020B0604020202020204" pitchFamily="34" charset="0"/>
              </a:rPr>
              <a:t>Agarwal (8817103010)</a:t>
            </a:r>
            <a:r>
              <a:rPr lang="en-IN" altLang="en-US" sz="2266" b="1" dirty="0">
                <a:solidFill>
                  <a:srgbClr val="002060"/>
                </a:solidFill>
                <a:latin typeface="Monotype Corsiva" panose="03010101010201010101" pitchFamily="66" charset="0"/>
                <a:cs typeface="Arial" panose="020B0604020202020204" pitchFamily="34" charset="0"/>
              </a:rPr>
              <a:t/>
            </a:r>
            <a:br>
              <a:rPr lang="en-IN" altLang="en-US" sz="2266" b="1" dirty="0">
                <a:solidFill>
                  <a:srgbClr val="002060"/>
                </a:solidFill>
                <a:latin typeface="Monotype Corsiva" panose="03010101010201010101" pitchFamily="66" charset="0"/>
                <a:cs typeface="Arial" panose="020B0604020202020204" pitchFamily="34" charset="0"/>
              </a:rPr>
            </a:br>
            <a:r>
              <a:rPr lang="en-IN" altLang="en-US" sz="2266" b="1" dirty="0">
                <a:solidFill>
                  <a:srgbClr val="002060"/>
                </a:solidFill>
                <a:latin typeface="Monotype Corsiva" panose="03010101010201010101" pitchFamily="66" charset="0"/>
                <a:cs typeface="Arial" panose="020B0604020202020204" pitchFamily="34" charset="0"/>
              </a:rPr>
              <a:t>                               Gaurav </a:t>
            </a:r>
            <a:r>
              <a:rPr lang="en-IN" altLang="en-US" sz="2266" b="1">
                <a:solidFill>
                  <a:srgbClr val="002060"/>
                </a:solidFill>
                <a:latin typeface="Monotype Corsiva" panose="03010101010201010101" pitchFamily="66" charset="0"/>
                <a:cs typeface="Arial" panose="020B0604020202020204" pitchFamily="34" charset="0"/>
              </a:rPr>
              <a:t>Bansal (8817103015)</a:t>
            </a:r>
            <a:endParaRPr lang="en-US" altLang="en-US" sz="2266" b="1" dirty="0">
              <a:solidFill>
                <a:srgbClr val="002060"/>
              </a:solidFill>
              <a:latin typeface="Monotype Corsiva" panose="03010101010201010101" pitchFamily="66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35ECAD29-E88F-44D2-B7BF-08F09A5799B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10"/>
          <a:stretch/>
        </p:blipFill>
        <p:spPr>
          <a:xfrm rot="2351697">
            <a:off x="3191502" y="4919043"/>
            <a:ext cx="1520314" cy="3173397"/>
          </a:xfrm>
          <a:prstGeom prst="rect">
            <a:avLst/>
          </a:prstGeom>
          <a:effectLst>
            <a:outerShdw sx="1000" sy="1000" algn="ctr" rotWithShape="0">
              <a:srgbClr val="000000">
                <a:alpha val="25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="" xmlns:a16="http://schemas.microsoft.com/office/drawing/2014/main" id="{1C836C2B-7516-4D82-B57B-972BB9E9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507" y="120576"/>
            <a:ext cx="5715000" cy="914400"/>
          </a:xfrm>
        </p:spPr>
        <p:txBody>
          <a:bodyPr>
            <a:normAutofit/>
          </a:bodyPr>
          <a:lstStyle/>
          <a:p>
            <a:r>
              <a:rPr lang="en-IN" altLang="en-US" sz="4000" u="sng" dirty="0">
                <a:solidFill>
                  <a:schemeClr val="tx1"/>
                </a:solidFill>
                <a:latin typeface="Algerian" panose="04020705040A02060702" pitchFamily="82" charset="0"/>
              </a:rPr>
              <a:t>Data flow diagram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5EFC1AC-05BE-42A5-B518-81DD4A54709D}"/>
              </a:ext>
            </a:extLst>
          </p:cNvPr>
          <p:cNvSpPr/>
          <p:nvPr/>
        </p:nvSpPr>
        <p:spPr>
          <a:xfrm>
            <a:off x="7316857" y="5879578"/>
            <a:ext cx="1600200" cy="612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042781-5BB8-452A-BF6C-B53791C4A0E2}"/>
              </a:ext>
            </a:extLst>
          </p:cNvPr>
          <p:cNvSpPr/>
          <p:nvPr/>
        </p:nvSpPr>
        <p:spPr>
          <a:xfrm>
            <a:off x="4505807" y="5879577"/>
            <a:ext cx="1600200" cy="612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 Location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AEEFEFC-32FE-4D82-BF32-BA7BB22F8BC7}"/>
              </a:ext>
            </a:extLst>
          </p:cNvPr>
          <p:cNvSpPr/>
          <p:nvPr/>
        </p:nvSpPr>
        <p:spPr>
          <a:xfrm>
            <a:off x="8917057" y="4829678"/>
            <a:ext cx="1616901" cy="787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Payment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C37A9B5-70FE-4691-A725-F55046841CB1}"/>
              </a:ext>
            </a:extLst>
          </p:cNvPr>
          <p:cNvSpPr/>
          <p:nvPr/>
        </p:nvSpPr>
        <p:spPr>
          <a:xfrm>
            <a:off x="1434041" y="4829677"/>
            <a:ext cx="1600200" cy="612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 GPS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2C75FD8-42D8-40CE-8474-BC1667364122}"/>
              </a:ext>
            </a:extLst>
          </p:cNvPr>
          <p:cNvSpPr/>
          <p:nvPr/>
        </p:nvSpPr>
        <p:spPr>
          <a:xfrm>
            <a:off x="8925408" y="3653916"/>
            <a:ext cx="1608550" cy="7851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See Location Updates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3D80283-A07A-4198-82D6-79779E989C07}"/>
              </a:ext>
            </a:extLst>
          </p:cNvPr>
          <p:cNvSpPr/>
          <p:nvPr/>
        </p:nvSpPr>
        <p:spPr>
          <a:xfrm>
            <a:off x="1434041" y="3653916"/>
            <a:ext cx="1585866" cy="612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Share image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1ECF62E-E088-42D3-9217-59D3FA6A9087}"/>
              </a:ext>
            </a:extLst>
          </p:cNvPr>
          <p:cNvSpPr/>
          <p:nvPr/>
        </p:nvSpPr>
        <p:spPr>
          <a:xfrm>
            <a:off x="1434041" y="2478155"/>
            <a:ext cx="1600200" cy="612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Click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B44026B-B1EE-4C5B-A0D9-629847412593}"/>
              </a:ext>
            </a:extLst>
          </p:cNvPr>
          <p:cNvSpPr/>
          <p:nvPr/>
        </p:nvSpPr>
        <p:spPr>
          <a:xfrm>
            <a:off x="8917058" y="2478155"/>
            <a:ext cx="1608550" cy="612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 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7261120-27CE-4273-914F-00ACF516D9AC}"/>
              </a:ext>
            </a:extLst>
          </p:cNvPr>
          <p:cNvSpPr/>
          <p:nvPr/>
        </p:nvSpPr>
        <p:spPr>
          <a:xfrm>
            <a:off x="1419707" y="1252330"/>
            <a:ext cx="1600200" cy="612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36D28E7-793F-42FC-A60B-B866277BE7C8}"/>
              </a:ext>
            </a:extLst>
          </p:cNvPr>
          <p:cNvSpPr/>
          <p:nvPr/>
        </p:nvSpPr>
        <p:spPr>
          <a:xfrm>
            <a:off x="8925408" y="1156252"/>
            <a:ext cx="1600200" cy="612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0FE3D02-3367-43E0-9A44-16A2E7E5C986}"/>
              </a:ext>
            </a:extLst>
          </p:cNvPr>
          <p:cNvSpPr/>
          <p:nvPr/>
        </p:nvSpPr>
        <p:spPr>
          <a:xfrm>
            <a:off x="5077307" y="1865243"/>
            <a:ext cx="1600200" cy="612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C9C79D5A-0AC6-4152-8ACE-4B68D0FED7D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019907" y="1558787"/>
            <a:ext cx="2057400" cy="45968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0E4F71BF-E3C8-4787-B02A-00B8270CF848}"/>
              </a:ext>
            </a:extLst>
          </p:cNvPr>
          <p:cNvCxnSpPr>
            <a:cxnSpLocks/>
          </p:cNvCxnSpPr>
          <p:nvPr/>
        </p:nvCxnSpPr>
        <p:spPr>
          <a:xfrm flipH="1">
            <a:off x="3019907" y="2210737"/>
            <a:ext cx="2043066" cy="61291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25E78C88-CBF2-4E77-A92B-DB29C64368C0}"/>
              </a:ext>
            </a:extLst>
          </p:cNvPr>
          <p:cNvCxnSpPr>
            <a:cxnSpLocks/>
          </p:cNvCxnSpPr>
          <p:nvPr/>
        </p:nvCxnSpPr>
        <p:spPr>
          <a:xfrm flipH="1">
            <a:off x="6691841" y="1361662"/>
            <a:ext cx="2247901" cy="70899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83341360-E29A-4179-B6DC-10BA391C9A7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673332" y="2294282"/>
            <a:ext cx="2243726" cy="49033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39C7EC8C-2D78-4AD9-9242-BC382D0DECFE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flipH="1">
            <a:off x="2226974" y="3091068"/>
            <a:ext cx="7167" cy="56284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3E27C650-C004-4098-AC0A-0661463F0AFE}"/>
              </a:ext>
            </a:extLst>
          </p:cNvPr>
          <p:cNvCxnSpPr/>
          <p:nvPr/>
        </p:nvCxnSpPr>
        <p:spPr>
          <a:xfrm flipH="1">
            <a:off x="2216223" y="4266829"/>
            <a:ext cx="7167" cy="56284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D29536D3-B6F1-479C-B28F-652FE1B585C3}"/>
              </a:ext>
            </a:extLst>
          </p:cNvPr>
          <p:cNvCxnSpPr/>
          <p:nvPr/>
        </p:nvCxnSpPr>
        <p:spPr>
          <a:xfrm flipH="1">
            <a:off x="9714166" y="3091068"/>
            <a:ext cx="7167" cy="56284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2B74226D-574C-4F77-8EF3-C47826A4A86E}"/>
              </a:ext>
            </a:extLst>
          </p:cNvPr>
          <p:cNvCxnSpPr>
            <a:cxnSpLocks/>
          </p:cNvCxnSpPr>
          <p:nvPr/>
        </p:nvCxnSpPr>
        <p:spPr>
          <a:xfrm>
            <a:off x="9713295" y="4439105"/>
            <a:ext cx="0" cy="38033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96860AAD-5446-4153-83D1-B74647C35581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>
            <a:off x="2234141" y="5442590"/>
            <a:ext cx="671466" cy="43698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0259ABF5-DC01-47C3-972E-C1823DD46F7D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6106007" y="6186034"/>
            <a:ext cx="121085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659984FE-0D63-4774-B431-8E2DBD22F702}"/>
              </a:ext>
            </a:extLst>
          </p:cNvPr>
          <p:cNvCxnSpPr>
            <a:cxnSpLocks/>
            <a:stCxn id="6" idx="2"/>
            <a:endCxn id="2" idx="3"/>
          </p:cNvCxnSpPr>
          <p:nvPr/>
        </p:nvCxnSpPr>
        <p:spPr>
          <a:xfrm flipH="1">
            <a:off x="8917057" y="5617388"/>
            <a:ext cx="808451" cy="56864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8C37A9B5-70FE-4691-A725-F55046841CB1}"/>
              </a:ext>
            </a:extLst>
          </p:cNvPr>
          <p:cNvSpPr/>
          <p:nvPr/>
        </p:nvSpPr>
        <p:spPr>
          <a:xfrm>
            <a:off x="2105507" y="5879577"/>
            <a:ext cx="1600200" cy="612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notifications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96860AAD-5446-4153-83D1-B74647C35581}"/>
              </a:ext>
            </a:extLst>
          </p:cNvPr>
          <p:cNvCxnSpPr>
            <a:cxnSpLocks/>
            <a:stCxn id="28" idx="3"/>
            <a:endCxn id="5" idx="1"/>
          </p:cNvCxnSpPr>
          <p:nvPr/>
        </p:nvCxnSpPr>
        <p:spPr>
          <a:xfrm>
            <a:off x="3705707" y="6186034"/>
            <a:ext cx="80010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="" xmlns:a16="http://schemas.microsoft.com/office/drawing/2014/main" id="{8B3BA6DE-D4D6-4848-81E1-41B595E777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327818"/>
            <a:ext cx="10512425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u="sng" dirty="0">
                <a:latin typeface="Algerian" panose="04020705040A02060702" pitchFamily="82" charset="0"/>
              </a:rPr>
              <a:t>OVERVIEW OF THE PROJECT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="" xmlns:a16="http://schemas.microsoft.com/office/drawing/2014/main" id="{CA420D3B-CB6D-4BC6-AE13-C572570219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03412" y="1905000"/>
            <a:ext cx="9371012" cy="396240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en-US" sz="2400" dirty="0">
                <a:latin typeface="Calibri" pitchFamily="34" charset="0"/>
              </a:rPr>
              <a:t>The user will have to use certain keywords which will perform certain actions.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en-US" sz="2400" dirty="0">
                <a:latin typeface="Calibri" pitchFamily="34" charset="0"/>
              </a:rPr>
              <a:t>Such modules are: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altLang="en-US" sz="2400" dirty="0" smtClean="0">
                <a:latin typeface="Calibri" pitchFamily="34" charset="0"/>
              </a:rPr>
              <a:t>Login</a:t>
            </a:r>
            <a:endParaRPr lang="en-US" altLang="en-US" sz="2400" dirty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altLang="en-US" sz="2400" dirty="0" smtClean="0">
                <a:latin typeface="Calibri" pitchFamily="34" charset="0"/>
              </a:rPr>
              <a:t>Home Page</a:t>
            </a:r>
            <a:endParaRPr lang="en-US" altLang="en-US" sz="2400" dirty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altLang="en-US" sz="2400" dirty="0" smtClean="0">
                <a:latin typeface="Calibri" pitchFamily="34" charset="0"/>
              </a:rPr>
              <a:t>Share captured image</a:t>
            </a:r>
            <a:endParaRPr lang="en-US" altLang="en-US" sz="2400" dirty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400" dirty="0" smtClean="0">
                <a:latin typeface="Calibri" pitchFamily="34" charset="0"/>
              </a:rPr>
              <a:t>Payment update</a:t>
            </a:r>
            <a:endParaRPr lang="en-US" sz="2400" dirty="0">
              <a:latin typeface="Calibri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>
            <a:extLst>
              <a:ext uri="{FF2B5EF4-FFF2-40B4-BE49-F238E27FC236}">
                <a16:creationId xmlns="" xmlns:a16="http://schemas.microsoft.com/office/drawing/2014/main" id="{BE4206D6-83BE-42B8-90BA-C70F8C04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sz="4000" u="sng" dirty="0">
                <a:latin typeface="Algerian" panose="04020705040A02060702" pitchFamily="82" charset="0"/>
              </a:rPr>
              <a:t>IMPLEMENTATION</a:t>
            </a:r>
            <a:endParaRPr lang="en-IN" altLang="en-US" sz="4000" dirty="0">
              <a:latin typeface="Algerian" panose="04020705040A02060702" pitchFamily="8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7362FF2-554E-461A-A729-5B9D8F7D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873" y="2362200"/>
            <a:ext cx="8913078" cy="377762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IN" sz="2400" dirty="0"/>
              <a:t>The system developed by us includes following modules as follows: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IN" sz="2400" dirty="0"/>
              <a:t>Login Page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IN" sz="2400" dirty="0"/>
              <a:t>Firebase authentication with login </a:t>
            </a:r>
            <a:r>
              <a:rPr lang="en-IN" sz="2400" dirty="0" smtClean="0"/>
              <a:t>page</a:t>
            </a:r>
            <a:endParaRPr lang="en-IN" sz="2400" dirty="0"/>
          </a:p>
          <a:p>
            <a:pPr>
              <a:buFont typeface="Wingdings" pitchFamily="2" charset="2"/>
              <a:buChar char="Ø"/>
              <a:defRPr/>
            </a:pPr>
            <a:r>
              <a:rPr lang="en-IN" sz="2400" dirty="0" smtClean="0"/>
              <a:t>On GPS </a:t>
            </a:r>
            <a:endParaRPr lang="en-IN" sz="2400" dirty="0"/>
          </a:p>
          <a:p>
            <a:pPr>
              <a:buFont typeface="Wingdings" pitchFamily="2" charset="2"/>
              <a:buChar char="Ø"/>
              <a:defRPr/>
            </a:pPr>
            <a:r>
              <a:rPr lang="en-IN" sz="2400" dirty="0" smtClean="0"/>
              <a:t>Firebase database for payment update</a:t>
            </a:r>
            <a:endParaRPr lang="en-IN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="" xmlns:a16="http://schemas.microsoft.com/office/drawing/2014/main" id="{C44A8218-2DBB-4EEB-A44A-195F4C8EC38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11796" y="152400"/>
            <a:ext cx="3165231" cy="1143000"/>
          </a:xfrm>
        </p:spPr>
        <p:txBody>
          <a:bodyPr>
            <a:normAutofit/>
          </a:bodyPr>
          <a:lstStyle/>
          <a:p>
            <a:r>
              <a:rPr lang="en-IN" altLang="en-US" sz="4000" u="sng" dirty="0">
                <a:latin typeface="Algerian" panose="04020705040A02060702" pitchFamily="82" charset="0"/>
              </a:rPr>
              <a:t>Work 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B8809CD-B30D-4377-B4EE-A60FB69CFD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31"/>
          <a:stretch/>
        </p:blipFill>
        <p:spPr>
          <a:xfrm>
            <a:off x="2085631" y="1524000"/>
            <a:ext cx="3352800" cy="5078067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7048CF1-5BA6-47E0-B893-714740F19D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4"/>
          <a:stretch/>
        </p:blipFill>
        <p:spPr>
          <a:xfrm>
            <a:off x="6712364" y="1524001"/>
            <a:ext cx="3165231" cy="502920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9C3C41A-52AF-4430-959C-E238D6A9BF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72"/>
          <a:stretch/>
        </p:blipFill>
        <p:spPr>
          <a:xfrm>
            <a:off x="2284412" y="1219200"/>
            <a:ext cx="3165231" cy="5398812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0628521-F8B7-4AE2-9B63-11C8C23341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54"/>
          <a:stretch/>
        </p:blipFill>
        <p:spPr>
          <a:xfrm>
            <a:off x="7999412" y="1219200"/>
            <a:ext cx="3165231" cy="5398812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Box 4"/>
          <p:cNvSpPr txBox="1"/>
          <p:nvPr/>
        </p:nvSpPr>
        <p:spPr>
          <a:xfrm>
            <a:off x="3351212" y="76200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4000" u="sng" dirty="0" smtClean="0">
                <a:latin typeface="Algerian" panose="04020705040A02060702" pitchFamily="82" charset="0"/>
              </a:rPr>
              <a:t>New User Registration</a:t>
            </a:r>
            <a:endParaRPr lang="en-IN" sz="4000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0F001F3-CFF9-48A0-AA5C-D031720210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>
          <a:xfrm>
            <a:off x="2208212" y="1143000"/>
            <a:ext cx="3165231" cy="5405438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553DFF8-3A87-419E-8EB9-01AA00BE88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53"/>
          <a:stretch/>
        </p:blipFill>
        <p:spPr>
          <a:xfrm>
            <a:off x="7694612" y="1143000"/>
            <a:ext cx="3165231" cy="5405438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Box 4"/>
          <p:cNvSpPr txBox="1"/>
          <p:nvPr/>
        </p:nvSpPr>
        <p:spPr>
          <a:xfrm>
            <a:off x="5103812" y="76200"/>
            <a:ext cx="31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4000" u="sng" dirty="0" smtClean="0">
                <a:latin typeface="Algerian" panose="04020705040A02060702" pitchFamily="82" charset="0"/>
              </a:rPr>
              <a:t>User Login </a:t>
            </a:r>
            <a:endParaRPr lang="en-IN" sz="4000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75013" y="115545"/>
            <a:ext cx="7148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latin typeface="Algerian" panose="04020705040A02060702" pitchFamily="82" charset="0"/>
              </a:rPr>
              <a:t>Share image &amp; location</a:t>
            </a:r>
            <a:endParaRPr lang="en-IN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95"/>
          <a:stretch/>
        </p:blipFill>
        <p:spPr>
          <a:xfrm>
            <a:off x="2208212" y="1109483"/>
            <a:ext cx="3165231" cy="541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1085041"/>
            <a:ext cx="3033909" cy="539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555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70212" y="762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latin typeface="Algerian" panose="04020705040A02060702" pitchFamily="82" charset="0"/>
              </a:rPr>
              <a:t>Logout functionality</a:t>
            </a:r>
            <a:endParaRPr lang="en-IN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2" y="1097732"/>
            <a:ext cx="2860431" cy="619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4" b="6067"/>
          <a:stretch/>
        </p:blipFill>
        <p:spPr>
          <a:xfrm>
            <a:off x="1446212" y="685800"/>
            <a:ext cx="2895600" cy="59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62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5364A35-7D91-463F-B41B-DAABD46823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8" t="3333" r="368" b="6668"/>
          <a:stretch/>
        </p:blipFill>
        <p:spPr>
          <a:xfrm>
            <a:off x="2360612" y="1139687"/>
            <a:ext cx="3165231" cy="502920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E69D6B0-595E-41C1-852B-F6604465BE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>
          <a:xfrm>
            <a:off x="7237412" y="1066800"/>
            <a:ext cx="3165231" cy="502920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6" name="TextBox 5"/>
          <p:cNvSpPr txBox="1"/>
          <p:nvPr/>
        </p:nvSpPr>
        <p:spPr>
          <a:xfrm>
            <a:off x="2970212" y="762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latin typeface="Algerian" panose="04020705040A02060702" pitchFamily="82" charset="0"/>
              </a:rPr>
              <a:t>Admin login</a:t>
            </a:r>
            <a:endParaRPr lang="en-IN" sz="4000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3112" y="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latin typeface="Algerian" panose="04020705040A02060702" pitchFamily="82" charset="0"/>
              </a:rPr>
              <a:t>Admin task</a:t>
            </a:r>
            <a:endParaRPr lang="en-IN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9"/>
          <a:stretch/>
        </p:blipFill>
        <p:spPr>
          <a:xfrm>
            <a:off x="1979612" y="1524000"/>
            <a:ext cx="2209800" cy="449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4"/>
          <a:stretch/>
        </p:blipFill>
        <p:spPr>
          <a:xfrm>
            <a:off x="7108458" y="1371600"/>
            <a:ext cx="253218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737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0209F6D0-82DC-4D97-B53D-D25B9C43F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7612" y="457200"/>
            <a:ext cx="8913077" cy="967382"/>
          </a:xfrm>
        </p:spPr>
        <p:txBody>
          <a:bodyPr>
            <a:normAutofit/>
          </a:bodyPr>
          <a:lstStyle/>
          <a:p>
            <a:r>
              <a:rPr lang="en-IN" altLang="en-US" sz="5400" u="sng" dirty="0">
                <a:latin typeface="Algerian" panose="04020705040A02060702" pitchFamily="82" charset="0"/>
              </a:rPr>
              <a:t>PROJECT GUIDE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979EDFC-ADD9-4AFD-BCE8-50D52BE3D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1812" y="3124200"/>
            <a:ext cx="7315201" cy="1964483"/>
          </a:xfrm>
        </p:spPr>
        <p:txBody>
          <a:bodyPr>
            <a:normAutofit fontScale="70000" lnSpcReduction="20000"/>
          </a:bodyPr>
          <a:lstStyle/>
          <a:p>
            <a:r>
              <a:rPr lang="en-IN" altLang="en-US" sz="2400" dirty="0">
                <a:solidFill>
                  <a:srgbClr val="C00000"/>
                </a:solidFill>
              </a:rPr>
              <a:t> </a:t>
            </a:r>
            <a:r>
              <a:rPr lang="en-IN" altLang="en-US" sz="5200" dirty="0">
                <a:solidFill>
                  <a:srgbClr val="C00000"/>
                </a:solidFill>
                <a:latin typeface="Monotype Corsiva" panose="03010101010201010101" pitchFamily="66" charset="0"/>
              </a:rPr>
              <a:t>Mr. </a:t>
            </a:r>
            <a:r>
              <a:rPr lang="en-IN" altLang="en-US" sz="5700" dirty="0">
                <a:solidFill>
                  <a:srgbClr val="C00000"/>
                </a:solidFill>
                <a:latin typeface="Monotype Corsiva" panose="03010101010201010101" pitchFamily="66" charset="0"/>
              </a:rPr>
              <a:t>Gaurav</a:t>
            </a:r>
            <a:r>
              <a:rPr lang="en-IN" altLang="en-US" sz="5200" dirty="0">
                <a:solidFill>
                  <a:srgbClr val="C00000"/>
                </a:solidFill>
                <a:latin typeface="Monotype Corsiva" panose="03010101010201010101" pitchFamily="66" charset="0"/>
              </a:rPr>
              <a:t> Raj</a:t>
            </a:r>
            <a:endParaRPr lang="en-IN" altLang="en-US" sz="2400" dirty="0">
              <a:solidFill>
                <a:srgbClr val="C00000"/>
              </a:solidFill>
              <a:latin typeface="Monotype Corsiva" panose="03010101010201010101" pitchFamily="66" charset="0"/>
            </a:endParaRPr>
          </a:p>
          <a:p>
            <a:endParaRPr lang="en-IN" sz="2400" b="1" spc="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</a:endParaRPr>
          </a:p>
          <a:p>
            <a:endParaRPr lang="en-IN" sz="2400" b="1" spc="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</a:endParaRPr>
          </a:p>
          <a:p>
            <a:pPr algn="r"/>
            <a:r>
              <a:rPr lang="en-IN" sz="3100" b="1" spc="300" dirty="0">
                <a:solidFill>
                  <a:schemeClr val="tx1"/>
                </a:solidFill>
                <a:latin typeface="Monotype Corsiva" panose="03010101010201010101" pitchFamily="66" charset="0"/>
              </a:rPr>
              <a:t>DEPARTMENT</a:t>
            </a:r>
            <a:r>
              <a:rPr lang="en-IN" sz="2600" b="1" spc="300" dirty="0">
                <a:solidFill>
                  <a:schemeClr val="tx1"/>
                </a:solidFill>
                <a:latin typeface="Monotype Corsiva" panose="03010101010201010101" pitchFamily="66" charset="0"/>
              </a:rPr>
              <a:t> OF </a:t>
            </a:r>
            <a:r>
              <a:rPr lang="en-IN" sz="26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otype Corsiva" panose="03010101010201010101" pitchFamily="66" charset="0"/>
              </a:rPr>
              <a:t>COMPUTER SCIENCE </a:t>
            </a:r>
            <a:r>
              <a:rPr lang="en-IN" sz="26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&amp;</a:t>
            </a:r>
            <a:r>
              <a:rPr lang="en-IN" sz="26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otype Corsiva" panose="03010101010201010101" pitchFamily="66" charset="0"/>
              </a:rPr>
              <a:t> ENGINEERING</a:t>
            </a:r>
            <a:endParaRPr lang="en-US" sz="2600" b="1" spc="300" dirty="0">
              <a:solidFill>
                <a:schemeClr val="tx1">
                  <a:lumMod val="95000"/>
                  <a:lumOff val="5000"/>
                </a:schemeClr>
              </a:solidFill>
              <a:latin typeface="Monotype Corsiva" panose="03010101010201010101" pitchFamily="66" charset="0"/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963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5443"/>
            <a:ext cx="12188825" cy="57325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36812" y="1524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DATABASE AUTHETICATION PAGE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13112" y="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err="1" smtClean="0">
                <a:latin typeface="Algerian" panose="04020705040A02060702" pitchFamily="82" charset="0"/>
              </a:rPr>
              <a:t>Backendless</a:t>
            </a:r>
            <a:r>
              <a:rPr lang="en-US" sz="4000" u="sng" dirty="0" smtClean="0">
                <a:latin typeface="Algerian" panose="04020705040A02060702" pitchFamily="82" charset="0"/>
              </a:rPr>
              <a:t> server</a:t>
            </a:r>
            <a:endParaRPr lang="en-IN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12188825" cy="58674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752600"/>
            <a:ext cx="5518600" cy="457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1899249"/>
            <a:ext cx="5513386" cy="441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13112" y="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latin typeface="Algerian" panose="04020705040A02060702" pitchFamily="82" charset="0"/>
              </a:rPr>
              <a:t>Location of different users</a:t>
            </a:r>
            <a:endParaRPr lang="en-IN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751012" y="802976"/>
            <a:ext cx="3810000" cy="72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latin typeface="Algerian" panose="04020705040A02060702" pitchFamily="82" charset="0"/>
              </a:rPr>
              <a:t>User1001</a:t>
            </a:r>
            <a:endParaRPr lang="en-IN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627812" y="856791"/>
            <a:ext cx="3810000" cy="72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latin typeface="Algerian" panose="04020705040A02060702" pitchFamily="82" charset="0"/>
              </a:rPr>
              <a:t>User1002</a:t>
            </a:r>
            <a:endParaRPr lang="en-IN" sz="4000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13112" y="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latin typeface="Algerian" panose="04020705040A02060702" pitchFamily="82" charset="0"/>
              </a:rPr>
              <a:t>Google maps </a:t>
            </a:r>
            <a:r>
              <a:rPr lang="en-US" sz="4000" u="sng" dirty="0" err="1" smtClean="0">
                <a:latin typeface="Algerian" panose="04020705040A02060702" pitchFamily="82" charset="0"/>
              </a:rPr>
              <a:t>api</a:t>
            </a:r>
            <a:r>
              <a:rPr lang="en-US" sz="4000" u="sng" dirty="0" smtClean="0">
                <a:latin typeface="Algerian" panose="04020705040A02060702" pitchFamily="82" charset="0"/>
              </a:rPr>
              <a:t> key</a:t>
            </a:r>
            <a:endParaRPr lang="en-IN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14400"/>
            <a:ext cx="1210064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866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="" xmlns:a16="http://schemas.microsoft.com/office/drawing/2014/main" id="{E384911C-D996-4F95-BD21-EBD2E0326A4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36812" y="365125"/>
            <a:ext cx="8075613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IN" altLang="en-US" sz="4000" u="sng" dirty="0">
                <a:latin typeface="Algerian" panose="04020705040A02060702" pitchFamily="82" charset="0"/>
              </a:rPr>
              <a:t>Advantages </a:t>
            </a:r>
            <a:endParaRPr lang="en-IN" altLang="en-US" sz="4000" dirty="0">
              <a:latin typeface="Algerian" panose="04020705040A02060702" pitchFamily="82" charset="0"/>
            </a:endParaRPr>
          </a:p>
        </p:txBody>
      </p:sp>
      <p:sp>
        <p:nvSpPr>
          <p:cNvPr id="10243" name="Content Placeholder 2">
            <a:extLst>
              <a:ext uri="{FF2B5EF4-FFF2-40B4-BE49-F238E27FC236}">
                <a16:creationId xmlns="" xmlns:a16="http://schemas.microsoft.com/office/drawing/2014/main" id="{68BDFE5B-258A-4E3E-8F97-EC1189F0A0F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18405" y="2105094"/>
            <a:ext cx="10512425" cy="4351338"/>
          </a:xfrm>
        </p:spPr>
        <p:txBody>
          <a:bodyPr>
            <a:normAutofit/>
          </a:bodyPr>
          <a:lstStyle/>
          <a:p>
            <a:pPr lvl="0"/>
            <a:r>
              <a:rPr lang="en-US" sz="2800" b="1" dirty="0">
                <a:latin typeface="Bahnschrift SemiBold SemiConden" panose="020B0502040204020203" pitchFamily="34" charset="0"/>
              </a:rPr>
              <a:t>This System helps the admin to keep track of the employee’s who go for field work .</a:t>
            </a:r>
          </a:p>
          <a:p>
            <a:pPr lvl="0"/>
            <a:r>
              <a:rPr lang="en-US" sz="2800" b="1" dirty="0" smtClean="0">
                <a:latin typeface="Bahnschrift SemiBold SemiConden" panose="020B0502040204020203" pitchFamily="34" charset="0"/>
              </a:rPr>
              <a:t>Since GPS location of the employee is tracked, so employee will not attempt to add proxy attendance.</a:t>
            </a:r>
          </a:p>
          <a:p>
            <a:pPr lvl="0"/>
            <a:endParaRPr lang="en-US" sz="2800" b="1" dirty="0" smtClean="0">
              <a:latin typeface="Bahnschrift SemiBold SemiConden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="" xmlns:a16="http://schemas.microsoft.com/office/drawing/2014/main" id="{98DF977C-6B6E-4840-B01D-0B0BDE0CC3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0424" y="381000"/>
            <a:ext cx="86868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IN" altLang="en-US" sz="4400" u="sng" dirty="0">
                <a:latin typeface="Algerian" panose="04020705040A02060702" pitchFamily="82" charset="0"/>
              </a:rPr>
              <a:t>Limitations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="" xmlns:a16="http://schemas.microsoft.com/office/drawing/2014/main" id="{11E8B402-D4BC-4643-8630-6B78AED6127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08212" y="1371600"/>
            <a:ext cx="9980613" cy="4351338"/>
          </a:xfrm>
        </p:spPr>
        <p:txBody>
          <a:bodyPr>
            <a:normAutofit/>
          </a:bodyPr>
          <a:lstStyle/>
          <a:p>
            <a:pPr lvl="0"/>
            <a:r>
              <a:rPr lang="en-US" sz="2800" b="1" dirty="0">
                <a:latin typeface="Bahnschrift SemiBold SemiConden" panose="020B0502040204020203" pitchFamily="34" charset="0"/>
              </a:rPr>
              <a:t>All employees must have an android phone to use this application.</a:t>
            </a:r>
          </a:p>
          <a:p>
            <a:pPr lvl="0"/>
            <a:r>
              <a:rPr lang="en-US" sz="2800" b="1" dirty="0">
                <a:latin typeface="Bahnschrift SemiBold SemiConden" panose="020B0502040204020203" pitchFamily="34" charset="0"/>
              </a:rPr>
              <a:t>If camera gets corrupted at user’s side this system fails to work</a:t>
            </a:r>
            <a:r>
              <a:rPr lang="en-US" sz="2800" b="1" dirty="0" smtClean="0">
                <a:latin typeface="Bahnschrift SemiBold SemiConden" panose="020B0502040204020203" pitchFamily="34" charset="0"/>
              </a:rPr>
              <a:t>.</a:t>
            </a:r>
          </a:p>
          <a:p>
            <a:pPr lvl="0"/>
            <a:r>
              <a:rPr lang="en-US" sz="2800" b="1" dirty="0" smtClean="0">
                <a:latin typeface="Bahnschrift SemiBold SemiConden" panose="020B0502040204020203" pitchFamily="34" charset="0"/>
              </a:rPr>
              <a:t>GPS must be always ON.</a:t>
            </a:r>
          </a:p>
          <a:p>
            <a:pPr lvl="0"/>
            <a:r>
              <a:rPr lang="en-US" sz="2800" b="1" dirty="0" smtClean="0">
                <a:latin typeface="Bahnschrift SemiBold SemiConden" panose="020B0502040204020203" pitchFamily="34" charset="0"/>
              </a:rPr>
              <a:t>User permission includes Internet, Write to external storage,     Read </a:t>
            </a:r>
            <a:r>
              <a:rPr lang="en-US" sz="2800" b="1" dirty="0">
                <a:latin typeface="Bahnschrift SemiBold SemiConden" panose="020B0502040204020203" pitchFamily="34" charset="0"/>
              </a:rPr>
              <a:t>external </a:t>
            </a:r>
            <a:r>
              <a:rPr lang="en-US" sz="2800" b="1" dirty="0" smtClean="0">
                <a:latin typeface="Bahnschrift SemiBold SemiConden" panose="020B0502040204020203" pitchFamily="34" charset="0"/>
              </a:rPr>
              <a:t>storage, access coarse and fine location. </a:t>
            </a:r>
            <a:endParaRPr lang="en-US" sz="2800" b="1" dirty="0">
              <a:latin typeface="Bahnschrift SemiBold SemiConden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="" xmlns:a16="http://schemas.microsoft.com/office/drawing/2014/main" id="{CD8D16F1-9BF6-431B-855F-E969E2A9E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1612" y="381000"/>
            <a:ext cx="6858000" cy="128089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lgerian" panose="04020705040A02060702" pitchFamily="82" charset="0"/>
              </a:rPr>
              <a:t>FUTURE SCOPE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="" xmlns:a16="http://schemas.microsoft.com/office/drawing/2014/main" id="{406A53F1-5545-4EF1-BF5B-F01F56A540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36812" y="1928004"/>
            <a:ext cx="8913078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 b="1" dirty="0" smtClean="0">
                <a:latin typeface="Bahnschrift Condensed" panose="020B0502040204020203" pitchFamily="34" charset="0"/>
                <a:cs typeface="Courier New" panose="02070309020205020404" pitchFamily="49" charset="0"/>
              </a:rPr>
              <a:t>The project can be extended to a web application which may only include HR and admin logins.</a:t>
            </a:r>
            <a:endParaRPr lang="en-US" altLang="en-US" sz="2400" b="1" dirty="0">
              <a:latin typeface="Bahnschrift Condensed" panose="020B0502040204020203" pitchFamily="34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b="1" dirty="0" smtClean="0">
                <a:latin typeface="Bahnschrift Condensed" panose="020B0502040204020203" pitchFamily="34" charset="0"/>
                <a:cs typeface="Courier New" panose="02070309020205020404" pitchFamily="49" charset="0"/>
              </a:rPr>
              <a:t>The HR may ensure that admin had honestly updated the payments of employees.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b="1" dirty="0" smtClean="0">
                <a:latin typeface="Bahnschrift Condensed" panose="020B0502040204020203" pitchFamily="34" charset="0"/>
                <a:cs typeface="Courier New" panose="02070309020205020404" pitchFamily="49" charset="0"/>
              </a:rPr>
              <a:t>May be applicable in delivery system where the employees do part-time job and payment will be on the basis of packages delivered.</a:t>
            </a:r>
            <a:endParaRPr lang="en-US" altLang="en-US" sz="4000" b="1" dirty="0">
              <a:latin typeface="Bahnschrift Condensed" panose="020B0502040204020203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="" xmlns:a16="http://schemas.microsoft.com/office/drawing/2014/main" id="{2E369200-93CD-400B-9D6C-AD6FCBA7E4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79812" y="2293143"/>
            <a:ext cx="5376863" cy="22717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IN" altLang="en-US" sz="8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Lucida Handwriting" pitchFamily="66" charset="0"/>
              </a:rPr>
              <a:t>Thank</a:t>
            </a:r>
            <a:br>
              <a:rPr lang="en-IN" altLang="en-US" sz="8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Lucida Handwriting" pitchFamily="66" charset="0"/>
              </a:rPr>
            </a:br>
            <a:r>
              <a:rPr lang="en-IN" altLang="en-US" sz="8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Lucida Handwriting" pitchFamily="66" charset="0"/>
              </a:rPr>
              <a:t>you…</a:t>
            </a:r>
            <a:endParaRPr lang="en-IN" altLang="en-US" sz="8800" dirty="0">
              <a:latin typeface="Lucida Bright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4574FE-48A7-416C-8191-BA63B16C6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7212" y="381000"/>
            <a:ext cx="6813894" cy="948265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93C0968-8091-4FFB-A042-EF890E1C5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5412" y="1905000"/>
            <a:ext cx="9141619" cy="2438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Bahnschrift SemiBold SemiConden" panose="020B0502040204020203" pitchFamily="34" charset="0"/>
              </a:rPr>
              <a:t>The purpose of this application will be to </a:t>
            </a:r>
            <a:r>
              <a:rPr lang="en-US" sz="2800" dirty="0">
                <a:latin typeface="Bahnschrift SemiBold SemiConden" panose="020B0502040204020203" pitchFamily="34" charset="0"/>
              </a:rPr>
              <a:t>keep track of the </a:t>
            </a:r>
            <a:r>
              <a:rPr lang="en-US" sz="2800" dirty="0" smtClean="0">
                <a:latin typeface="Bahnschrift SemiBold SemiConden" panose="020B0502040204020203" pitchFamily="34" charset="0"/>
              </a:rPr>
              <a:t>location and </a:t>
            </a:r>
            <a:r>
              <a:rPr lang="en-US" sz="2800" dirty="0">
                <a:latin typeface="Bahnschrift SemiBold SemiConden" panose="020B0502040204020203" pitchFamily="34" charset="0"/>
              </a:rPr>
              <a:t>payroll of the </a:t>
            </a:r>
            <a:r>
              <a:rPr lang="en-US" sz="2800" dirty="0" smtClean="0">
                <a:latin typeface="Bahnschrift SemiBold SemiConden" panose="020B0502040204020203" pitchFamily="34" charset="0"/>
              </a:rPr>
              <a:t>jobholders.</a:t>
            </a:r>
          </a:p>
          <a:p>
            <a:endParaRPr lang="en-US" sz="2800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13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6012" y="152400"/>
            <a:ext cx="4876800" cy="1219200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1751012" y="2438401"/>
            <a:ext cx="9906000" cy="26670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Lucida Sans Typewriter" panose="020B0509030504030204" pitchFamily="49" charset="0"/>
              </a:rPr>
              <a:t>When the </a:t>
            </a:r>
            <a:r>
              <a:rPr lang="en-US" sz="2000" b="1" dirty="0" smtClean="0">
                <a:latin typeface="Lucida Sans Typewriter" panose="020B0509030504030204" pitchFamily="49" charset="0"/>
              </a:rPr>
              <a:t>user logins </a:t>
            </a:r>
            <a:r>
              <a:rPr lang="en-US" sz="2000" b="1" dirty="0">
                <a:latin typeface="Lucida Sans Typewriter" panose="020B0509030504030204" pitchFamily="49" charset="0"/>
              </a:rPr>
              <a:t>to the </a:t>
            </a:r>
            <a:r>
              <a:rPr lang="en-US" sz="2000" b="1" dirty="0" smtClean="0">
                <a:latin typeface="Lucida Sans Typewriter" panose="020B0509030504030204" pitchFamily="49" charset="0"/>
              </a:rPr>
              <a:t>system, the image </a:t>
            </a:r>
            <a:r>
              <a:rPr lang="en-US" sz="2000" b="1" dirty="0">
                <a:latin typeface="Lucida Sans Typewriter" panose="020B0509030504030204" pitchFamily="49" charset="0"/>
              </a:rPr>
              <a:t>will be captured </a:t>
            </a:r>
            <a:r>
              <a:rPr lang="en-US" sz="2000" b="1" dirty="0" smtClean="0">
                <a:latin typeface="Lucida Sans Typewriter" panose="020B0509030504030204" pitchFamily="49" charset="0"/>
              </a:rPr>
              <a:t>and will be shared via WhatsApp.</a:t>
            </a:r>
            <a:endParaRPr lang="en-US" sz="2000" b="1" dirty="0">
              <a:latin typeface="Lucida Sans Typewriter" panose="020B0509030504030204" pitchFamily="49" charset="0"/>
            </a:endParaRPr>
          </a:p>
          <a:p>
            <a:r>
              <a:rPr lang="en-US" sz="2000" b="1" dirty="0">
                <a:latin typeface="Lucida Sans Typewriter" panose="020B0509030504030204" pitchFamily="49" charset="0"/>
              </a:rPr>
              <a:t>After </a:t>
            </a:r>
            <a:r>
              <a:rPr lang="en-US" sz="2000" b="1" dirty="0" err="1" smtClean="0">
                <a:latin typeface="Lucida Sans Typewriter" panose="020B0509030504030204" pitchFamily="49" charset="0"/>
              </a:rPr>
              <a:t>Login,the</a:t>
            </a:r>
            <a:r>
              <a:rPr lang="en-US" sz="2000" b="1" dirty="0" smtClean="0">
                <a:latin typeface="Lucida Sans Typewriter" panose="020B0509030504030204" pitchFamily="49" charset="0"/>
              </a:rPr>
              <a:t> user </a:t>
            </a:r>
            <a:r>
              <a:rPr lang="en-US" sz="2000" b="1" dirty="0">
                <a:latin typeface="Lucida Sans Typewriter" panose="020B0509030504030204" pitchFamily="49" charset="0"/>
              </a:rPr>
              <a:t>will send </a:t>
            </a:r>
            <a:r>
              <a:rPr lang="en-US" sz="2000" b="1" dirty="0" smtClean="0">
                <a:latin typeface="Lucida Sans Typewriter" panose="020B0509030504030204" pitchFamily="49" charset="0"/>
              </a:rPr>
              <a:t>the location on receiving the notifications in a time duration of one hour.</a:t>
            </a:r>
          </a:p>
          <a:p>
            <a:pPr marL="0" indent="0">
              <a:buNone/>
            </a:pPr>
            <a:endParaRPr lang="en-US" sz="2000" b="1" dirty="0">
              <a:latin typeface="Lucida Sans Typewriter" panose="020B05090305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8212" y="1513994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err="1" smtClean="0">
                <a:latin typeface="Algerian" panose="04020705040A02060702" pitchFamily="82" charset="0"/>
              </a:rPr>
              <a:t>USer</a:t>
            </a:r>
            <a:r>
              <a:rPr lang="en-US" sz="2800" u="sng" dirty="0" smtClean="0">
                <a:latin typeface="Algerian" panose="04020705040A02060702" pitchFamily="82" charset="0"/>
              </a:rPr>
              <a:t> Role</a:t>
            </a:r>
            <a:endParaRPr lang="en-IN" sz="2800" u="sng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2612" y="208501"/>
            <a:ext cx="7772400" cy="1219200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Algerian" panose="04020705040A02060702" pitchFamily="82" charset="0"/>
              </a:rPr>
              <a:t>Introduction (contd.)</a:t>
            </a:r>
            <a:endParaRPr lang="en-US" sz="5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1674812" y="2209800"/>
            <a:ext cx="10287000" cy="4190999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Lucida Sans Typewriter" panose="020B0509030504030204" pitchFamily="49" charset="0"/>
              </a:rPr>
              <a:t>Admin </a:t>
            </a:r>
            <a:r>
              <a:rPr lang="en-US" sz="2000" b="1" dirty="0">
                <a:latin typeface="Lucida Sans Typewriter" panose="020B0509030504030204" pitchFamily="49" charset="0"/>
              </a:rPr>
              <a:t>does his login. </a:t>
            </a:r>
          </a:p>
          <a:p>
            <a:r>
              <a:rPr lang="en-US" sz="2000" b="1" dirty="0" smtClean="0">
                <a:latin typeface="Lucida Sans Typewriter" panose="020B0509030504030204" pitchFamily="49" charset="0"/>
              </a:rPr>
              <a:t>He views the location updates on </a:t>
            </a:r>
            <a:r>
              <a:rPr lang="en-US" sz="2000" b="1" dirty="0" err="1" smtClean="0">
                <a:latin typeface="Lucida Sans Typewriter" panose="020B0509030504030204" pitchFamily="49" charset="0"/>
              </a:rPr>
              <a:t>backendless</a:t>
            </a:r>
            <a:r>
              <a:rPr lang="en-US" sz="2000" b="1" dirty="0" smtClean="0">
                <a:latin typeface="Lucida Sans Typewriter" panose="020B0509030504030204" pitchFamily="49" charset="0"/>
              </a:rPr>
              <a:t> map.</a:t>
            </a:r>
          </a:p>
          <a:p>
            <a:r>
              <a:rPr lang="en-US" sz="2000" b="1" dirty="0" smtClean="0">
                <a:latin typeface="Lucida Sans Typewriter" panose="020B0509030504030204" pitchFamily="49" charset="0"/>
              </a:rPr>
              <a:t>He </a:t>
            </a:r>
            <a:r>
              <a:rPr lang="en-US" sz="2000" b="1" dirty="0">
                <a:latin typeface="Lucida Sans Typewriter" panose="020B0509030504030204" pitchFamily="49" charset="0"/>
              </a:rPr>
              <a:t>will get the location updates via marks on google </a:t>
            </a:r>
            <a:r>
              <a:rPr lang="en-US" sz="2000" b="1" dirty="0" smtClean="0">
                <a:latin typeface="Lucida Sans Typewriter" panose="020B0509030504030204" pitchFamily="49" charset="0"/>
              </a:rPr>
              <a:t>maps located on </a:t>
            </a:r>
            <a:r>
              <a:rPr lang="en-US" sz="2000" b="1" dirty="0" err="1">
                <a:latin typeface="Lucida Sans Typewriter" panose="020B0509030504030204" pitchFamily="49" charset="0"/>
              </a:rPr>
              <a:t>backendless</a:t>
            </a:r>
            <a:r>
              <a:rPr lang="en-US" sz="2000" b="1" dirty="0">
                <a:latin typeface="Lucida Sans Typewriter" panose="020B0509030504030204" pitchFamily="49" charset="0"/>
              </a:rPr>
              <a:t> </a:t>
            </a:r>
            <a:r>
              <a:rPr lang="en-US" sz="2000" b="1" dirty="0" smtClean="0">
                <a:latin typeface="Lucida Sans Typewriter" panose="020B0509030504030204" pitchFamily="49" charset="0"/>
              </a:rPr>
              <a:t>geo location.</a:t>
            </a:r>
          </a:p>
          <a:p>
            <a:r>
              <a:rPr lang="en-US" sz="2000" b="1" dirty="0" smtClean="0">
                <a:latin typeface="Lucida Sans Typewriter" panose="020B0509030504030204" pitchFamily="49" charset="0"/>
              </a:rPr>
              <a:t>After viewing the location status he updates the payment of  particular employee.</a:t>
            </a:r>
          </a:p>
          <a:p>
            <a:pPr marL="0" indent="0">
              <a:buNone/>
            </a:pPr>
            <a:endParaRPr lang="en-US" sz="2000" b="1" dirty="0">
              <a:latin typeface="Lucida Sans Typewriter" panose="020B05090305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8212" y="1513994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Algerian" panose="04020705040A02060702" pitchFamily="82" charset="0"/>
              </a:rPr>
              <a:t>Admi</a:t>
            </a:r>
            <a:r>
              <a:rPr lang="en-US" sz="2800" u="sng" dirty="0">
                <a:latin typeface="Algerian" panose="04020705040A02060702" pitchFamily="82" charset="0"/>
              </a:rPr>
              <a:t>n</a:t>
            </a:r>
            <a:r>
              <a:rPr lang="en-US" sz="2800" u="sng" dirty="0" smtClean="0">
                <a:latin typeface="Algerian" panose="04020705040A02060702" pitchFamily="82" charset="0"/>
              </a:rPr>
              <a:t> Role</a:t>
            </a:r>
            <a:endParaRPr lang="en-IN" sz="2800" u="sng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66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F9E8D1BA-09AE-4CEE-A15A-6F0F10C85AB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639729" y="369005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400" u="sng" dirty="0">
                <a:latin typeface="Algerian" panose="04020705040A02060702" pitchFamily="82" charset="0"/>
              </a:rPr>
              <a:t>SCOPE OF THE PROJECT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C71DBAC7-E3B8-4A0F-A599-C544A13BBF3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900237" y="2133600"/>
            <a:ext cx="10287000" cy="2853220"/>
          </a:xfrm>
        </p:spPr>
        <p:txBody>
          <a:bodyPr>
            <a:normAutofit/>
          </a:bodyPr>
          <a:lstStyle/>
          <a:p>
            <a:r>
              <a:rPr lang="en-US" sz="2400" b="1" dirty="0"/>
              <a:t>To prevent proxy attendance which may be marked by employees.</a:t>
            </a:r>
            <a:endParaRPr lang="en-US" sz="2400" dirty="0"/>
          </a:p>
          <a:p>
            <a:r>
              <a:rPr lang="en-US" sz="2400" b="1" dirty="0"/>
              <a:t>Applicable in the fields where distribution of salary is based on location.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7212" y="228600"/>
            <a:ext cx="9141619" cy="995363"/>
          </a:xfrm>
        </p:spPr>
        <p:txBody>
          <a:bodyPr>
            <a:normAutofit/>
          </a:bodyPr>
          <a:lstStyle/>
          <a:p>
            <a:r>
              <a:rPr lang="en-IN" altLang="en-US" u="sng" dirty="0">
                <a:latin typeface="Algerian" panose="04020705040A02060702" pitchFamily="82" charset="0"/>
              </a:rPr>
              <a:t>Tools and Techniques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F755A67D-9255-4C1B-82D2-A759178227E4}"/>
              </a:ext>
            </a:extLst>
          </p:cNvPr>
          <p:cNvSpPr txBox="1">
            <a:spLocks/>
          </p:cNvSpPr>
          <p:nvPr/>
        </p:nvSpPr>
        <p:spPr>
          <a:xfrm>
            <a:off x="3732212" y="2133600"/>
            <a:ext cx="6172200" cy="3048000"/>
          </a:xfrm>
          <a:prstGeom prst="rect">
            <a:avLst/>
          </a:prstGeom>
        </p:spPr>
        <p:txBody>
          <a:bodyPr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800" dirty="0" smtClean="0"/>
              <a:t>Firebase </a:t>
            </a:r>
            <a:r>
              <a:rPr lang="en-US" sz="2800" dirty="0" err="1" smtClean="0"/>
              <a:t>Realtime</a:t>
            </a:r>
            <a:r>
              <a:rPr lang="en-US" sz="2800" dirty="0" smtClean="0"/>
              <a:t> </a:t>
            </a:r>
            <a:r>
              <a:rPr lang="en-US" sz="2800" dirty="0"/>
              <a:t>Database</a:t>
            </a:r>
          </a:p>
          <a:p>
            <a:pPr lvl="0"/>
            <a:r>
              <a:rPr lang="en-US" sz="2800" dirty="0" smtClean="0"/>
              <a:t>Firebase Authentication</a:t>
            </a:r>
            <a:endParaRPr lang="en-US" sz="2800" dirty="0"/>
          </a:p>
          <a:p>
            <a:pPr lvl="0"/>
            <a:r>
              <a:rPr lang="en-US" sz="2800" dirty="0" err="1" smtClean="0"/>
              <a:t>Backendless</a:t>
            </a:r>
            <a:endParaRPr lang="en-US" sz="2800" dirty="0"/>
          </a:p>
          <a:p>
            <a:pPr lvl="0"/>
            <a:r>
              <a:rPr lang="en-US" sz="2800" dirty="0"/>
              <a:t>Adobe XD</a:t>
            </a:r>
          </a:p>
        </p:txBody>
      </p:sp>
    </p:spTree>
    <p:extLst>
      <p:ext uri="{BB962C8B-B14F-4D97-AF65-F5344CB8AC3E}">
        <p14:creationId xmlns:p14="http://schemas.microsoft.com/office/powerpoint/2010/main" val="381540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>
            <a:extLst>
              <a:ext uri="{FF2B5EF4-FFF2-40B4-BE49-F238E27FC236}">
                <a16:creationId xmlns="" xmlns:a16="http://schemas.microsoft.com/office/drawing/2014/main" id="{66920C09-3C3A-4A60-89B4-E4CE06ACE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4412" y="228600"/>
            <a:ext cx="8229600" cy="1325563"/>
          </a:xfrm>
        </p:spPr>
        <p:txBody>
          <a:bodyPr>
            <a:normAutofit/>
          </a:bodyPr>
          <a:lstStyle/>
          <a:p>
            <a:r>
              <a:rPr lang="en-IN" altLang="en-US" sz="4000" u="sng" dirty="0" smtClean="0">
                <a:latin typeface="Algerian" panose="04020705040A02060702" pitchFamily="82" charset="0"/>
              </a:rPr>
              <a:t>Hardware and Software used</a:t>
            </a:r>
            <a:endParaRPr lang="en-IN" altLang="en-US" sz="4000" u="sng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B3380D6-682A-41B1-849C-E60216E1E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12" y="1531159"/>
            <a:ext cx="8355012" cy="516731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IN" dirty="0"/>
              <a:t>Hardware Used: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IN" sz="2800" dirty="0"/>
              <a:t>8GB RAM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IN" sz="2800" dirty="0"/>
              <a:t>Intel Core I5/Windows OS.</a:t>
            </a:r>
          </a:p>
          <a:p>
            <a:pPr marL="0" indent="0">
              <a:buNone/>
              <a:defRPr/>
            </a:pPr>
            <a:endParaRPr lang="en-IN" dirty="0"/>
          </a:p>
          <a:p>
            <a:pPr marL="0" indent="0">
              <a:buNone/>
              <a:defRPr/>
            </a:pPr>
            <a:r>
              <a:rPr lang="en-IN" dirty="0"/>
              <a:t>Software Used: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IN" sz="2800" dirty="0"/>
              <a:t>Microsoft window 7/8/10(32 or 64 bit).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IN" sz="2800" dirty="0"/>
              <a:t>Android Studio.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IN" sz="2800" dirty="0"/>
              <a:t>Java version-java development kit(JDK).</a:t>
            </a:r>
          </a:p>
          <a:p>
            <a:pPr marL="0" indent="0">
              <a:buNone/>
              <a:defRPr/>
            </a:pPr>
            <a:endParaRPr lang="en-IN" dirty="0"/>
          </a:p>
          <a:p>
            <a:pPr marL="0" indent="0">
              <a:buNone/>
              <a:defRPr/>
            </a:pPr>
            <a:endParaRPr lang="en-I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="" xmlns:a16="http://schemas.microsoft.com/office/drawing/2014/main" id="{535EBE44-0B2D-4C6C-9E04-4D51AFFA31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351212" y="211"/>
            <a:ext cx="6553200" cy="1043610"/>
          </a:xfrm>
        </p:spPr>
        <p:txBody>
          <a:bodyPr/>
          <a:lstStyle/>
          <a:p>
            <a:pPr eaLnBrk="1" hangingPunct="1">
              <a:defRPr/>
            </a:pPr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anose="04020705040A02060702" pitchFamily="82" charset="0"/>
              </a:rPr>
              <a:t>USE CASE DIAGRAM</a:t>
            </a:r>
          </a:p>
        </p:txBody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80773914-0A6A-47B7-9C29-D0F103645308}"/>
              </a:ext>
            </a:extLst>
          </p:cNvPr>
          <p:cNvSpPr/>
          <p:nvPr/>
        </p:nvSpPr>
        <p:spPr>
          <a:xfrm>
            <a:off x="4490469" y="619623"/>
            <a:ext cx="2311969" cy="6280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452E25B2-1CF2-4976-83EE-86F777CC1D96}"/>
              </a:ext>
            </a:extLst>
          </p:cNvPr>
          <p:cNvSpPr/>
          <p:nvPr/>
        </p:nvSpPr>
        <p:spPr>
          <a:xfrm>
            <a:off x="4441818" y="1548973"/>
            <a:ext cx="2460627" cy="5149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 Image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47F50E1C-2A81-4CD2-A1BA-48FAB8FA87B5}"/>
              </a:ext>
            </a:extLst>
          </p:cNvPr>
          <p:cNvSpPr/>
          <p:nvPr/>
        </p:nvSpPr>
        <p:spPr>
          <a:xfrm>
            <a:off x="4421642" y="2365589"/>
            <a:ext cx="2460627" cy="6227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Receive Image Via </a:t>
            </a:r>
            <a:r>
              <a:rPr lang="en-US" sz="1600" dirty="0" err="1">
                <a:solidFill>
                  <a:schemeClr val="tx1"/>
                </a:solidFill>
              </a:rPr>
              <a:t>Whatsapp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D1475483-E8C4-4330-BF36-C15B9B75429F}"/>
              </a:ext>
            </a:extLst>
          </p:cNvPr>
          <p:cNvSpPr/>
          <p:nvPr/>
        </p:nvSpPr>
        <p:spPr>
          <a:xfrm>
            <a:off x="4341812" y="3769026"/>
            <a:ext cx="2460627" cy="7784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 Location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2BA326CA-B6FB-4496-AB0E-AF0C42041225}"/>
              </a:ext>
            </a:extLst>
          </p:cNvPr>
          <p:cNvSpPr/>
          <p:nvPr/>
        </p:nvSpPr>
        <p:spPr>
          <a:xfrm>
            <a:off x="4341812" y="4751409"/>
            <a:ext cx="2460627" cy="7784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See Location Updates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FF66CA3E-26C5-42DE-A501-666F3F300228}"/>
              </a:ext>
            </a:extLst>
          </p:cNvPr>
          <p:cNvSpPr/>
          <p:nvPr/>
        </p:nvSpPr>
        <p:spPr>
          <a:xfrm>
            <a:off x="4341812" y="5733792"/>
            <a:ext cx="2460627" cy="7784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Payment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AEB2FAB7-A8EE-488B-A36B-D9C495C138AB}"/>
              </a:ext>
            </a:extLst>
          </p:cNvPr>
          <p:cNvSpPr/>
          <p:nvPr/>
        </p:nvSpPr>
        <p:spPr>
          <a:xfrm>
            <a:off x="9218612" y="1981200"/>
            <a:ext cx="990600" cy="7784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0E469448-EE0A-41E9-9DA0-E400958D1C77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9713912" y="2759681"/>
            <a:ext cx="0" cy="1507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706209A8-7CE5-48A6-8499-6E206F631FC4}"/>
              </a:ext>
            </a:extLst>
          </p:cNvPr>
          <p:cNvCxnSpPr>
            <a:cxnSpLocks/>
          </p:cNvCxnSpPr>
          <p:nvPr/>
        </p:nvCxnSpPr>
        <p:spPr>
          <a:xfrm flipH="1">
            <a:off x="9066211" y="4267200"/>
            <a:ext cx="647701" cy="778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CDCCFE71-DBA5-4C8A-B5EE-ADCC77918B57}"/>
              </a:ext>
            </a:extLst>
          </p:cNvPr>
          <p:cNvCxnSpPr/>
          <p:nvPr/>
        </p:nvCxnSpPr>
        <p:spPr>
          <a:xfrm>
            <a:off x="9713911" y="4267200"/>
            <a:ext cx="723901" cy="778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0BF9635C-9541-4003-ACC2-3CA78388BFFB}"/>
              </a:ext>
            </a:extLst>
          </p:cNvPr>
          <p:cNvCxnSpPr/>
          <p:nvPr/>
        </p:nvCxnSpPr>
        <p:spPr>
          <a:xfrm>
            <a:off x="9180511" y="32004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B114B285-751C-415F-98DC-69961E684D23}"/>
              </a:ext>
            </a:extLst>
          </p:cNvPr>
          <p:cNvSpPr/>
          <p:nvPr/>
        </p:nvSpPr>
        <p:spPr>
          <a:xfrm>
            <a:off x="1674806" y="2063942"/>
            <a:ext cx="990600" cy="7784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A938EBF5-61C9-40CF-95B4-6F296409A744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2170106" y="2842423"/>
            <a:ext cx="0" cy="1507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6D35F246-B9C9-4EFC-B29B-9C3ECC04C80E}"/>
              </a:ext>
            </a:extLst>
          </p:cNvPr>
          <p:cNvCxnSpPr>
            <a:cxnSpLocks/>
          </p:cNvCxnSpPr>
          <p:nvPr/>
        </p:nvCxnSpPr>
        <p:spPr>
          <a:xfrm flipH="1">
            <a:off x="1522405" y="4349942"/>
            <a:ext cx="647701" cy="778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03C1211E-E40D-4B91-8451-23DA8869C845}"/>
              </a:ext>
            </a:extLst>
          </p:cNvPr>
          <p:cNvCxnSpPr/>
          <p:nvPr/>
        </p:nvCxnSpPr>
        <p:spPr>
          <a:xfrm>
            <a:off x="2170105" y="4349942"/>
            <a:ext cx="723901" cy="778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23480896-B2E6-4C74-978B-EF7336CDDF4C}"/>
              </a:ext>
            </a:extLst>
          </p:cNvPr>
          <p:cNvCxnSpPr/>
          <p:nvPr/>
        </p:nvCxnSpPr>
        <p:spPr>
          <a:xfrm>
            <a:off x="1636705" y="3283142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70D563A6-CB59-4F98-910F-C96A2E87AD64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2852163" y="933673"/>
            <a:ext cx="1638306" cy="2054692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7CC26E8F-5C0E-443B-A076-45AF052AF5A4}"/>
              </a:ext>
            </a:extLst>
          </p:cNvPr>
          <p:cNvCxnSpPr>
            <a:endCxn id="6" idx="2"/>
          </p:cNvCxnSpPr>
          <p:nvPr/>
        </p:nvCxnSpPr>
        <p:spPr>
          <a:xfrm flipV="1">
            <a:off x="2803512" y="1806458"/>
            <a:ext cx="1638306" cy="12351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F5C14F89-AB0E-49BB-8D33-49E6F12634B8}"/>
              </a:ext>
            </a:extLst>
          </p:cNvPr>
          <p:cNvCxnSpPr>
            <a:endCxn id="8" idx="2"/>
          </p:cNvCxnSpPr>
          <p:nvPr/>
        </p:nvCxnSpPr>
        <p:spPr>
          <a:xfrm>
            <a:off x="2703505" y="3283142"/>
            <a:ext cx="1638307" cy="8751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2A08B185-2349-454B-9D0D-3E9F0130C5E1}"/>
              </a:ext>
            </a:extLst>
          </p:cNvPr>
          <p:cNvCxnSpPr>
            <a:cxnSpLocks/>
          </p:cNvCxnSpPr>
          <p:nvPr/>
        </p:nvCxnSpPr>
        <p:spPr>
          <a:xfrm flipH="1" flipV="1">
            <a:off x="6531998" y="945298"/>
            <a:ext cx="2797172" cy="197195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6623C279-1F12-4B99-9363-A4EE6A7EF4DE}"/>
              </a:ext>
            </a:extLst>
          </p:cNvPr>
          <p:cNvCxnSpPr>
            <a:cxnSpLocks/>
            <a:endCxn id="7" idx="6"/>
          </p:cNvCxnSpPr>
          <p:nvPr/>
        </p:nvCxnSpPr>
        <p:spPr>
          <a:xfrm flipH="1" flipV="1">
            <a:off x="6882269" y="2676977"/>
            <a:ext cx="2378072" cy="1086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7729CA27-C643-4827-A652-B231BBD7F053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6802439" y="3200400"/>
            <a:ext cx="2378072" cy="19402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1B3816BC-B117-4570-83C0-60BBE2175BCA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6802439" y="3200400"/>
            <a:ext cx="2378072" cy="292263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941F75F9-7FC7-412B-BB03-B65D07EA2D6C}"/>
              </a:ext>
            </a:extLst>
          </p:cNvPr>
          <p:cNvSpPr txBox="1"/>
          <p:nvPr/>
        </p:nvSpPr>
        <p:spPr>
          <a:xfrm>
            <a:off x="9010015" y="5385688"/>
            <a:ext cx="1459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ucida Bright" panose="02040602050505020304" pitchFamily="18" charset="0"/>
              </a:rPr>
              <a:t>Admin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D1F89CC2-DB6A-459C-BFC4-1C98D246A7E6}"/>
              </a:ext>
            </a:extLst>
          </p:cNvPr>
          <p:cNvSpPr txBox="1"/>
          <p:nvPr/>
        </p:nvSpPr>
        <p:spPr>
          <a:xfrm>
            <a:off x="1684813" y="5416741"/>
            <a:ext cx="1209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ucida Bright" panose="02040602050505020304" pitchFamily="18" charset="0"/>
              </a:rPr>
              <a:t>User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80773914-0A6A-47B7-9C29-D0F103645308}"/>
              </a:ext>
            </a:extLst>
          </p:cNvPr>
          <p:cNvSpPr/>
          <p:nvPr/>
        </p:nvSpPr>
        <p:spPr>
          <a:xfrm>
            <a:off x="4441818" y="3099231"/>
            <a:ext cx="2460627" cy="5187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</a:t>
            </a:r>
            <a:r>
              <a:rPr lang="en-US" dirty="0" smtClean="0">
                <a:solidFill>
                  <a:schemeClr val="tx1"/>
                </a:solidFill>
              </a:rPr>
              <a:t>notifications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7CC26E8F-5C0E-443B-A076-45AF052AF5A4}"/>
              </a:ext>
            </a:extLst>
          </p:cNvPr>
          <p:cNvCxnSpPr>
            <a:endCxn id="28" idx="2"/>
          </p:cNvCxnSpPr>
          <p:nvPr/>
        </p:nvCxnSpPr>
        <p:spPr>
          <a:xfrm>
            <a:off x="2665406" y="3299068"/>
            <a:ext cx="1776412" cy="5951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3333536-2A45-43E9-9E60-CB5F197A841F}">
  <we:reference id="wa104380317" version="1.0.0.0" store="en-US" storeType="OMEX"/>
  <we:alternateReferences>
    <we:reference id="WA104380317" version="1.0.0.0" store="WA10438031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2810</TotalTime>
  <Words>502</Words>
  <Application>Microsoft Office PowerPoint</Application>
  <PresentationFormat>Custom</PresentationFormat>
  <Paragraphs>103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3" baseType="lpstr">
      <vt:lpstr>Algerian</vt:lpstr>
      <vt:lpstr>Arial</vt:lpstr>
      <vt:lpstr>Arial Rounded MT Bold</vt:lpstr>
      <vt:lpstr>Bahnschrift Condensed</vt:lpstr>
      <vt:lpstr>Bahnschrift SemiBold SemiConden</vt:lpstr>
      <vt:lpstr>Bookman Old Style</vt:lpstr>
      <vt:lpstr>Calibri</vt:lpstr>
      <vt:lpstr>Century Gothic</vt:lpstr>
      <vt:lpstr>Courier New</vt:lpstr>
      <vt:lpstr>Lucida Bright</vt:lpstr>
      <vt:lpstr>Lucida Handwriting</vt:lpstr>
      <vt:lpstr>Lucida Sans Typewriter</vt:lpstr>
      <vt:lpstr>Monotype Corsiva</vt:lpstr>
      <vt:lpstr>Wingdings</vt:lpstr>
      <vt:lpstr>Wingdings 3</vt:lpstr>
      <vt:lpstr>Wisp</vt:lpstr>
      <vt:lpstr>PowerPoint Presentation</vt:lpstr>
      <vt:lpstr>PROJECT GUIDE</vt:lpstr>
      <vt:lpstr>Objective</vt:lpstr>
      <vt:lpstr>Introduction</vt:lpstr>
      <vt:lpstr>Introduction (contd.)</vt:lpstr>
      <vt:lpstr>SCOPE OF THE PROJECT</vt:lpstr>
      <vt:lpstr>Tools and Techniques</vt:lpstr>
      <vt:lpstr>Hardware and Software used</vt:lpstr>
      <vt:lpstr>USE CASE DIAGRAM</vt:lpstr>
      <vt:lpstr>Data flow diagram</vt:lpstr>
      <vt:lpstr>OVERVIEW OF THE PROJECT</vt:lpstr>
      <vt:lpstr>IMPLEMENTATION</vt:lpstr>
      <vt:lpstr>Work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 </vt:lpstr>
      <vt:lpstr>Limitations</vt:lpstr>
      <vt:lpstr>FUTURE SCOPE</vt:lpstr>
      <vt:lpstr>Thank you…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GIMPAY TACK</dc:title>
  <dc:creator>Sandhya Bansal</dc:creator>
  <cp:lastModifiedBy>mansiagrawal2103@gmail.com</cp:lastModifiedBy>
  <cp:revision>100</cp:revision>
  <dcterms:created xsi:type="dcterms:W3CDTF">2019-09-30T07:43:14Z</dcterms:created>
  <dcterms:modified xsi:type="dcterms:W3CDTF">2019-12-01T12:45:15Z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