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4" r:id="rId1"/>
  </p:sldMasterIdLst>
  <p:sldIdLst>
    <p:sldId id="266" r:id="rId2"/>
    <p:sldId id="256" r:id="rId3"/>
    <p:sldId id="257" r:id="rId4"/>
    <p:sldId id="302" r:id="rId5"/>
    <p:sldId id="258" r:id="rId6"/>
    <p:sldId id="259" r:id="rId7"/>
    <p:sldId id="260" r:id="rId8"/>
    <p:sldId id="267" r:id="rId9"/>
    <p:sldId id="261" r:id="rId10"/>
    <p:sldId id="262" r:id="rId11"/>
    <p:sldId id="263" r:id="rId12"/>
    <p:sldId id="264" r:id="rId13"/>
    <p:sldId id="268" r:id="rId14"/>
    <p:sldId id="294" r:id="rId15"/>
    <p:sldId id="295" r:id="rId16"/>
    <p:sldId id="296" r:id="rId17"/>
    <p:sldId id="287" r:id="rId18"/>
    <p:sldId id="293" r:id="rId19"/>
    <p:sldId id="290" r:id="rId20"/>
    <p:sldId id="291" r:id="rId21"/>
    <p:sldId id="269" r:id="rId22"/>
    <p:sldId id="292" r:id="rId23"/>
    <p:sldId id="275" r:id="rId24"/>
    <p:sldId id="271" r:id="rId25"/>
    <p:sldId id="276" r:id="rId26"/>
    <p:sldId id="277" r:id="rId27"/>
    <p:sldId id="279" r:id="rId28"/>
    <p:sldId id="278" r:id="rId29"/>
    <p:sldId id="280" r:id="rId30"/>
    <p:sldId id="281" r:id="rId31"/>
    <p:sldId id="282" r:id="rId32"/>
    <p:sldId id="284" r:id="rId33"/>
    <p:sldId id="285" r:id="rId34"/>
    <p:sldId id="304" r:id="rId35"/>
    <p:sldId id="310" r:id="rId36"/>
    <p:sldId id="311" r:id="rId37"/>
    <p:sldId id="313" r:id="rId38"/>
    <p:sldId id="315" r:id="rId39"/>
    <p:sldId id="299" r:id="rId40"/>
    <p:sldId id="300" r:id="rId41"/>
    <p:sldId id="301" r:id="rId42"/>
    <p:sldId id="316" r:id="rId43"/>
    <p:sldId id="317" r:id="rId44"/>
    <p:sldId id="26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1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1330" y="-5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12192000" cy="4572000"/>
          </a:xfrm>
          <a:prstGeom prst="rect">
            <a:avLst/>
          </a:prstGeom>
        </p:spPr>
      </p:pic>
      <p:sp>
        <p:nvSpPr>
          <p:cNvPr id="4" name="Date Placeholder 3"/>
          <p:cNvSpPr>
            <a:spLocks noGrp="1"/>
          </p:cNvSpPr>
          <p:nvPr>
            <p:ph type="dt" sz="half" idx="10"/>
          </p:nvPr>
        </p:nvSpPr>
        <p:spPr/>
        <p:txBody>
          <a:bodyPr/>
          <a:lstStyle/>
          <a:p>
            <a:fld id="{91946E2B-67D7-4B44-B15A-CD5FFBEB7BCE}"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C1CF7-143F-4F8D-A908-A04026ABEC61}" type="slidenum">
              <a:rPr lang="en-IN" smtClean="0"/>
              <a:t>‹#›</a:t>
            </a:fld>
            <a:endParaRPr lang="en-IN"/>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400" y="2007889"/>
            <a:ext cx="103632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46E2B-67D7-4B44-B15A-CD5FFBEB7BCE}"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C1CF7-143F-4F8D-A908-A04026ABEC6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46E2B-67D7-4B44-B15A-CD5FFBEB7BCE}"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C1CF7-143F-4F8D-A908-A04026ABEC6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91946E2B-67D7-4B44-B15A-CD5FFBEB7BCE}"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C1CF7-143F-4F8D-A908-A04026ABEC61}" type="slidenum">
              <a:rPr lang="en-IN" smtClean="0"/>
              <a:t>‹#›</a:t>
            </a:fld>
            <a:endParaRPr lang="en-IN"/>
          </a:p>
        </p:txBody>
      </p:sp>
      <p:sp>
        <p:nvSpPr>
          <p:cNvPr id="8" name="Content Placeholder 7"/>
          <p:cNvSpPr>
            <a:spLocks noGrp="1"/>
          </p:cNvSpPr>
          <p:nvPr>
            <p:ph sz="quarter" idx="13"/>
          </p:nvPr>
        </p:nvSpPr>
        <p:spPr>
          <a:xfrm>
            <a:off x="812800" y="1600200"/>
            <a:ext cx="10566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946E2B-67D7-4B44-B15A-CD5FFBEB7BCE}" type="datetimeFigureOut">
              <a:rPr lang="en-IN" smtClean="0"/>
              <a:t>03-12-2021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EC1CF7-143F-4F8D-A908-A04026ABEC6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12800" y="1600200"/>
            <a:ext cx="49784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6400800" y="1600200"/>
            <a:ext cx="49784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91946E2B-67D7-4B44-B15A-CD5FFBEB7BCE}" type="datetimeFigureOut">
              <a:rPr lang="en-IN" smtClean="0"/>
              <a:t>03-12-2021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EC1CF7-143F-4F8D-A908-A04026ABEC6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400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812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400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1946E2B-67D7-4B44-B15A-CD5FFBEB7BCE}" type="datetimeFigureOut">
              <a:rPr lang="en-IN" smtClean="0"/>
              <a:t>03-12-2021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EC1CF7-143F-4F8D-A908-A04026ABEC6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946E2B-67D7-4B44-B15A-CD5FFBEB7BCE}" type="datetimeFigureOut">
              <a:rPr lang="en-IN" smtClean="0"/>
              <a:t>03-12-2021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EC1CF7-143F-4F8D-A908-A04026ABEC6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46E2B-67D7-4B44-B15A-CD5FFBEB7BCE}" type="datetimeFigureOut">
              <a:rPr lang="en-IN" smtClean="0"/>
              <a:t>03-12-2021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EC1CF7-143F-4F8D-A908-A04026ABEC6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283200" y="1447800"/>
            <a:ext cx="61976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16864"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46E2B-67D7-4B44-B15A-CD5FFBEB7BCE}" type="datetimeFigureOut">
              <a:rPr lang="en-IN" smtClean="0"/>
              <a:t>03-12-2021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EC1CF7-143F-4F8D-A908-A04026ABEC6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12192000" cy="6858000"/>
          </a:xfrm>
          <a:prstGeom prst="rect">
            <a:avLst/>
          </a:prstGeom>
        </p:spPr>
      </p:pic>
      <p:sp>
        <p:nvSpPr>
          <p:cNvPr id="2" name="Title 1"/>
          <p:cNvSpPr>
            <a:spLocks noGrp="1"/>
          </p:cNvSpPr>
          <p:nvPr>
            <p:ph type="title"/>
          </p:nvPr>
        </p:nvSpPr>
        <p:spPr>
          <a:xfrm>
            <a:off x="812800"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209792" y="1447800"/>
            <a:ext cx="4559808"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46E2B-67D7-4B44-B15A-CD5FFBEB7BCE}" type="datetimeFigureOut">
              <a:rPr lang="en-IN" smtClean="0"/>
              <a:t>03-12-2021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EC1CF7-143F-4F8D-A908-A04026ABEC6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812800" y="274638"/>
            <a:ext cx="105664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600201"/>
            <a:ext cx="10566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620000" y="6356351"/>
            <a:ext cx="2032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91946E2B-67D7-4B44-B15A-CD5FFBEB7BCE}" type="datetimeFigureOut">
              <a:rPr lang="en-IN" smtClean="0"/>
              <a:t>03-12-2021</a:t>
            </a:fld>
            <a:endParaRPr lang="en-IN"/>
          </a:p>
        </p:txBody>
      </p:sp>
      <p:sp>
        <p:nvSpPr>
          <p:cNvPr id="5" name="Footer Placeholder 4"/>
          <p:cNvSpPr>
            <a:spLocks noGrp="1"/>
          </p:cNvSpPr>
          <p:nvPr>
            <p:ph type="ftr" sz="quarter" idx="3"/>
          </p:nvPr>
        </p:nvSpPr>
        <p:spPr>
          <a:xfrm>
            <a:off x="812800" y="6356351"/>
            <a:ext cx="38608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10058400" y="6356351"/>
            <a:ext cx="1320800" cy="365125"/>
          </a:xfrm>
          <a:prstGeom prst="rect">
            <a:avLst/>
          </a:prstGeom>
        </p:spPr>
        <p:txBody>
          <a:bodyPr vert="horz" lIns="91440" tIns="45720" rIns="91440" bIns="45720" rtlCol="0" anchor="ctr"/>
          <a:lstStyle>
            <a:lvl1pPr algn="r">
              <a:defRPr sz="1100" baseline="0">
                <a:solidFill>
                  <a:schemeClr val="tx1"/>
                </a:solidFill>
              </a:defRPr>
            </a:lvl1pPr>
          </a:lstStyle>
          <a:p>
            <a:fld id="{FCEC1CF7-143F-4F8D-A908-A04026ABEC61}"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 id="214748421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www.datarobot.com/wiki/machine-learning-life-cycle/" TargetMode="External"/><Relationship Id="rId2" Type="http://schemas.openxmlformats.org/officeDocument/2006/relationships/hyperlink" Target="https://www.datarobot.com/wiki/machine-learning/" TargetMode="External"/><Relationship Id="rId1" Type="http://schemas.openxmlformats.org/officeDocument/2006/relationships/slideLayout" Target="../slideLayouts/slideLayout6.xml"/><Relationship Id="rId5" Type="http://schemas.openxmlformats.org/officeDocument/2006/relationships/hyperlink" Target="https://www.datarobot.com/wiki/insights/" TargetMode="External"/><Relationship Id="rId4" Type="http://schemas.openxmlformats.org/officeDocument/2006/relationships/hyperlink" Target="https://www.datarobot.com/wiki/mode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823278"/>
            <a:ext cx="10566400" cy="1143000"/>
          </a:xfrm>
        </p:spPr>
        <p:txBody>
          <a:bodyPr>
            <a:noAutofit/>
          </a:bodyPr>
          <a:lstStyle/>
          <a:p>
            <a:pPr algn="ctr"/>
            <a:r>
              <a:rPr lang="en-US" sz="5000" u="sng" dirty="0" smtClean="0">
                <a:solidFill>
                  <a:srgbClr val="00B0F0"/>
                </a:solidFill>
                <a:latin typeface="Times New Roman" pitchFamily="18" charset="0"/>
                <a:cs typeface="Times New Roman" pitchFamily="18" charset="0"/>
              </a:rPr>
              <a:t>Project – Bankruptcy Prevention</a:t>
            </a:r>
            <a:endParaRPr lang="en-US" sz="5000" u="sng" dirty="0">
              <a:solidFill>
                <a:srgbClr val="00B0F0"/>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1103312" y="2662519"/>
            <a:ext cx="8946541" cy="4195481"/>
          </a:xfrm>
        </p:spPr>
        <p:txBody>
          <a:bodyPr>
            <a:normAutofit/>
          </a:bodyPr>
          <a:lstStyle/>
          <a:p>
            <a:pPr>
              <a:buClr>
                <a:srgbClr val="00B0F0"/>
              </a:buClr>
              <a:buFont typeface="Wingdings" pitchFamily="2" charset="2"/>
              <a:buChar char="Ø"/>
            </a:pPr>
            <a:r>
              <a:rPr lang="en-US" sz="4000" dirty="0" smtClean="0">
                <a:latin typeface="Times New Roman" pitchFamily="18" charset="0"/>
                <a:cs typeface="Times New Roman" pitchFamily="18" charset="0"/>
              </a:rPr>
              <a:t> Team – 2</a:t>
            </a:r>
          </a:p>
          <a:p>
            <a:pPr>
              <a:buClr>
                <a:srgbClr val="00B0F0"/>
              </a:buClr>
              <a:buFont typeface="Wingdings" pitchFamily="2" charset="2"/>
              <a:buChar char="Ø"/>
            </a:pPr>
            <a:r>
              <a:rPr lang="en-US" sz="4000" dirty="0" smtClean="0">
                <a:latin typeface="Times New Roman" pitchFamily="18" charset="0"/>
                <a:cs typeface="Times New Roman" pitchFamily="18" charset="0"/>
              </a:rPr>
              <a:t> Mentor – </a:t>
            </a:r>
            <a:r>
              <a:rPr lang="en-US" sz="4000" dirty="0" err="1" smtClean="0">
                <a:latin typeface="Times New Roman" pitchFamily="18" charset="0"/>
                <a:cs typeface="Times New Roman" pitchFamily="18" charset="0"/>
              </a:rPr>
              <a:t>Varun</a:t>
            </a:r>
            <a:r>
              <a:rPr lang="en-US" sz="4000" dirty="0" smtClean="0">
                <a:latin typeface="Times New Roman" pitchFamily="18" charset="0"/>
                <a:cs typeface="Times New Roman" pitchFamily="18" charset="0"/>
              </a:rPr>
              <a:t> Sir</a:t>
            </a:r>
          </a:p>
          <a:p>
            <a:pPr>
              <a:buClr>
                <a:srgbClr val="00B0F0"/>
              </a:buClr>
              <a:buFont typeface="Wingdings" pitchFamily="2" charset="2"/>
              <a:buChar char="Ø"/>
            </a:pPr>
            <a:r>
              <a:rPr lang="en-US" sz="4000" dirty="0" smtClean="0">
                <a:latin typeface="Times New Roman" pitchFamily="18" charset="0"/>
                <a:cs typeface="Times New Roman" pitchFamily="18" charset="0"/>
              </a:rPr>
              <a:t> 09/11/2021</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267349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63222" y="293780"/>
            <a:ext cx="9937916" cy="6249260"/>
          </a:xfrm>
        </p:spPr>
      </p:pic>
    </p:spTree>
    <p:extLst>
      <p:ext uri="{BB962C8B-B14F-4D97-AF65-F5344CB8AC3E}">
        <p14:creationId xmlns:p14="http://schemas.microsoft.com/office/powerpoint/2010/main" val="17587476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756561" y="304800"/>
            <a:ext cx="9494563" cy="6116320"/>
          </a:xfrm>
        </p:spPr>
      </p:pic>
    </p:spTree>
    <p:extLst>
      <p:ext uri="{BB962C8B-B14F-4D97-AF65-F5344CB8AC3E}">
        <p14:creationId xmlns:p14="http://schemas.microsoft.com/office/powerpoint/2010/main" val="1926152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67363" y="426720"/>
            <a:ext cx="9794239" cy="6055360"/>
          </a:xfrm>
        </p:spPr>
      </p:pic>
    </p:spTree>
    <p:extLst>
      <p:ext uri="{BB962C8B-B14F-4D97-AF65-F5344CB8AC3E}">
        <p14:creationId xmlns:p14="http://schemas.microsoft.com/office/powerpoint/2010/main" val="3625073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116" y="325120"/>
            <a:ext cx="10128885" cy="6156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1032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1" y="528320"/>
            <a:ext cx="10159999" cy="5709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1301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 y="386080"/>
            <a:ext cx="10048240" cy="606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0032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 y="609600"/>
            <a:ext cx="9895840" cy="520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962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solidFill>
                  <a:srgbClr val="00B0F0"/>
                </a:solidFill>
                <a:latin typeface="Times New Roman" pitchFamily="18" charset="0"/>
                <a:cs typeface="Times New Roman" pitchFamily="18" charset="0"/>
              </a:rPr>
              <a:t>What is Precision score ?</a:t>
            </a:r>
            <a:endParaRPr lang="en-US" sz="4200" dirty="0">
              <a:solidFill>
                <a:srgbClr val="00B0F0"/>
              </a:solidFill>
              <a:latin typeface="Times New Roman" pitchFamily="18" charset="0"/>
              <a:cs typeface="Times New Roman" pitchFamily="18" charset="0"/>
            </a:endParaRPr>
          </a:p>
        </p:txBody>
      </p:sp>
      <p:sp>
        <p:nvSpPr>
          <p:cNvPr id="3" name="Rectangle 2"/>
          <p:cNvSpPr/>
          <p:nvPr/>
        </p:nvSpPr>
        <p:spPr>
          <a:xfrm>
            <a:off x="589280" y="1550801"/>
            <a:ext cx="8554720" cy="2846933"/>
          </a:xfrm>
          <a:prstGeom prst="rect">
            <a:avLst/>
          </a:prstGeom>
        </p:spPr>
        <p:txBody>
          <a:bodyPr wrap="square">
            <a:spAutoFit/>
          </a:bodyPr>
          <a:lstStyle/>
          <a:p>
            <a:pPr marL="285750" indent="-285750" algn="just" fontAlgn="base">
              <a:buClr>
                <a:srgbClr val="00B0F0"/>
              </a:buClr>
              <a:buFont typeface="Arial" pitchFamily="34" charset="0"/>
              <a:buChar char="•"/>
            </a:pPr>
            <a:r>
              <a:rPr lang="en-US" sz="2300" dirty="0">
                <a:latin typeface="Times New Roman" pitchFamily="18" charset="0"/>
                <a:cs typeface="Times New Roman" pitchFamily="18" charset="0"/>
              </a:rPr>
              <a:t>Precision: Model precision score represents the model’s ability to correctly predict the positives out of all the positive predictions it made. The precision score is a useful measure of the success of prediction when the classes are very imbalanced. Mathematically, it represents the ratio of true positive to the sum of true positive and false positive.</a:t>
            </a:r>
          </a:p>
          <a:p>
            <a:pPr marL="285750" indent="-285750" fontAlgn="base">
              <a:buClr>
                <a:srgbClr val="00B0F0"/>
              </a:buClr>
              <a:buFont typeface="Arial" pitchFamily="34" charset="0"/>
              <a:buChar char="•"/>
            </a:pPr>
            <a:r>
              <a:rPr lang="en-US" sz="2300" b="1" dirty="0">
                <a:latin typeface="Times New Roman" pitchFamily="18" charset="0"/>
                <a:cs typeface="Times New Roman" pitchFamily="18" charset="0"/>
              </a:rPr>
              <a:t>Precision Score = TP / (FP + TP)</a:t>
            </a:r>
            <a:endParaRPr lang="en-US" sz="2300" dirty="0">
              <a:latin typeface="Times New Roman" pitchFamily="18" charset="0"/>
              <a:cs typeface="Times New Roman" pitchFamily="18" charset="0"/>
            </a:endParaRPr>
          </a:p>
          <a:p>
            <a:pPr fontAlgn="base"/>
            <a:endParaRPr lang="en-US" dirty="0"/>
          </a:p>
        </p:txBody>
      </p:sp>
    </p:spTree>
    <p:extLst>
      <p:ext uri="{BB962C8B-B14F-4D97-AF65-F5344CB8AC3E}">
        <p14:creationId xmlns:p14="http://schemas.microsoft.com/office/powerpoint/2010/main" val="470113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1040" y="240666"/>
            <a:ext cx="9712960" cy="5801588"/>
          </a:xfrm>
          <a:prstGeom prst="rect">
            <a:avLst/>
          </a:prstGeom>
        </p:spPr>
        <p:txBody>
          <a:bodyPr wrap="square">
            <a:spAutoFit/>
          </a:bodyPr>
          <a:lstStyle/>
          <a:p>
            <a:pPr fontAlgn="base"/>
            <a:r>
              <a:rPr lang="en-US" sz="4200" dirty="0">
                <a:solidFill>
                  <a:srgbClr val="00B0F0"/>
                </a:solidFill>
                <a:latin typeface="Times New Roman" pitchFamily="18" charset="0"/>
                <a:cs typeface="Times New Roman" pitchFamily="18" charset="0"/>
              </a:rPr>
              <a:t>What is Recall Score</a:t>
            </a:r>
            <a:r>
              <a:rPr lang="en-US" sz="4200" dirty="0" smtClean="0">
                <a:solidFill>
                  <a:srgbClr val="00B0F0"/>
                </a:solidFill>
                <a:latin typeface="Times New Roman" pitchFamily="18" charset="0"/>
                <a:cs typeface="Times New Roman" pitchFamily="18" charset="0"/>
              </a:rPr>
              <a:t>?</a:t>
            </a:r>
          </a:p>
          <a:p>
            <a:pPr fontAlgn="base"/>
            <a:endParaRPr lang="en-US" sz="1200" dirty="0">
              <a:latin typeface="Times New Roman" pitchFamily="18" charset="0"/>
              <a:cs typeface="Times New Roman" pitchFamily="18" charset="0"/>
            </a:endParaRPr>
          </a:p>
          <a:p>
            <a:pPr algn="just" fontAlgn="base"/>
            <a:r>
              <a:rPr lang="en-US" sz="2300" b="1" dirty="0">
                <a:latin typeface="Times New Roman" pitchFamily="18" charset="0"/>
                <a:cs typeface="Times New Roman" pitchFamily="18" charset="0"/>
              </a:rPr>
              <a:t>Recall</a:t>
            </a:r>
            <a:r>
              <a:rPr lang="en-US" sz="2300" dirty="0">
                <a:latin typeface="Times New Roman" pitchFamily="18" charset="0"/>
                <a:cs typeface="Times New Roman" pitchFamily="18" charset="0"/>
              </a:rPr>
              <a:t>: Model recall score represents the model’s ability to correctly predict the positives out of actual positives. This is unlike precision which measures how many predictions made by models are actually positive out of all positive predictions made. For example: If your machine learning model is trying to identify positive reviews, the recall score would be what percent of those positive reviews did your machine learning model correctly predict as a positive. In other words, it measures how good our machine learning model is at identifying all actual positives out of all positives that exist within a dataset. The higher the recall score, the better the machine learning model is at identifying both positive and negative examples. </a:t>
            </a:r>
            <a:r>
              <a:rPr lang="en-US" sz="2300" b="1" dirty="0">
                <a:latin typeface="Times New Roman" pitchFamily="18" charset="0"/>
                <a:cs typeface="Times New Roman" pitchFamily="18" charset="0"/>
              </a:rPr>
              <a:t>Recall score is a useful measure of success of prediction when the classes are very imbalanced. </a:t>
            </a:r>
            <a:r>
              <a:rPr lang="en-US" sz="2300" dirty="0">
                <a:latin typeface="Times New Roman" pitchFamily="18" charset="0"/>
                <a:cs typeface="Times New Roman" pitchFamily="18" charset="0"/>
              </a:rPr>
              <a:t> Mathematically, it represents the ratio of true positive to the sum of true positive and false negative.</a:t>
            </a:r>
          </a:p>
          <a:p>
            <a:pPr fontAlgn="base"/>
            <a:r>
              <a:rPr lang="en-US" b="1" dirty="0"/>
              <a:t>Recall Score = TP / (FN + TP)</a:t>
            </a:r>
            <a:endParaRPr lang="en-US" dirty="0"/>
          </a:p>
        </p:txBody>
      </p:sp>
    </p:spTree>
    <p:extLst>
      <p:ext uri="{BB962C8B-B14F-4D97-AF65-F5344CB8AC3E}">
        <p14:creationId xmlns:p14="http://schemas.microsoft.com/office/powerpoint/2010/main" val="33345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160" y="338529"/>
            <a:ext cx="10058400" cy="5647700"/>
          </a:xfrm>
          <a:prstGeom prst="rect">
            <a:avLst/>
          </a:prstGeom>
        </p:spPr>
        <p:txBody>
          <a:bodyPr wrap="square">
            <a:spAutoFit/>
          </a:bodyPr>
          <a:lstStyle/>
          <a:p>
            <a:pPr fontAlgn="base"/>
            <a:r>
              <a:rPr lang="en-US" sz="4200" dirty="0" smtClean="0">
                <a:solidFill>
                  <a:srgbClr val="00B0F0"/>
                </a:solidFill>
                <a:latin typeface="Times New Roman" pitchFamily="18" charset="0"/>
                <a:cs typeface="Times New Roman" pitchFamily="18" charset="0"/>
              </a:rPr>
              <a:t>What is Accuracy Score?</a:t>
            </a:r>
          </a:p>
          <a:p>
            <a:pPr fontAlgn="base"/>
            <a:endParaRPr lang="en-US" sz="2000" dirty="0" smtClean="0">
              <a:latin typeface="Times New Roman" pitchFamily="18" charset="0"/>
              <a:cs typeface="Times New Roman" pitchFamily="18" charset="0"/>
            </a:endParaRPr>
          </a:p>
          <a:p>
            <a:pPr algn="just" fontAlgn="base"/>
            <a:r>
              <a:rPr lang="en-US" sz="2300" b="1" dirty="0" smtClean="0">
                <a:latin typeface="Times New Roman" pitchFamily="18" charset="0"/>
                <a:cs typeface="Times New Roman" pitchFamily="18" charset="0"/>
              </a:rPr>
              <a:t>Model </a:t>
            </a:r>
            <a:r>
              <a:rPr lang="en-US" sz="2300" b="1" dirty="0">
                <a:latin typeface="Times New Roman" pitchFamily="18" charset="0"/>
                <a:cs typeface="Times New Roman" pitchFamily="18" charset="0"/>
              </a:rPr>
              <a:t>accuracy </a:t>
            </a:r>
            <a:r>
              <a:rPr lang="en-US" sz="2300" dirty="0">
                <a:latin typeface="Times New Roman" pitchFamily="18" charset="0"/>
                <a:cs typeface="Times New Roman" pitchFamily="18" charset="0"/>
              </a:rPr>
              <a:t>is a machine learning model performance metric that is defined as the ratio of true positives and true negatives to all positive and negative observations. In other words, accuracy tells us how often we can expect our machine learning model will correctly predict an outcome out of the total number of times it made predictions. For example: Let’s assume that you were testing your machine learning model with a dataset of 100 records and that your machine learning model predicted all 90 of those instances correctly. The accuracy metric, in this case, would be: (90/100) = 90%. The accuracy rate is great but it doesn’t tell us anything about the errors our machine learning models make on new data we haven’t seen before.</a:t>
            </a:r>
          </a:p>
          <a:p>
            <a:pPr algn="just" fontAlgn="base"/>
            <a:r>
              <a:rPr lang="en-US" sz="2300" dirty="0">
                <a:latin typeface="Times New Roman" pitchFamily="18" charset="0"/>
                <a:cs typeface="Times New Roman" pitchFamily="18" charset="0"/>
              </a:rPr>
              <a:t>Mathematically, it represents the ratio of the sum of true positive and true negatives out of all the predictions.</a:t>
            </a:r>
          </a:p>
          <a:p>
            <a:pPr algn="just" fontAlgn="base"/>
            <a:r>
              <a:rPr lang="en-US" sz="2300" b="1" dirty="0">
                <a:latin typeface="Times New Roman" pitchFamily="18" charset="0"/>
                <a:cs typeface="Times New Roman" pitchFamily="18" charset="0"/>
              </a:rPr>
              <a:t>Accuracy Score = (TP + TN)/ (TP + FN + TN + FP)</a:t>
            </a:r>
            <a:endParaRPr lang="en-US" sz="2300" dirty="0">
              <a:latin typeface="Times New Roman" pitchFamily="18" charset="0"/>
              <a:cs typeface="Times New Roman" pitchFamily="18" charset="0"/>
            </a:endParaRPr>
          </a:p>
        </p:txBody>
      </p:sp>
    </p:spTree>
    <p:extLst>
      <p:ext uri="{BB962C8B-B14F-4D97-AF65-F5344CB8AC3E}">
        <p14:creationId xmlns:p14="http://schemas.microsoft.com/office/powerpoint/2010/main" val="244797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0316" y="269244"/>
            <a:ext cx="8825659" cy="3329581"/>
          </a:xfrm>
        </p:spPr>
        <p:txBody>
          <a:bodyPr>
            <a:normAutofit/>
          </a:bodyPr>
          <a:lstStyle/>
          <a:p>
            <a:r>
              <a:rPr lang="en-GB" sz="9800" dirty="0" smtClean="0"/>
              <a:t> </a:t>
            </a:r>
            <a:r>
              <a:rPr lang="en-GB" sz="9800" dirty="0" smtClean="0">
                <a:solidFill>
                  <a:srgbClr val="00B0F0"/>
                </a:solidFill>
              </a:rPr>
              <a:t>EDA</a:t>
            </a:r>
            <a:r>
              <a:rPr lang="en-GB" dirty="0" smtClean="0">
                <a:solidFill>
                  <a:srgbClr val="00B0F0"/>
                </a:solidFill>
              </a:rPr>
              <a:t/>
            </a:r>
            <a:br>
              <a:rPr lang="en-GB" dirty="0" smtClean="0">
                <a:solidFill>
                  <a:srgbClr val="00B0F0"/>
                </a:solidFill>
              </a:rPr>
            </a:br>
            <a:r>
              <a:rPr lang="en-GB" dirty="0" smtClean="0">
                <a:solidFill>
                  <a:srgbClr val="00B0F0"/>
                </a:solidFill>
              </a:rPr>
              <a:t>     (</a:t>
            </a:r>
            <a:r>
              <a:rPr lang="en-GB" sz="4400" dirty="0" smtClean="0">
                <a:solidFill>
                  <a:srgbClr val="00B0F0"/>
                </a:solidFill>
                <a:latin typeface="Times New Roman" panose="02020603050405020304" pitchFamily="18" charset="0"/>
                <a:cs typeface="Times New Roman" panose="02020603050405020304" pitchFamily="18" charset="0"/>
              </a:rPr>
              <a:t>exploratory Data   Analysis</a:t>
            </a:r>
            <a:r>
              <a:rPr lang="en-GB" dirty="0" smtClean="0">
                <a:solidFill>
                  <a:srgbClr val="00B0F0"/>
                </a:solidFill>
              </a:rPr>
              <a:t>)</a:t>
            </a:r>
            <a:endParaRPr lang="en-IN" dirty="0">
              <a:solidFill>
                <a:srgbClr val="00B0F0"/>
              </a:solidFill>
            </a:endParaRPr>
          </a:p>
        </p:txBody>
      </p:sp>
    </p:spTree>
    <p:extLst>
      <p:ext uri="{BB962C8B-B14F-4D97-AF65-F5344CB8AC3E}">
        <p14:creationId xmlns:p14="http://schemas.microsoft.com/office/powerpoint/2010/main" val="343136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040" y="488801"/>
            <a:ext cx="8768080" cy="5170646"/>
          </a:xfrm>
          <a:prstGeom prst="rect">
            <a:avLst/>
          </a:prstGeom>
        </p:spPr>
        <p:txBody>
          <a:bodyPr wrap="square">
            <a:spAutoFit/>
          </a:bodyPr>
          <a:lstStyle/>
          <a:p>
            <a:pPr fontAlgn="base"/>
            <a:r>
              <a:rPr lang="en-US" sz="4200" dirty="0">
                <a:solidFill>
                  <a:srgbClr val="00B0F0"/>
                </a:solidFill>
                <a:latin typeface="Times New Roman" pitchFamily="18" charset="0"/>
                <a:cs typeface="Times New Roman" pitchFamily="18" charset="0"/>
              </a:rPr>
              <a:t>What is F1-Score</a:t>
            </a:r>
            <a:r>
              <a:rPr lang="en-US" sz="4200" dirty="0" smtClean="0">
                <a:solidFill>
                  <a:srgbClr val="00B0F0"/>
                </a:solidFill>
                <a:latin typeface="Times New Roman" pitchFamily="18" charset="0"/>
                <a:cs typeface="Times New Roman" pitchFamily="18" charset="0"/>
              </a:rPr>
              <a:t>?</a:t>
            </a:r>
          </a:p>
          <a:p>
            <a:pPr fontAlgn="base"/>
            <a:endParaRPr lang="en-US" sz="1200" dirty="0">
              <a:latin typeface="Times New Roman" pitchFamily="18" charset="0"/>
              <a:cs typeface="Times New Roman" pitchFamily="18" charset="0"/>
            </a:endParaRPr>
          </a:p>
          <a:p>
            <a:pPr algn="just" fontAlgn="base"/>
            <a:r>
              <a:rPr lang="en-US" sz="2300" b="1" dirty="0">
                <a:latin typeface="Times New Roman" pitchFamily="18" charset="0"/>
                <a:cs typeface="Times New Roman" pitchFamily="18" charset="0"/>
              </a:rPr>
              <a:t>Model F1 score</a:t>
            </a:r>
            <a:r>
              <a:rPr lang="en-US" sz="2300" dirty="0">
                <a:latin typeface="Times New Roman" pitchFamily="18" charset="0"/>
                <a:cs typeface="Times New Roman" pitchFamily="18" charset="0"/>
              </a:rPr>
              <a:t> represents the model score as a function of precision and recall score. F-score is a machine learning model performance metric that gives equal weight to both the Precision and Recall for measuring its performance in terms of accuracy, making it an alternative to Accuracy metrics (it doesn’t require us to know the total number of observations). It’s often used as a single value that provides high-level information about the model’s output quality. This is a useful measure of the model in the scenarios where one tries to optimize either of precision or recall score and as a result, the model performance suffers</a:t>
            </a:r>
            <a:r>
              <a:rPr lang="en-US" sz="2300" dirty="0" smtClean="0">
                <a:latin typeface="Times New Roman" pitchFamily="18" charset="0"/>
                <a:cs typeface="Times New Roman" pitchFamily="18" charset="0"/>
              </a:rPr>
              <a:t>.</a:t>
            </a:r>
          </a:p>
          <a:p>
            <a:pPr algn="just" fontAlgn="base"/>
            <a:endParaRPr lang="en-US" sz="2300" dirty="0">
              <a:latin typeface="Times New Roman" pitchFamily="18" charset="0"/>
              <a:cs typeface="Times New Roman" pitchFamily="18" charset="0"/>
            </a:endParaRPr>
          </a:p>
          <a:p>
            <a:pPr fontAlgn="base"/>
            <a:r>
              <a:rPr lang="en-US" sz="2300" b="1" dirty="0">
                <a:latin typeface="Times New Roman" pitchFamily="18" charset="0"/>
                <a:cs typeface="Times New Roman" pitchFamily="18" charset="0"/>
              </a:rPr>
              <a:t>F1 Score = 2* Precision Score * Recall Score/ (Precision Score + Recall Score/)</a:t>
            </a:r>
            <a:endParaRPr lang="en-US" sz="2300" dirty="0">
              <a:latin typeface="Times New Roman" pitchFamily="18" charset="0"/>
              <a:cs typeface="Times New Roman" pitchFamily="18" charset="0"/>
            </a:endParaRPr>
          </a:p>
        </p:txBody>
      </p:sp>
    </p:spTree>
    <p:extLst>
      <p:ext uri="{BB962C8B-B14F-4D97-AF65-F5344CB8AC3E}">
        <p14:creationId xmlns:p14="http://schemas.microsoft.com/office/powerpoint/2010/main" val="1490012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386080" y="299720"/>
            <a:ext cx="10932160" cy="5389880"/>
          </a:xfrm>
          <a:prstGeom prst="rect">
            <a:avLst/>
          </a:prstGeom>
          <a:noFill/>
          <a:ln>
            <a:no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386080" y="5943600"/>
            <a:ext cx="11043920" cy="701040"/>
          </a:xfrm>
          <a:prstGeom prst="rect">
            <a:avLst/>
          </a:prstGeom>
          <a:noFill/>
          <a:ln>
            <a:noFill/>
          </a:ln>
        </p:spPr>
      </p:pic>
    </p:spTree>
    <p:extLst>
      <p:ext uri="{BB962C8B-B14F-4D97-AF65-F5344CB8AC3E}">
        <p14:creationId xmlns:p14="http://schemas.microsoft.com/office/powerpoint/2010/main" val="2733773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160" y="2347278"/>
            <a:ext cx="10566400" cy="1143000"/>
          </a:xfrm>
        </p:spPr>
        <p:txBody>
          <a:bodyPr>
            <a:noAutofit/>
          </a:bodyPr>
          <a:lstStyle/>
          <a:p>
            <a:pPr marL="571500" indent="-571500">
              <a:buClr>
                <a:srgbClr val="00B0F0"/>
              </a:buClr>
              <a:buFont typeface="Wingdings" pitchFamily="2" charset="2"/>
              <a:buChar char="Ø"/>
            </a:pPr>
            <a:r>
              <a:rPr lang="en-US" sz="4200" dirty="0" smtClean="0">
                <a:solidFill>
                  <a:srgbClr val="00B0F0"/>
                </a:solidFill>
                <a:latin typeface="Times New Roman" pitchFamily="18" charset="0"/>
                <a:cs typeface="Times New Roman" pitchFamily="18" charset="0"/>
              </a:rPr>
              <a:t>Highest accuracy</a:t>
            </a:r>
            <a:r>
              <a:rPr lang="en-US" sz="2300" dirty="0" smtClean="0">
                <a:latin typeface="Times New Roman" pitchFamily="18" charset="0"/>
                <a:cs typeface="Times New Roman" pitchFamily="18" charset="0"/>
              </a:rPr>
              <a:t> </a:t>
            </a:r>
            <a:br>
              <a:rPr lang="en-US" sz="2300" dirty="0" smtClean="0">
                <a:latin typeface="Times New Roman" pitchFamily="18" charset="0"/>
                <a:cs typeface="Times New Roman" pitchFamily="18" charset="0"/>
              </a:rPr>
            </a:br>
            <a:r>
              <a:rPr lang="en-US" sz="2300" dirty="0" smtClean="0">
                <a:latin typeface="Times New Roman" pitchFamily="18" charset="0"/>
                <a:cs typeface="Times New Roman" pitchFamily="18" charset="0"/>
              </a:rPr>
              <a:t/>
            </a:r>
            <a:br>
              <a:rPr lang="en-US" sz="2300" dirty="0" smtClean="0">
                <a:latin typeface="Times New Roman" pitchFamily="18" charset="0"/>
                <a:cs typeface="Times New Roman" pitchFamily="18" charset="0"/>
              </a:rPr>
            </a:br>
            <a:r>
              <a:rPr lang="en-US" sz="2300" dirty="0" smtClean="0">
                <a:latin typeface="Times New Roman" pitchFamily="18" charset="0"/>
                <a:cs typeface="Times New Roman" pitchFamily="18" charset="0"/>
              </a:rPr>
              <a:t>	As </a:t>
            </a:r>
            <a:r>
              <a:rPr lang="en-US" sz="2300" dirty="0">
                <a:latin typeface="Times New Roman" pitchFamily="18" charset="0"/>
                <a:cs typeface="Times New Roman" pitchFamily="18" charset="0"/>
              </a:rPr>
              <a:t>you can see in Accuracy method we have used Logistic Regression model and got the highest accuracy which is 99.60.</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Comparing to the other models Logistic regression is giving us the highest accuracy.</a:t>
            </a:r>
          </a:p>
        </p:txBody>
      </p:sp>
    </p:spTree>
    <p:extLst>
      <p:ext uri="{BB962C8B-B14F-4D97-AF65-F5344CB8AC3E}">
        <p14:creationId xmlns:p14="http://schemas.microsoft.com/office/powerpoint/2010/main" val="3675626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426720" y="304804"/>
            <a:ext cx="9936480" cy="6217919"/>
          </a:xfrm>
          <a:prstGeom prst="rect">
            <a:avLst/>
          </a:prstGeom>
          <a:noFill/>
          <a:ln>
            <a:noFill/>
          </a:ln>
        </p:spPr>
      </p:pic>
    </p:spTree>
    <p:extLst>
      <p:ext uri="{BB962C8B-B14F-4D97-AF65-F5344CB8AC3E}">
        <p14:creationId xmlns:p14="http://schemas.microsoft.com/office/powerpoint/2010/main" val="1858792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
            <a:ext cx="9926320" cy="6441440"/>
          </a:xfrm>
          <a:prstGeom prst="rect">
            <a:avLst/>
          </a:prstGeom>
          <a:noFill/>
          <a:ln>
            <a:noFill/>
          </a:ln>
        </p:spPr>
      </p:pic>
    </p:spTree>
    <p:extLst>
      <p:ext uri="{BB962C8B-B14F-4D97-AF65-F5344CB8AC3E}">
        <p14:creationId xmlns:p14="http://schemas.microsoft.com/office/powerpoint/2010/main" val="1039887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335280" y="203200"/>
            <a:ext cx="10017760" cy="6451600"/>
          </a:xfrm>
          <a:prstGeom prst="rect">
            <a:avLst/>
          </a:prstGeom>
          <a:noFill/>
          <a:ln>
            <a:noFill/>
          </a:ln>
        </p:spPr>
      </p:pic>
    </p:spTree>
    <p:extLst>
      <p:ext uri="{BB962C8B-B14F-4D97-AF65-F5344CB8AC3E}">
        <p14:creationId xmlns:p14="http://schemas.microsoft.com/office/powerpoint/2010/main" val="4249201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2720"/>
            <a:ext cx="9692640" cy="6390640"/>
          </a:xfrm>
          <a:prstGeom prst="rect">
            <a:avLst/>
          </a:prstGeom>
          <a:noFill/>
          <a:ln>
            <a:noFill/>
          </a:ln>
        </p:spPr>
      </p:pic>
    </p:spTree>
    <p:extLst>
      <p:ext uri="{BB962C8B-B14F-4D97-AF65-F5344CB8AC3E}">
        <p14:creationId xmlns:p14="http://schemas.microsoft.com/office/powerpoint/2010/main" val="306899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3" y="452718"/>
            <a:ext cx="9404723" cy="715682"/>
          </a:xfrm>
        </p:spPr>
        <p:txBody>
          <a:bodyPr>
            <a:noAutofit/>
          </a:bodyPr>
          <a:lstStyle/>
          <a:p>
            <a:pPr marL="457200" indent="-457200">
              <a:buClr>
                <a:srgbClr val="00B0F0"/>
              </a:buClr>
              <a:buFont typeface="Wingdings" pitchFamily="2" charset="2"/>
              <a:buChar char="Ø"/>
            </a:pPr>
            <a:r>
              <a:rPr lang="en-US" dirty="0" smtClean="0">
                <a:solidFill>
                  <a:srgbClr val="00B0F0"/>
                </a:solidFill>
                <a:latin typeface="Times New Roman" pitchFamily="18" charset="0"/>
                <a:cs typeface="Times New Roman" pitchFamily="18" charset="0"/>
              </a:rPr>
              <a:t>Compare </a:t>
            </a:r>
            <a:r>
              <a:rPr lang="en-US" dirty="0">
                <a:solidFill>
                  <a:srgbClr val="00B0F0"/>
                </a:solidFill>
                <a:latin typeface="Times New Roman" pitchFamily="18" charset="0"/>
                <a:cs typeface="Times New Roman" pitchFamily="18" charset="0"/>
              </a:rPr>
              <a:t>the algorithms</a:t>
            </a:r>
            <a:br>
              <a:rPr lang="en-US" dirty="0">
                <a:solidFill>
                  <a:srgbClr val="00B0F0"/>
                </a:solidFill>
                <a:latin typeface="Times New Roman" pitchFamily="18" charset="0"/>
                <a:cs typeface="Times New Roman" pitchFamily="18" charset="0"/>
              </a:rPr>
            </a:br>
            <a:endParaRPr lang="en-US" dirty="0">
              <a:solidFill>
                <a:srgbClr val="00B0F0"/>
              </a:solidFill>
              <a:latin typeface="Times New Roman" pitchFamily="18" charset="0"/>
              <a:cs typeface="Times New Roman"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640080" y="975360"/>
            <a:ext cx="9743440" cy="5598160"/>
          </a:xfrm>
          <a:prstGeom prst="rect">
            <a:avLst/>
          </a:prstGeom>
          <a:noFill/>
          <a:ln>
            <a:noFill/>
          </a:ln>
        </p:spPr>
      </p:pic>
    </p:spTree>
    <p:extLst>
      <p:ext uri="{BB962C8B-B14F-4D97-AF65-F5344CB8AC3E}">
        <p14:creationId xmlns:p14="http://schemas.microsoft.com/office/powerpoint/2010/main" val="2273506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924560" y="365760"/>
            <a:ext cx="9408160" cy="6329680"/>
          </a:xfrm>
          <a:prstGeom prst="rect">
            <a:avLst/>
          </a:prstGeom>
          <a:noFill/>
          <a:ln>
            <a:noFill/>
          </a:ln>
        </p:spPr>
      </p:pic>
    </p:spTree>
    <p:extLst>
      <p:ext uri="{BB962C8B-B14F-4D97-AF65-F5344CB8AC3E}">
        <p14:creationId xmlns:p14="http://schemas.microsoft.com/office/powerpoint/2010/main" val="3765307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650240" y="182880"/>
            <a:ext cx="9702800" cy="6360160"/>
          </a:xfrm>
          <a:prstGeom prst="rect">
            <a:avLst/>
          </a:prstGeom>
          <a:noFill/>
          <a:ln>
            <a:noFill/>
          </a:ln>
        </p:spPr>
      </p:pic>
    </p:spTree>
    <p:extLst>
      <p:ext uri="{BB962C8B-B14F-4D97-AF65-F5344CB8AC3E}">
        <p14:creationId xmlns:p14="http://schemas.microsoft.com/office/powerpoint/2010/main" val="210250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10566400" cy="1143000"/>
          </a:xfrm>
        </p:spPr>
        <p:txBody>
          <a:bodyPr>
            <a:normAutofit/>
          </a:bodyPr>
          <a:lstStyle/>
          <a:p>
            <a:r>
              <a:rPr lang="en-GB" dirty="0" smtClean="0">
                <a:solidFill>
                  <a:srgbClr val="00B0F0"/>
                </a:solidFill>
                <a:latin typeface="Times New Roman" pitchFamily="18" charset="0"/>
                <a:cs typeface="Times New Roman" pitchFamily="18" charset="0"/>
              </a:rPr>
              <a:t>What is exploratory data analysis</a:t>
            </a:r>
            <a:endParaRPr lang="en-IN" dirty="0">
              <a:solidFill>
                <a:srgbClr val="00B0F0"/>
              </a:solidFill>
              <a:latin typeface="Times New Roman" pitchFamily="18" charset="0"/>
              <a:cs typeface="Times New Roman" pitchFamily="18" charset="0"/>
            </a:endParaRPr>
          </a:p>
        </p:txBody>
      </p:sp>
      <p:sp>
        <p:nvSpPr>
          <p:cNvPr id="3" name="Content Placeholder 2"/>
          <p:cNvSpPr>
            <a:spLocks noGrp="1"/>
          </p:cNvSpPr>
          <p:nvPr>
            <p:ph sz="quarter" idx="13"/>
          </p:nvPr>
        </p:nvSpPr>
        <p:spPr>
          <a:xfrm>
            <a:off x="920432" y="1423002"/>
            <a:ext cx="8946541" cy="4195481"/>
          </a:xfrm>
        </p:spPr>
        <p:txBody>
          <a:bodyPr>
            <a:normAutofit fontScale="55000" lnSpcReduction="20000"/>
          </a:bodyPr>
          <a:lstStyle/>
          <a:p>
            <a:pPr>
              <a:buClr>
                <a:srgbClr val="00B0F0"/>
              </a:buClr>
            </a:pPr>
            <a:r>
              <a:rPr lang="en-GB" sz="4100" dirty="0">
                <a:latin typeface="Times New Roman" panose="02020603050405020304" pitchFamily="18" charset="0"/>
                <a:cs typeface="Times New Roman" panose="02020603050405020304" pitchFamily="18" charset="0"/>
              </a:rPr>
              <a:t>Exploratory Data Analysis (EDA) is the process of visualizing and </a:t>
            </a:r>
            <a:r>
              <a:rPr lang="en-GB" sz="4100" dirty="0" smtClean="0">
                <a:latin typeface="Times New Roman" panose="02020603050405020304" pitchFamily="18" charset="0"/>
                <a:cs typeface="Times New Roman" panose="02020603050405020304" pitchFamily="18" charset="0"/>
              </a:rPr>
              <a:t>analysing data </a:t>
            </a:r>
            <a:r>
              <a:rPr lang="en-GB" sz="4100" dirty="0">
                <a:latin typeface="Times New Roman" panose="02020603050405020304" pitchFamily="18" charset="0"/>
                <a:cs typeface="Times New Roman" panose="02020603050405020304" pitchFamily="18" charset="0"/>
              </a:rPr>
              <a:t>to extract insights from it.</a:t>
            </a:r>
          </a:p>
          <a:p>
            <a:pPr>
              <a:buClr>
                <a:srgbClr val="00B0F0"/>
              </a:buClr>
            </a:pPr>
            <a:r>
              <a:rPr lang="en-GB" sz="4100" dirty="0">
                <a:latin typeface="Times New Roman" panose="02020603050405020304" pitchFamily="18" charset="0"/>
                <a:cs typeface="Times New Roman" panose="02020603050405020304" pitchFamily="18" charset="0"/>
              </a:rPr>
              <a:t>In other words, EDA is the process of summarizing important </a:t>
            </a:r>
            <a:r>
              <a:rPr lang="en-GB" sz="4100" dirty="0" smtClean="0">
                <a:latin typeface="Times New Roman" panose="02020603050405020304" pitchFamily="18" charset="0"/>
                <a:cs typeface="Times New Roman" panose="02020603050405020304" pitchFamily="18" charset="0"/>
              </a:rPr>
              <a:t>characteristics of </a:t>
            </a:r>
            <a:r>
              <a:rPr lang="en-GB" sz="4100" dirty="0">
                <a:latin typeface="Times New Roman" panose="02020603050405020304" pitchFamily="18" charset="0"/>
                <a:cs typeface="Times New Roman" panose="02020603050405020304" pitchFamily="18" charset="0"/>
              </a:rPr>
              <a:t>data in order to gain better understanding of the dataset.</a:t>
            </a:r>
          </a:p>
          <a:p>
            <a:pPr>
              <a:buClr>
                <a:srgbClr val="00B0F0"/>
              </a:buClr>
            </a:pPr>
            <a:r>
              <a:rPr lang="en-GB" sz="4100" dirty="0" smtClean="0">
                <a:latin typeface="Times New Roman" panose="02020603050405020304" pitchFamily="18" charset="0"/>
                <a:cs typeface="Times New Roman" panose="02020603050405020304" pitchFamily="18" charset="0"/>
              </a:rPr>
              <a:t>Extracting </a:t>
            </a:r>
            <a:r>
              <a:rPr lang="en-GB" sz="4100" dirty="0">
                <a:latin typeface="Times New Roman" panose="02020603050405020304" pitchFamily="18" charset="0"/>
                <a:cs typeface="Times New Roman" panose="02020603050405020304" pitchFamily="18" charset="0"/>
              </a:rPr>
              <a:t>important variables and leaving behind useless variables</a:t>
            </a:r>
          </a:p>
          <a:p>
            <a:pPr>
              <a:buClr>
                <a:srgbClr val="00B0F0"/>
              </a:buClr>
            </a:pPr>
            <a:r>
              <a:rPr lang="en-GB" sz="4100" dirty="0" smtClean="0">
                <a:latin typeface="Times New Roman" panose="02020603050405020304" pitchFamily="18" charset="0"/>
                <a:cs typeface="Times New Roman" panose="02020603050405020304" pitchFamily="18" charset="0"/>
              </a:rPr>
              <a:t>Identifying </a:t>
            </a:r>
            <a:r>
              <a:rPr lang="en-GB" sz="4100" dirty="0">
                <a:latin typeface="Times New Roman" panose="02020603050405020304" pitchFamily="18" charset="0"/>
                <a:cs typeface="Times New Roman" panose="02020603050405020304" pitchFamily="18" charset="0"/>
              </a:rPr>
              <a:t>outliers, missing values, or human </a:t>
            </a:r>
            <a:r>
              <a:rPr lang="en-GB" sz="4100" dirty="0" smtClean="0">
                <a:latin typeface="Times New Roman" panose="02020603050405020304" pitchFamily="18" charset="0"/>
                <a:cs typeface="Times New Roman" panose="02020603050405020304" pitchFamily="18" charset="0"/>
              </a:rPr>
              <a:t>error Understanding the relationship(s</a:t>
            </a:r>
            <a:r>
              <a:rPr lang="en-GB" sz="4100" dirty="0">
                <a:latin typeface="Times New Roman" panose="02020603050405020304" pitchFamily="18" charset="0"/>
                <a:cs typeface="Times New Roman" panose="02020603050405020304" pitchFamily="18" charset="0"/>
              </a:rPr>
              <a:t>), or lack of, between variables</a:t>
            </a:r>
          </a:p>
          <a:p>
            <a:pPr>
              <a:buClr>
                <a:srgbClr val="00B0F0"/>
              </a:buClr>
            </a:pPr>
            <a:r>
              <a:rPr lang="en-GB" sz="4100" dirty="0" smtClean="0">
                <a:latin typeface="Times New Roman" panose="02020603050405020304" pitchFamily="18" charset="0"/>
                <a:cs typeface="Times New Roman" panose="02020603050405020304" pitchFamily="18" charset="0"/>
              </a:rPr>
              <a:t>Ultimately</a:t>
            </a:r>
            <a:r>
              <a:rPr lang="en-GB" sz="4100" dirty="0">
                <a:latin typeface="Times New Roman" panose="02020603050405020304" pitchFamily="18" charset="0"/>
                <a:cs typeface="Times New Roman" panose="02020603050405020304" pitchFamily="18" charset="0"/>
              </a:rPr>
              <a:t>, maximizing your insights of a dataset and minimizing </a:t>
            </a:r>
            <a:r>
              <a:rPr lang="en-GB" sz="4100" dirty="0" smtClean="0">
                <a:latin typeface="Times New Roman" panose="02020603050405020304" pitchFamily="18" charset="0"/>
                <a:cs typeface="Times New Roman" panose="02020603050405020304" pitchFamily="18" charset="0"/>
              </a:rPr>
              <a:t>potential error </a:t>
            </a:r>
            <a:r>
              <a:rPr lang="en-GB" sz="4100" dirty="0">
                <a:latin typeface="Times New Roman" panose="02020603050405020304" pitchFamily="18" charset="0"/>
                <a:cs typeface="Times New Roman" panose="02020603050405020304" pitchFamily="18" charset="0"/>
              </a:rPr>
              <a:t>that may occur later in the </a:t>
            </a:r>
            <a:r>
              <a:rPr lang="en-GB" sz="4100" dirty="0" smtClean="0">
                <a:latin typeface="Times New Roman" panose="02020603050405020304" pitchFamily="18" charset="0"/>
                <a:cs typeface="Times New Roman" panose="02020603050405020304" pitchFamily="18" charset="0"/>
              </a:rPr>
              <a:t>process</a:t>
            </a:r>
            <a:r>
              <a:rPr lang="en-GB" dirty="0"/>
              <a:t/>
            </a:r>
            <a:br>
              <a:rPr lang="en-GB" dirty="0"/>
            </a:br>
            <a:endParaRPr lang="en-IN" dirty="0"/>
          </a:p>
        </p:txBody>
      </p:sp>
    </p:spTree>
    <p:extLst>
      <p:ext uri="{BB962C8B-B14F-4D97-AF65-F5344CB8AC3E}">
        <p14:creationId xmlns:p14="http://schemas.microsoft.com/office/powerpoint/2010/main" val="8034015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731520" y="182880"/>
            <a:ext cx="9601200" cy="6217920"/>
          </a:xfrm>
          <a:prstGeom prst="rect">
            <a:avLst/>
          </a:prstGeom>
          <a:noFill/>
          <a:ln>
            <a:noFill/>
          </a:ln>
        </p:spPr>
      </p:pic>
    </p:spTree>
    <p:extLst>
      <p:ext uri="{BB962C8B-B14F-4D97-AF65-F5344CB8AC3E}">
        <p14:creationId xmlns:p14="http://schemas.microsoft.com/office/powerpoint/2010/main" val="2744360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680720" y="304800"/>
            <a:ext cx="9641840" cy="6085840"/>
          </a:xfrm>
          <a:prstGeom prst="rect">
            <a:avLst/>
          </a:prstGeom>
          <a:noFill/>
          <a:ln>
            <a:noFill/>
          </a:ln>
        </p:spPr>
      </p:pic>
    </p:spTree>
    <p:extLst>
      <p:ext uri="{BB962C8B-B14F-4D97-AF65-F5344CB8AC3E}">
        <p14:creationId xmlns:p14="http://schemas.microsoft.com/office/powerpoint/2010/main" val="81918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20" y="121920"/>
            <a:ext cx="10058400" cy="653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441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788160" y="492760"/>
            <a:ext cx="8087360" cy="5461000"/>
          </a:xfrm>
          <a:prstGeom prst="rect">
            <a:avLst/>
          </a:prstGeom>
          <a:noFill/>
          <a:ln>
            <a:noFill/>
          </a:ln>
        </p:spPr>
      </p:pic>
    </p:spTree>
    <p:extLst>
      <p:ext uri="{BB962C8B-B14F-4D97-AF65-F5344CB8AC3E}">
        <p14:creationId xmlns:p14="http://schemas.microsoft.com/office/powerpoint/2010/main" val="20439620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4913" y="1671918"/>
            <a:ext cx="9404723" cy="1400530"/>
          </a:xfrm>
        </p:spPr>
        <p:txBody>
          <a:bodyPr/>
          <a:lstStyle/>
          <a:p>
            <a:pPr algn="ctr"/>
            <a:r>
              <a:rPr lang="en-US" sz="6000" dirty="0" smtClean="0">
                <a:latin typeface="Times New Roman" pitchFamily="18" charset="0"/>
                <a:cs typeface="Times New Roman" pitchFamily="18" charset="0"/>
              </a:rPr>
              <a:t>Model Deployment</a:t>
            </a:r>
            <a:endParaRPr lang="en-US" sz="6000" dirty="0">
              <a:latin typeface="Times New Roman" pitchFamily="18" charset="0"/>
              <a:cs typeface="Times New Roman" pitchFamily="18" charset="0"/>
            </a:endParaRPr>
          </a:p>
        </p:txBody>
      </p:sp>
    </p:spTree>
    <p:extLst>
      <p:ext uri="{BB962C8B-B14F-4D97-AF65-F5344CB8AC3E}">
        <p14:creationId xmlns:p14="http://schemas.microsoft.com/office/powerpoint/2010/main" val="3134517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009198"/>
            <a:ext cx="10566400" cy="1143000"/>
          </a:xfrm>
        </p:spPr>
        <p:txBody>
          <a:bodyPr/>
          <a:lstStyle/>
          <a:p>
            <a:r>
              <a:rPr lang="en-US" b="1" dirty="0">
                <a:solidFill>
                  <a:srgbClr val="00B0F0"/>
                </a:solidFill>
                <a:latin typeface="Times New Roman" pitchFamily="18" charset="0"/>
                <a:cs typeface="Times New Roman" pitchFamily="18" charset="0"/>
              </a:rPr>
              <a:t>What is Model Deployment</a:t>
            </a:r>
            <a:r>
              <a:rPr lang="en-US" b="1" dirty="0" smtClean="0">
                <a:solidFill>
                  <a:srgbClr val="00B0F0"/>
                </a:solidFill>
                <a:latin typeface="Times New Roman" pitchFamily="18" charset="0"/>
                <a:cs typeface="Times New Roman" pitchFamily="18" charset="0"/>
              </a:rPr>
              <a:t>?</a:t>
            </a:r>
            <a:br>
              <a:rPr lang="en-US" b="1" dirty="0" smtClean="0">
                <a:solidFill>
                  <a:srgbClr val="00B0F0"/>
                </a:solidFill>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sz="2300" dirty="0">
                <a:latin typeface="Times New Roman" pitchFamily="18" charset="0"/>
                <a:cs typeface="Times New Roman" pitchFamily="18" charset="0"/>
              </a:rPr>
              <a:t>Deployment is the method by which you integrate a </a:t>
            </a:r>
            <a:r>
              <a:rPr lang="en-US" sz="2300" dirty="0">
                <a:latin typeface="Times New Roman" pitchFamily="18" charset="0"/>
                <a:cs typeface="Times New Roman" pitchFamily="18" charset="0"/>
                <a:hlinkClick r:id="rId2"/>
              </a:rPr>
              <a:t>machine learning</a:t>
            </a:r>
            <a:r>
              <a:rPr lang="en-US" sz="2300" dirty="0">
                <a:latin typeface="Times New Roman" pitchFamily="18" charset="0"/>
                <a:cs typeface="Times New Roman" pitchFamily="18" charset="0"/>
              </a:rPr>
              <a:t> model into an existing production environment to make practical business decisions based on data. It is one of the last stages in the </a:t>
            </a:r>
            <a:r>
              <a:rPr lang="en-US" sz="2300" dirty="0">
                <a:latin typeface="Times New Roman" pitchFamily="18" charset="0"/>
                <a:cs typeface="Times New Roman" pitchFamily="18" charset="0"/>
                <a:hlinkClick r:id="rId3"/>
              </a:rPr>
              <a:t>machine learning life cycle</a:t>
            </a:r>
            <a:r>
              <a:rPr lang="en-US" sz="2300" dirty="0">
                <a:latin typeface="Times New Roman" pitchFamily="18" charset="0"/>
                <a:cs typeface="Times New Roman" pitchFamily="18" charset="0"/>
              </a:rPr>
              <a:t> and can be one of the most cumbersome. </a:t>
            </a:r>
            <a:r>
              <a:rPr lang="en-US" sz="2300" dirty="0" smtClean="0">
                <a:latin typeface="Times New Roman" pitchFamily="18" charset="0"/>
                <a:cs typeface="Times New Roman" pitchFamily="18" charset="0"/>
              </a:rPr>
              <a:t/>
            </a:r>
            <a:br>
              <a:rPr lang="en-US" sz="2300" dirty="0" smtClean="0">
                <a:latin typeface="Times New Roman" pitchFamily="18" charset="0"/>
                <a:cs typeface="Times New Roman" pitchFamily="18" charset="0"/>
              </a:rPr>
            </a:b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r>
              <a:rPr lang="en-US" b="1" dirty="0">
                <a:solidFill>
                  <a:srgbClr val="00B0F0"/>
                </a:solidFill>
                <a:latin typeface="Times New Roman" pitchFamily="18" charset="0"/>
                <a:cs typeface="Times New Roman" pitchFamily="18" charset="0"/>
              </a:rPr>
              <a:t>Why is Model Deployment Important?</a:t>
            </a:r>
            <a:r>
              <a:rPr lang="en-US" sz="2400" b="1" dirty="0"/>
              <a:t/>
            </a:r>
            <a:br>
              <a:rPr lang="en-US" sz="2400" b="1" dirty="0"/>
            </a:br>
            <a:r>
              <a:rPr lang="en-US" sz="2400" b="1" dirty="0" smtClean="0"/>
              <a:t/>
            </a:r>
            <a:br>
              <a:rPr lang="en-US" sz="2400" b="1" dirty="0" smtClean="0"/>
            </a:br>
            <a:r>
              <a:rPr lang="en-US" sz="2300" dirty="0" smtClean="0">
                <a:latin typeface="Times New Roman" pitchFamily="18" charset="0"/>
                <a:cs typeface="Times New Roman" pitchFamily="18" charset="0"/>
              </a:rPr>
              <a:t>In </a:t>
            </a:r>
            <a:r>
              <a:rPr lang="en-US" sz="2300" dirty="0">
                <a:latin typeface="Times New Roman" pitchFamily="18" charset="0"/>
                <a:cs typeface="Times New Roman" pitchFamily="18" charset="0"/>
              </a:rPr>
              <a:t>order to start using a </a:t>
            </a:r>
            <a:r>
              <a:rPr lang="en-US" sz="2300" dirty="0">
                <a:latin typeface="Times New Roman" pitchFamily="18" charset="0"/>
                <a:cs typeface="Times New Roman" pitchFamily="18" charset="0"/>
                <a:hlinkClick r:id="rId4"/>
              </a:rPr>
              <a:t>model</a:t>
            </a:r>
            <a:r>
              <a:rPr lang="en-US" sz="2300" dirty="0">
                <a:latin typeface="Times New Roman" pitchFamily="18" charset="0"/>
                <a:cs typeface="Times New Roman" pitchFamily="18" charset="0"/>
              </a:rPr>
              <a:t> for practical decision-making, it needs to be effectively deployed into production. If you cannot reliably get practical </a:t>
            </a:r>
            <a:r>
              <a:rPr lang="en-US" sz="2300" dirty="0">
                <a:latin typeface="Times New Roman" pitchFamily="18" charset="0"/>
                <a:cs typeface="Times New Roman" pitchFamily="18" charset="0"/>
                <a:hlinkClick r:id="rId5"/>
              </a:rPr>
              <a:t>insights</a:t>
            </a:r>
            <a:r>
              <a:rPr lang="en-US" sz="2300" dirty="0">
                <a:latin typeface="Times New Roman" pitchFamily="18" charset="0"/>
                <a:cs typeface="Times New Roman" pitchFamily="18" charset="0"/>
              </a:rPr>
              <a:t> from your model, then the impact of the model is severely limited.</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endParaRPr lang="en-US" sz="2300" dirty="0">
              <a:latin typeface="Times New Roman" pitchFamily="18" charset="0"/>
              <a:cs typeface="Times New Roman" pitchFamily="18" charset="0"/>
            </a:endParaRPr>
          </a:p>
        </p:txBody>
      </p:sp>
    </p:spTree>
    <p:extLst>
      <p:ext uri="{BB962C8B-B14F-4D97-AF65-F5344CB8AC3E}">
        <p14:creationId xmlns:p14="http://schemas.microsoft.com/office/powerpoint/2010/main" val="1924834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40" y="4115118"/>
            <a:ext cx="10566400" cy="1143000"/>
          </a:xfrm>
        </p:spPr>
        <p:txBody>
          <a:bodyPr/>
          <a:lstStyle/>
          <a:p>
            <a:r>
              <a:rPr lang="en-US" sz="2300" b="1" dirty="0">
                <a:solidFill>
                  <a:srgbClr val="00B0F0"/>
                </a:solidFill>
                <a:latin typeface="Times New Roman" pitchFamily="18" charset="0"/>
                <a:cs typeface="Times New Roman" pitchFamily="18" charset="0"/>
              </a:rPr>
              <a:t>Deployment</a:t>
            </a:r>
            <a:r>
              <a:rPr lang="en-US" sz="2300" b="1" dirty="0">
                <a:latin typeface="Times New Roman" pitchFamily="18" charset="0"/>
                <a:cs typeface="Times New Roman" pitchFamily="18" charset="0"/>
              </a:rPr>
              <a:t>:</a:t>
            </a:r>
            <a:r>
              <a:rPr lang="en-US" sz="2300" dirty="0">
                <a:latin typeface="Times New Roman" pitchFamily="18" charset="0"/>
                <a:cs typeface="Times New Roman" pitchFamily="18" charset="0"/>
              </a:rPr>
              <a:t> The engineering task of exposing an ML model to the rest of the world</a:t>
            </a:r>
            <a:r>
              <a:rPr lang="en-US" sz="2300" dirty="0" smtClean="0">
                <a:latin typeface="Times New Roman" pitchFamily="18" charset="0"/>
                <a:cs typeface="Times New Roman" pitchFamily="18" charset="0"/>
              </a:rPr>
              <a:t>.</a:t>
            </a:r>
            <a:br>
              <a:rPr lang="en-US" sz="2300" dirty="0" smtClean="0">
                <a:latin typeface="Times New Roman" pitchFamily="18" charset="0"/>
                <a:cs typeface="Times New Roman" pitchFamily="18" charset="0"/>
              </a:rPr>
            </a:br>
            <a:r>
              <a:rPr lang="en-US" sz="2300" dirty="0" smtClean="0">
                <a:latin typeface="Times New Roman" pitchFamily="18" charset="0"/>
                <a:cs typeface="Times New Roman" pitchFamily="18" charset="0"/>
              </a:rPr>
              <a:t/>
            </a:r>
            <a:br>
              <a:rPr lang="en-US" sz="2300" dirty="0" smtClean="0">
                <a:latin typeface="Times New Roman" pitchFamily="18" charset="0"/>
                <a:cs typeface="Times New Roman" pitchFamily="18" charset="0"/>
              </a:rPr>
            </a:br>
            <a:r>
              <a:rPr lang="en-US" sz="2300" b="1" dirty="0" smtClean="0">
                <a:solidFill>
                  <a:srgbClr val="00B0F0"/>
                </a:solidFill>
                <a:latin typeface="Times New Roman" pitchFamily="18" charset="0"/>
                <a:cs typeface="Times New Roman" pitchFamily="18" charset="0"/>
              </a:rPr>
              <a:t>Inference</a:t>
            </a:r>
            <a:r>
              <a:rPr lang="en-US" sz="2300" b="1" dirty="0">
                <a:latin typeface="Times New Roman" pitchFamily="18" charset="0"/>
                <a:cs typeface="Times New Roman" pitchFamily="18" charset="0"/>
              </a:rPr>
              <a:t>:</a:t>
            </a:r>
            <a:r>
              <a:rPr lang="en-US" sz="2300" dirty="0">
                <a:latin typeface="Times New Roman" pitchFamily="18" charset="0"/>
                <a:cs typeface="Times New Roman" pitchFamily="18" charset="0"/>
              </a:rPr>
              <a:t> The model's computational task of transforming questions into answers</a:t>
            </a:r>
            <a:r>
              <a:rPr lang="en-US" sz="2300" dirty="0" smtClean="0">
                <a:latin typeface="Times New Roman" pitchFamily="18" charset="0"/>
                <a:cs typeface="Times New Roman" pitchFamily="18" charset="0"/>
              </a:rPr>
              <a:t>.</a:t>
            </a:r>
            <a:br>
              <a:rPr lang="en-US" sz="2300" dirty="0" smtClean="0">
                <a:latin typeface="Times New Roman" pitchFamily="18" charset="0"/>
                <a:cs typeface="Times New Roman" pitchFamily="18" charset="0"/>
              </a:rPr>
            </a:b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r>
              <a:rPr lang="en-US" sz="2300" b="1" dirty="0">
                <a:solidFill>
                  <a:srgbClr val="00B0F0"/>
                </a:solidFill>
                <a:latin typeface="Times New Roman" pitchFamily="18" charset="0"/>
                <a:cs typeface="Times New Roman" pitchFamily="18" charset="0"/>
              </a:rPr>
              <a:t>Testing</a:t>
            </a:r>
            <a:r>
              <a:rPr lang="en-US" sz="2300" b="1" dirty="0">
                <a:latin typeface="Times New Roman" pitchFamily="18" charset="0"/>
                <a:cs typeface="Times New Roman" pitchFamily="18" charset="0"/>
              </a:rPr>
              <a:t>:</a:t>
            </a:r>
            <a:r>
              <a:rPr lang="en-US" sz="2300" dirty="0">
                <a:latin typeface="Times New Roman" pitchFamily="18" charset="0"/>
                <a:cs typeface="Times New Roman" pitchFamily="18" charset="0"/>
              </a:rPr>
              <a:t> The engineering task of building automated tests to verify baseline functionality and infrastructure robustness</a:t>
            </a:r>
            <a:r>
              <a:rPr lang="en-US" sz="2300" dirty="0" smtClean="0">
                <a:latin typeface="Times New Roman" pitchFamily="18" charset="0"/>
                <a:cs typeface="Times New Roman" pitchFamily="18" charset="0"/>
              </a:rPr>
              <a:t>.</a:t>
            </a:r>
            <a:br>
              <a:rPr lang="en-US" sz="2300" dirty="0" smtClean="0">
                <a:latin typeface="Times New Roman" pitchFamily="18" charset="0"/>
                <a:cs typeface="Times New Roman" pitchFamily="18" charset="0"/>
              </a:rPr>
            </a:br>
            <a:r>
              <a:rPr lang="en-US" sz="2300" dirty="0">
                <a:latin typeface="Times New Roman" pitchFamily="18" charset="0"/>
                <a:cs typeface="Times New Roman" pitchFamily="18" charset="0"/>
              </a:rPr>
              <a:t/>
            </a:r>
            <a:br>
              <a:rPr lang="en-US" sz="2300" dirty="0">
                <a:latin typeface="Times New Roman" pitchFamily="18" charset="0"/>
                <a:cs typeface="Times New Roman" pitchFamily="18" charset="0"/>
              </a:rPr>
            </a:br>
            <a:r>
              <a:rPr lang="en-US" sz="2300" b="1" dirty="0">
                <a:solidFill>
                  <a:srgbClr val="00B0F0"/>
                </a:solidFill>
                <a:latin typeface="Times New Roman" pitchFamily="18" charset="0"/>
                <a:cs typeface="Times New Roman" pitchFamily="18" charset="0"/>
              </a:rPr>
              <a:t>Monitoring</a:t>
            </a:r>
            <a:r>
              <a:rPr lang="en-US" sz="2300" b="1" dirty="0">
                <a:latin typeface="Times New Roman" pitchFamily="18" charset="0"/>
                <a:cs typeface="Times New Roman" pitchFamily="18" charset="0"/>
              </a:rPr>
              <a:t>:</a:t>
            </a:r>
            <a:r>
              <a:rPr lang="en-US" sz="2300" dirty="0">
                <a:latin typeface="Times New Roman" pitchFamily="18" charset="0"/>
                <a:cs typeface="Times New Roman" pitchFamily="18" charset="0"/>
              </a:rPr>
              <a:t> The supervision of the model's health and performance once deployed.</a:t>
            </a:r>
            <a:br>
              <a:rPr lang="en-US" sz="2300" dirty="0">
                <a:latin typeface="Times New Roman" pitchFamily="18" charset="0"/>
                <a:cs typeface="Times New Roman" pitchFamily="18" charset="0"/>
              </a:rPr>
            </a:br>
            <a:endParaRPr lang="en-US" sz="2300" dirty="0">
              <a:latin typeface="Times New Roman" pitchFamily="18" charset="0"/>
              <a:cs typeface="Times New Roman" pitchFamily="18" charset="0"/>
            </a:endParaRPr>
          </a:p>
        </p:txBody>
      </p:sp>
    </p:spTree>
    <p:extLst>
      <p:ext uri="{BB962C8B-B14F-4D97-AF65-F5344CB8AC3E}">
        <p14:creationId xmlns:p14="http://schemas.microsoft.com/office/powerpoint/2010/main" val="696538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880" y="3129598"/>
            <a:ext cx="10566400" cy="1143000"/>
          </a:xfrm>
        </p:spPr>
        <p:txBody>
          <a:bodyPr/>
          <a:lstStyle/>
          <a:p>
            <a:r>
              <a:rPr lang="en-US" sz="4000" dirty="0">
                <a:solidFill>
                  <a:srgbClr val="00B0F0"/>
                </a:solidFill>
                <a:latin typeface="Times New Roman" pitchFamily="18" charset="0"/>
                <a:cs typeface="Times New Roman" pitchFamily="18" charset="0"/>
              </a:rPr>
              <a:t>What is </a:t>
            </a:r>
            <a:r>
              <a:rPr lang="en-US" sz="4000" dirty="0" err="1">
                <a:solidFill>
                  <a:srgbClr val="00B0F0"/>
                </a:solidFill>
                <a:latin typeface="Times New Roman" pitchFamily="18" charset="0"/>
                <a:cs typeface="Times New Roman" pitchFamily="18" charset="0"/>
              </a:rPr>
              <a:t>Streamlit</a:t>
            </a:r>
            <a:r>
              <a:rPr lang="en-US" sz="4000" dirty="0" smtClean="0">
                <a:solidFill>
                  <a:srgbClr val="00B0F0"/>
                </a:solidFill>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sz="2300" dirty="0" err="1" smtClean="0">
                <a:latin typeface="Times New Roman" pitchFamily="18" charset="0"/>
                <a:cs typeface="Times New Roman" pitchFamily="18" charset="0"/>
              </a:rPr>
              <a:t>Streamlit</a:t>
            </a:r>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is an open-source python framework for building web apps for Machine Learning and Data Science. We can instantly develop web apps and deploy them easily using </a:t>
            </a:r>
            <a:r>
              <a:rPr lang="en-US" sz="2300" dirty="0" err="1">
                <a:latin typeface="Times New Roman" pitchFamily="18" charset="0"/>
                <a:cs typeface="Times New Roman" pitchFamily="18" charset="0"/>
              </a:rPr>
              <a:t>Streamlit</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Streamlit</a:t>
            </a:r>
            <a:r>
              <a:rPr lang="en-US" sz="2300" dirty="0">
                <a:latin typeface="Times New Roman" pitchFamily="18" charset="0"/>
                <a:cs typeface="Times New Roman" pitchFamily="18" charset="0"/>
              </a:rPr>
              <a:t> allows you to write an app the same way you write a python code. </a:t>
            </a:r>
            <a:r>
              <a:rPr lang="en-US" sz="2300" dirty="0" err="1">
                <a:latin typeface="Times New Roman" pitchFamily="18" charset="0"/>
                <a:cs typeface="Times New Roman" pitchFamily="18" charset="0"/>
              </a:rPr>
              <a:t>Streamlit</a:t>
            </a:r>
            <a:r>
              <a:rPr lang="en-US" sz="2300" dirty="0">
                <a:latin typeface="Times New Roman" pitchFamily="18" charset="0"/>
                <a:cs typeface="Times New Roman" pitchFamily="18" charset="0"/>
              </a:rPr>
              <a:t> makes it seamless to work on the interactive loop of coding and viewing results in the web app.</a:t>
            </a:r>
          </a:p>
        </p:txBody>
      </p:sp>
    </p:spTree>
    <p:extLst>
      <p:ext uri="{BB962C8B-B14F-4D97-AF65-F5344CB8AC3E}">
        <p14:creationId xmlns:p14="http://schemas.microsoft.com/office/powerpoint/2010/main" val="2525359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640" y="6050408"/>
            <a:ext cx="10566400" cy="1143000"/>
          </a:xfrm>
        </p:spPr>
        <p:txBody>
          <a:bodyPr/>
          <a:lstStyle/>
          <a:p>
            <a:r>
              <a:rPr lang="en-US" dirty="0" smtClean="0">
                <a:solidFill>
                  <a:srgbClr val="00B0F0"/>
                </a:solidFill>
                <a:latin typeface="Times New Roman" pitchFamily="18" charset="0"/>
                <a:cs typeface="Times New Roman" pitchFamily="18" charset="0"/>
              </a:rPr>
              <a:t>Why </a:t>
            </a:r>
            <a:r>
              <a:rPr lang="en-US" dirty="0" err="1" smtClean="0">
                <a:solidFill>
                  <a:srgbClr val="00B0F0"/>
                </a:solidFill>
                <a:latin typeface="Times New Roman" pitchFamily="18" charset="0"/>
                <a:cs typeface="Times New Roman" pitchFamily="18" charset="0"/>
              </a:rPr>
              <a:t>Streamlit</a:t>
            </a:r>
            <a:r>
              <a:rPr lang="en-US" dirty="0" smtClean="0">
                <a:solidFill>
                  <a:srgbClr val="00B0F0"/>
                </a:solidFill>
                <a:latin typeface="Times New Roman" pitchFamily="18" charset="0"/>
                <a:cs typeface="Times New Roman" pitchFamily="18" charset="0"/>
              </a:rPr>
              <a:t>?</a:t>
            </a:r>
            <a:br>
              <a:rPr lang="en-US" dirty="0" smtClean="0">
                <a:solidFill>
                  <a:srgbClr val="00B0F0"/>
                </a:solidFill>
                <a:latin typeface="Times New Roman" pitchFamily="18" charset="0"/>
                <a:cs typeface="Times New Roman" pitchFamily="18" charset="0"/>
              </a:rPr>
            </a:br>
            <a:r>
              <a:rPr lang="en-US" dirty="0" smtClean="0">
                <a:solidFill>
                  <a:srgbClr val="00B0F0"/>
                </a:solidFill>
                <a:latin typeface="Times New Roman" pitchFamily="18" charset="0"/>
                <a:cs typeface="Times New Roman" pitchFamily="18" charset="0"/>
              </a:rPr>
              <a:t/>
            </a:r>
            <a:br>
              <a:rPr lang="en-US" dirty="0" smtClean="0">
                <a:solidFill>
                  <a:srgbClr val="00B0F0"/>
                </a:solidFill>
                <a:latin typeface="Times New Roman" pitchFamily="18" charset="0"/>
                <a:cs typeface="Times New Roman" pitchFamily="18" charset="0"/>
              </a:rPr>
            </a:br>
            <a:r>
              <a:rPr lang="en-US" sz="2200" dirty="0" err="1">
                <a:latin typeface="Times New Roman" pitchFamily="18" charset="0"/>
                <a:cs typeface="Times New Roman" pitchFamily="18" charset="0"/>
              </a:rPr>
              <a:t>Streamlit</a:t>
            </a:r>
            <a:r>
              <a:rPr lang="en-US" sz="2200" dirty="0">
                <a:latin typeface="Times New Roman" pitchFamily="18" charset="0"/>
                <a:cs typeface="Times New Roman" pitchFamily="18" charset="0"/>
              </a:rPr>
              <a:t> is a popular open-source framework used for model deployment by machine learning and data science teams. And the best part is it’s free of cost and purely in python.</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dirty="0" err="1">
                <a:latin typeface="Times New Roman" pitchFamily="18" charset="0"/>
                <a:cs typeface="Times New Roman" pitchFamily="18" charset="0"/>
              </a:rPr>
              <a:t>Streamlit</a:t>
            </a:r>
            <a:r>
              <a:rPr lang="en-US" sz="2200" dirty="0">
                <a:latin typeface="Times New Roman" pitchFamily="18" charset="0"/>
                <a:cs typeface="Times New Roman" pitchFamily="18" charset="0"/>
              </a:rPr>
              <a:t> lets you create apps for your Machine Learning project using simple code.</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It also supports hot-reloading that lets your app update live as you edit and save your file.</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Using </a:t>
            </a:r>
            <a:r>
              <a:rPr lang="en-US" sz="2200" dirty="0" err="1">
                <a:latin typeface="Times New Roman" pitchFamily="18" charset="0"/>
                <a:cs typeface="Times New Roman" pitchFamily="18" charset="0"/>
              </a:rPr>
              <a:t>streamlit</a:t>
            </a:r>
            <a:r>
              <a:rPr lang="en-US" sz="2200" dirty="0">
                <a:latin typeface="Times New Roman" pitchFamily="18" charset="0"/>
                <a:cs typeface="Times New Roman" pitchFamily="18" charset="0"/>
              </a:rPr>
              <a:t> creating an app is very easy, adding a widget is as simple as declaring a variable.</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No need to write a backend, No need to define different routes or handle HTTP requests.</a:t>
            </a: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dirty="0" smtClean="0">
                <a:solidFill>
                  <a:srgbClr val="00B0F0"/>
                </a:solidFill>
                <a:latin typeface="Times New Roman" pitchFamily="18" charset="0"/>
                <a:cs typeface="Times New Roman" pitchFamily="18" charset="0"/>
              </a:rPr>
              <a:t/>
            </a:r>
            <a:br>
              <a:rPr lang="en-US" dirty="0" smtClean="0">
                <a:solidFill>
                  <a:srgbClr val="00B0F0"/>
                </a:solidFill>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445114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86080"/>
            <a:ext cx="9834880" cy="6156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0898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760" y="162560"/>
            <a:ext cx="10109200" cy="6329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3735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320" y="210820"/>
            <a:ext cx="1038352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1818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15" y="477520"/>
            <a:ext cx="10705465" cy="5852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137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622300"/>
            <a:ext cx="11271250" cy="561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287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 y="498475"/>
            <a:ext cx="11487150" cy="586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27191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30033" y="1849719"/>
            <a:ext cx="8116888" cy="2633382"/>
          </a:xfrm>
        </p:spPr>
        <p:txBody>
          <a:bodyPr>
            <a:normAutofit/>
          </a:bodyPr>
          <a:lstStyle/>
          <a:p>
            <a:pPr marL="0" indent="0" algn="ctr">
              <a:buNone/>
            </a:pPr>
            <a:r>
              <a:rPr lang="en-GB" sz="8000" i="1" dirty="0" smtClean="0">
                <a:solidFill>
                  <a:srgbClr val="00B0F0"/>
                </a:solidFill>
                <a:latin typeface="Bahnschrift" panose="020B0502040204020203" pitchFamily="34" charset="0"/>
              </a:rPr>
              <a:t>Thank</a:t>
            </a:r>
            <a:r>
              <a:rPr lang="en-GB" sz="8000" i="1" dirty="0" smtClean="0">
                <a:latin typeface="Bahnschrift" panose="020B0502040204020203" pitchFamily="34" charset="0"/>
              </a:rPr>
              <a:t> </a:t>
            </a:r>
            <a:r>
              <a:rPr lang="en-GB" sz="8000" i="1" dirty="0" smtClean="0">
                <a:solidFill>
                  <a:srgbClr val="00B0F0"/>
                </a:solidFill>
                <a:latin typeface="Bahnschrift" panose="020B0502040204020203" pitchFamily="34" charset="0"/>
              </a:rPr>
              <a:t>you!</a:t>
            </a:r>
            <a:endParaRPr lang="en-IN" sz="8000" i="1" dirty="0">
              <a:solidFill>
                <a:srgbClr val="00B0F0"/>
              </a:solidFill>
              <a:latin typeface="Bahnschrift" panose="020B0502040204020203" pitchFamily="34" charset="0"/>
            </a:endParaRPr>
          </a:p>
        </p:txBody>
      </p:sp>
    </p:spTree>
    <p:extLst>
      <p:ext uri="{BB962C8B-B14F-4D97-AF65-F5344CB8AC3E}">
        <p14:creationId xmlns:p14="http://schemas.microsoft.com/office/powerpoint/2010/main" val="988951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2320" y="290092"/>
            <a:ext cx="5486400" cy="701040"/>
          </a:xfrm>
        </p:spPr>
        <p:txBody>
          <a:bodyPr>
            <a:normAutofit/>
          </a:bodyPr>
          <a:lstStyle/>
          <a:p>
            <a:r>
              <a:rPr lang="en-GB" dirty="0" smtClean="0">
                <a:solidFill>
                  <a:srgbClr val="00B0F0"/>
                </a:solidFill>
                <a:latin typeface="Times New Roman" panose="02020603050405020304" pitchFamily="18" charset="0"/>
                <a:cs typeface="Times New Roman" panose="02020603050405020304" pitchFamily="18" charset="0"/>
              </a:rPr>
              <a:t>Data description</a:t>
            </a:r>
            <a:endParaRPr lang="en-IN" dirty="0">
              <a:solidFill>
                <a:srgbClr val="00B0F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sz="quarter" idx="13"/>
          </p:nvPr>
        </p:nvGraphicFramePr>
        <p:xfrm>
          <a:off x="1103315" y="4019326"/>
          <a:ext cx="8947151" cy="262386"/>
        </p:xfrm>
        <a:graphic>
          <a:graphicData uri="http://schemas.openxmlformats.org/drawingml/2006/table">
            <a:tbl>
              <a:tblPr/>
              <a:tblGrid>
                <a:gridCol w="294552">
                  <a:extLst>
                    <a:ext uri="{9D8B030D-6E8A-4147-A177-3AD203B41FA5}">
                      <a16:colId xmlns:a16="http://schemas.microsoft.com/office/drawing/2014/main" xmlns="" val="140217548"/>
                    </a:ext>
                  </a:extLst>
                </a:gridCol>
                <a:gridCol w="8652599">
                  <a:extLst>
                    <a:ext uri="{9D8B030D-6E8A-4147-A177-3AD203B41FA5}">
                      <a16:colId xmlns:a16="http://schemas.microsoft.com/office/drawing/2014/main" xmlns="" val="1015599427"/>
                    </a:ext>
                  </a:extLst>
                </a:gridCol>
              </a:tblGrid>
              <a:tr h="257064">
                <a:tc>
                  <a:txBody>
                    <a:bodyPr/>
                    <a:lstStyle/>
                    <a:p>
                      <a:pPr fontAlgn="t"/>
                      <a:endParaRPr lang="en-IN" sz="1300">
                        <a:effectLst/>
                        <a:latin typeface="Roboto"/>
                      </a:endParaRPr>
                    </a:p>
                  </a:txBody>
                  <a:tcPr marL="107111" marR="107111" marT="32133" marB="32133">
                    <a:lnL>
                      <a:noFill/>
                    </a:lnL>
                    <a:lnR>
                      <a:noFill/>
                    </a:lnR>
                    <a:lnT>
                      <a:noFill/>
                    </a:lnT>
                    <a:lnB>
                      <a:noFill/>
                    </a:lnB>
                  </a:tcPr>
                </a:tc>
                <a:tc>
                  <a:txBody>
                    <a:bodyPr/>
                    <a:lstStyle/>
                    <a:p>
                      <a:r>
                        <a:rPr lang="en-IN" sz="1300" b="0" u="none" strike="noStrike" dirty="0" err="1">
                          <a:solidFill>
                            <a:srgbClr val="5F6368"/>
                          </a:solidFill>
                          <a:effectLst/>
                          <a:latin typeface="Google Sans"/>
                        </a:rPr>
                        <a:t>ReplyForward</a:t>
                      </a:r>
                      <a:endParaRPr lang="en-IN" sz="1300" dirty="0">
                        <a:solidFill>
                          <a:srgbClr val="222222"/>
                        </a:solidFill>
                        <a:effectLst/>
                        <a:latin typeface="Roboto"/>
                      </a:endParaRPr>
                    </a:p>
                  </a:txBody>
                  <a:tcPr marL="64267" marR="64267" marT="32133" marB="32133" anchor="ctr">
                    <a:lnL>
                      <a:noFill/>
                    </a:lnL>
                    <a:lnR>
                      <a:noFill/>
                    </a:lnR>
                    <a:lnT>
                      <a:noFill/>
                    </a:lnT>
                    <a:lnB>
                      <a:noFill/>
                    </a:lnB>
                  </a:tcPr>
                </a:tc>
                <a:extLst>
                  <a:ext uri="{0D108BD9-81ED-4DB2-BD59-A6C34878D82A}">
                    <a16:rowId xmlns:a16="http://schemas.microsoft.com/office/drawing/2014/main" xmlns="" val="23724145"/>
                  </a:ext>
                </a:extLst>
              </a:tr>
            </a:tbl>
          </a:graphicData>
        </a:graphic>
      </p:graphicFrame>
      <p:sp>
        <p:nvSpPr>
          <p:cNvPr id="5" name="Rectangle 1"/>
          <p:cNvSpPr>
            <a:spLocks noChangeArrowheads="1"/>
          </p:cNvSpPr>
          <p:nvPr/>
        </p:nvSpPr>
        <p:spPr bwMode="auto">
          <a:xfrm>
            <a:off x="646111" y="1435368"/>
            <a:ext cx="11110460"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The data set includes the following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1. </a:t>
            </a:r>
            <a:r>
              <a:rPr kumimoji="0" lang="en-US" altLang="en-US" sz="2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industrial_risk</a:t>
            </a:r>
            <a:r>
              <a:rPr kumimoji="0" lang="en-US" altLang="en-US" sz="2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0=low risk, 0.5=medium risk, 1=high risk.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2. </a:t>
            </a:r>
            <a:r>
              <a:rPr kumimoji="0" lang="en-US" altLang="en-US" sz="2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management_risk</a:t>
            </a:r>
            <a:r>
              <a:rPr kumimoji="0" lang="en-US" altLang="en-US" sz="2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0=low risk, 0.5=medium risk, 1=high risk.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3. financial flexibility: 0=low flexibility, 0.5=medium flexibility, 1=high flexibility.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4. credibility: 0=low credibility, 0.5=medium credibility, 1=high credibility.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5. competitiveness: 0=low competitiveness, 0.5=medium competitiveness, 1=high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competitiveness.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6. </a:t>
            </a:r>
            <a:r>
              <a:rPr kumimoji="0" lang="en-US" altLang="en-US" sz="28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operating_risk</a:t>
            </a:r>
            <a:r>
              <a:rPr kumimoji="0" lang="en-US" altLang="en-US" sz="2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0=low risk, 0.5=medium risk, 1=high risk.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7. class: bankruptcy, non-bankruptcy (target variable).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10387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793" y="-207682"/>
            <a:ext cx="9404723" cy="1400530"/>
          </a:xfrm>
        </p:spPr>
        <p:txBody>
          <a:bodyPr>
            <a:normAutofit/>
          </a:bodyPr>
          <a:lstStyle/>
          <a:p>
            <a:pPr algn="ctr"/>
            <a:r>
              <a:rPr lang="en-GB" dirty="0" smtClean="0">
                <a:solidFill>
                  <a:srgbClr val="00B0F0"/>
                </a:solidFill>
                <a:latin typeface="Times New Roman" pitchFamily="18" charset="0"/>
                <a:cs typeface="Times New Roman" pitchFamily="18" charset="0"/>
              </a:rPr>
              <a:t>Code</a:t>
            </a:r>
            <a:r>
              <a:rPr lang="en-GB" dirty="0" smtClean="0">
                <a:solidFill>
                  <a:srgbClr val="00B0F0"/>
                </a:solidFill>
              </a:rPr>
              <a:t/>
            </a:r>
            <a:br>
              <a:rPr lang="en-GB" dirty="0" smtClean="0">
                <a:solidFill>
                  <a:srgbClr val="00B0F0"/>
                </a:solidFill>
              </a:rPr>
            </a:br>
            <a:endParaRPr lang="en-IN" dirty="0">
              <a:solidFill>
                <a:srgbClr val="00B0F0"/>
              </a:solidFill>
            </a:endParaRPr>
          </a:p>
        </p:txBody>
      </p:sp>
      <p:pic>
        <p:nvPicPr>
          <p:cNvPr id="8" name="Content Placeholder 7"/>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60875" y="1152983"/>
            <a:ext cx="8775199" cy="5413272"/>
          </a:xfrm>
        </p:spPr>
      </p:pic>
    </p:spTree>
    <p:extLst>
      <p:ext uri="{BB962C8B-B14F-4D97-AF65-F5344CB8AC3E}">
        <p14:creationId xmlns:p14="http://schemas.microsoft.com/office/powerpoint/2010/main" val="1864235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27101" y="280092"/>
            <a:ext cx="9329619" cy="6019108"/>
          </a:xfrm>
        </p:spPr>
      </p:pic>
    </p:spTree>
    <p:extLst>
      <p:ext uri="{BB962C8B-B14F-4D97-AF65-F5344CB8AC3E}">
        <p14:creationId xmlns:p14="http://schemas.microsoft.com/office/powerpoint/2010/main" val="2723394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89944" y="244442"/>
            <a:ext cx="8946541" cy="4195481"/>
          </a:xfrm>
        </p:spPr>
        <p:txBody>
          <a:bodyPr>
            <a:normAutofit/>
          </a:bodyPr>
          <a:lstStyle/>
          <a:p>
            <a:pPr>
              <a:buClr>
                <a:srgbClr val="00B0F0"/>
              </a:buClr>
            </a:pPr>
            <a:r>
              <a:rPr lang="en-US" sz="4200" dirty="0" smtClean="0">
                <a:solidFill>
                  <a:srgbClr val="00B0F0"/>
                </a:solidFill>
                <a:latin typeface="Times New Roman" pitchFamily="18" charset="0"/>
                <a:cs typeface="Times New Roman" pitchFamily="18" charset="0"/>
              </a:rPr>
              <a:t>Pie chart of the class feature </a:t>
            </a:r>
            <a:endParaRPr lang="en-US" sz="4200" dirty="0">
              <a:solidFill>
                <a:srgbClr val="00B0F0"/>
              </a:solidFill>
              <a:latin typeface="Times New Roman" pitchFamily="18" charset="0"/>
              <a:cs typeface="Times New Roman" pitchFamily="18" charset="0"/>
            </a:endParaRPr>
          </a:p>
        </p:txBody>
      </p:sp>
      <p:pic>
        <p:nvPicPr>
          <p:cNvPr id="1027" name="Picture 3" descr="C:\Users\Mayur Shinde\Desktop\programs\project\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39" y="1177924"/>
            <a:ext cx="7207231" cy="4572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81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13082" y="397746"/>
            <a:ext cx="9836215" cy="6175774"/>
          </a:xfrm>
        </p:spPr>
      </p:pic>
    </p:spTree>
    <p:extLst>
      <p:ext uri="{BB962C8B-B14F-4D97-AF65-F5344CB8AC3E}">
        <p14:creationId xmlns:p14="http://schemas.microsoft.com/office/powerpoint/2010/main" val="502723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385</TotalTime>
  <Words>428</Words>
  <Application>Microsoft Office PowerPoint</Application>
  <PresentationFormat>Custom</PresentationFormat>
  <Paragraphs>50</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Horizon</vt:lpstr>
      <vt:lpstr>Project – Bankruptcy Prevention</vt:lpstr>
      <vt:lpstr> EDA      (exploratory Data   Analysis)</vt:lpstr>
      <vt:lpstr>What is exploratory data analysis</vt:lpstr>
      <vt:lpstr>PowerPoint Presentation</vt:lpstr>
      <vt:lpstr>Data description</vt:lpstr>
      <vt:lpstr>Code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Precision score ?</vt:lpstr>
      <vt:lpstr>PowerPoint Presentation</vt:lpstr>
      <vt:lpstr>PowerPoint Presentation</vt:lpstr>
      <vt:lpstr>PowerPoint Presentation</vt:lpstr>
      <vt:lpstr>PowerPoint Presentation</vt:lpstr>
      <vt:lpstr>Highest accuracy    As you can see in Accuracy method we have used Logistic Regression model and got the highest accuracy which is 99.60.  Comparing to the other models Logistic regression is giving us the highest accuracy.</vt:lpstr>
      <vt:lpstr>PowerPoint Presentation</vt:lpstr>
      <vt:lpstr>PowerPoint Presentation</vt:lpstr>
      <vt:lpstr>PowerPoint Presentation</vt:lpstr>
      <vt:lpstr>PowerPoint Presentation</vt:lpstr>
      <vt:lpstr>Compare the algorithms </vt:lpstr>
      <vt:lpstr>PowerPoint Presentation</vt:lpstr>
      <vt:lpstr>PowerPoint Presentation</vt:lpstr>
      <vt:lpstr>PowerPoint Presentation</vt:lpstr>
      <vt:lpstr>PowerPoint Presentation</vt:lpstr>
      <vt:lpstr>PowerPoint Presentation</vt:lpstr>
      <vt:lpstr>PowerPoint Presentation</vt:lpstr>
      <vt:lpstr>Model Deployment</vt:lpstr>
      <vt:lpstr>What is Model Deployment?  Deployment is the method by which you integrate a machine learning model into an existing production environment to make practical business decisions based on data. It is one of the last stages in the machine learning life cycle and can be one of the most cumbersome.   Why is Model Deployment Important?  In order to start using a model for practical decision-making, it needs to be effectively deployed into production. If you cannot reliably get practical insights from your model, then the impact of the model is severely limited.  </vt:lpstr>
      <vt:lpstr>Deployment: The engineering task of exposing an ML model to the rest of the world.  Inference: The model's computational task of transforming questions into answers.  Testing: The engineering task of building automated tests to verify baseline functionality and infrastructure robustness.  Monitoring: The supervision of the model's health and performance once deployed. </vt:lpstr>
      <vt:lpstr>What is Streamlit?  Streamlit is an open-source python framework for building web apps for Machine Learning and Data Science. We can instantly develop web apps and deploy them easily using Streamlit. Streamlit allows you to write an app the same way you write a python code. Streamlit makes it seamless to work on the interactive loop of coding and viewing results in the web app.</vt:lpstr>
      <vt:lpstr>Why Streamlit?  Streamlit is a popular open-source framework used for model deployment by machine learning and data science teams. And the best part is it’s free of cost and purely in python.  Streamlit lets you create apps for your Machine Learning project using simple code.  It also supports hot-reloading that lets your app update live as you edit and save your file.  Using streamlit creating an app is very easy, adding a widget is as simple as declaring a variable.  No need to write a backend, No need to define different routes or handle HTTP requests.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(exploratory Data Analysis)</dc:title>
  <dc:creator>Win</dc:creator>
  <cp:lastModifiedBy>akshata patil</cp:lastModifiedBy>
  <cp:revision>50</cp:revision>
  <dcterms:created xsi:type="dcterms:W3CDTF">2021-11-16T11:49:39Z</dcterms:created>
  <dcterms:modified xsi:type="dcterms:W3CDTF">2021-12-03T11:19:53Z</dcterms:modified>
</cp:coreProperties>
</file>