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59" r:id="rId24"/>
    <p:sldId id="26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95949-88CE-4895-8CA1-BFE7872D2285}" v="29" dt="2023-06-27T17:52:19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993-3557-347D-AF28-262EADB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F1A8-8FA1-6B7D-863D-EDFDB38A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5839-5CD5-5216-0CAA-A18EC853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3106-1A76-6210-E88A-091420BB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13B3-225C-1492-6375-123A73A6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5C80-24E8-9F3F-237E-33B546D2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29DBC-AD86-48D4-F0ED-AEC89E60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7BFC-0CEB-AF23-89C1-7815A4C3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26A6C-FE73-8BBD-3B09-A06D5308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68DF-4FA0-BD53-9DC3-5C77B25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9C4FD-494D-3C34-A95E-854616E5C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F4AD8-EFEB-206C-4630-E6BD5BCB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EEBB-2699-71FF-2AAC-A89CCBE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0C09-88E7-88D5-9BC8-8FE9CEC3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F3D9-3532-AE29-5809-326851BB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458F-F415-8D97-9A2D-88B79FB6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4B89-9288-6964-A0B3-4A19A85E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D5BA-D851-0854-5F28-3607D01B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4987-E43F-C1C2-EA32-57B64F72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858B-B9B1-C453-28F0-7BBC48E6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AA3-CE12-04F3-2227-1B0D4CA4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EF90-C3B7-81D8-6AE7-3FBD8C39E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1B00-3A33-4D9E-FA65-C96FB528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3738-8058-512C-4D1E-F4489085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E4C9-3E32-5C5B-1287-69DEC228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BA14-F5B6-0AAC-577A-6F614B43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28EE-3E5E-6BB4-3D60-77365BBD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AD123-D8DC-9B0E-53BC-78219A9B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DB87D-0A51-801A-C3DB-CE709D46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ACA1-8527-78A1-04DD-DA1CF90E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0CA2-335E-4826-FB48-2ED93887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19D2-0BF7-2476-579C-645B1F9B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00EBE-014E-B13E-8B7E-ACCF3547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D4515-F4D1-2202-B3EF-1315F8039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84561-1A1B-28A7-1748-707515C1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ECD43-9C35-FCFB-7A88-CA8A726D8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26A04-7729-A17E-C6BC-091116A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DF5FE-BA0F-5E93-24B7-1D731E5C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8E854-0F05-6911-9E82-76985E8F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226B-1322-8824-34EF-EAEF66A1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6561C-B40E-8AA4-D090-433C4115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15C8F-371C-A01E-DDAD-7BBCDE51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EC36-B8E2-FD9C-2C22-8B7A024D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7A754-0C5B-4E49-1714-6D6065B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0684D-0D29-171B-B31D-EB8FCF2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697F3-2240-C0C5-F10E-415B00F4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08B6-D9B6-C105-B42B-6AA67842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F4B8-71D3-0E84-1F0C-319DCB3E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35F1C-29B9-87B0-72CF-9864A0D8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72D54-436D-411C-31D7-86E723CE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01968-80DB-4A0C-1FCD-2BE1C4C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42AAF-72A1-A701-960F-D091F3C6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C79-DC72-423C-75B1-EC011003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9F954-0996-5F2A-DAE3-8D6E9BB78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CCC21-BE7D-5EC2-D073-0D19DCC2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D42A-7BCE-0E44-FF2F-83AEFAFF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09D9-AA57-17CB-6380-D1F57C32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3E719-F6AE-1187-D63D-E0B940C9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6E2AD-6AD5-5BDF-8001-3B1A6BE4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6021-D879-4AE2-DE9C-69288CE1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09BA-465B-5D21-1532-DFDF430B4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D265-0D49-4AF1-9F0B-B66474CABFE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C1B9-46C8-05E7-8471-406C47DC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6037-7F30-F5E7-056C-E1C524F3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EDC2-3123-4F9D-B2D7-7906ED72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9886-4F60-8268-94F0-B8CE29BE0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 Risk Management – Assessment and Implementation Plan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729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5281180" y="198093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Ranking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6A10-8719-34A7-D00F-3F652B2B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979606"/>
            <a:ext cx="6268325" cy="1724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1855C-9EB7-0338-3FCC-414036EA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05" y="3429000"/>
            <a:ext cx="636358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3944086" y="180841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Preventive Controls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91C37-B088-9B74-BD28-FDCC3FB7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88" y="704061"/>
            <a:ext cx="6125430" cy="1924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8F1F6-5792-38E5-CDE3-EF8872E9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91" y="2741137"/>
            <a:ext cx="5937624" cy="37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7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2492005" y="189468"/>
            <a:ext cx="720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Residual Asset and Vulnerability Security Risk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FE5FB-2A88-EEEB-8BA4-B7EE23D9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22" y="943456"/>
            <a:ext cx="6220693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332777-3360-C93B-D1FE-9497D92D9D14}"/>
              </a:ext>
            </a:extLst>
          </p:cNvPr>
          <p:cNvSpPr txBox="1"/>
          <p:nvPr/>
        </p:nvSpPr>
        <p:spPr>
          <a:xfrm>
            <a:off x="672860" y="3429000"/>
            <a:ext cx="10179170" cy="2660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V1 = [(500000*145)+(300000*145)]/100 = 1160000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V2 = [(500000*145)+(300000*145)]/100 = 1160000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V3 = [(500000*85)+(300000*85)+(100000*85)+(300000*85)+(50000*85)]/100 = 1062500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V4 = [(500000*136)+(300000*136)+(100000*136)+(300000*136)+(5000*136)+(50000*136)]/100 = 1706800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V5 = [(500000*33)+(300000*33)+(100000*33)+(300000*33)+(5000*33)+(50000*33)]/100 = 414150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5401950" y="206720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Ranking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1FE80-1F48-B3FD-702A-7F02CAE2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1533260"/>
            <a:ext cx="6287377" cy="379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66D121-E80C-3677-6293-64C56537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1533260"/>
            <a:ext cx="6287377" cy="3791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6C220D-4100-5D2D-E813-C6EFF8FD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1533260"/>
            <a:ext cx="628737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3728426" y="292984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Responsive control - Initial Analysis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3810B-C7D9-01DC-35B9-6CA9DBD2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885226"/>
            <a:ext cx="6982799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0C064-E999-D5E9-141F-A2460F53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82" y="4402779"/>
            <a:ext cx="7212234" cy="22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2890125" y="215346"/>
            <a:ext cx="734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Residual Asset and Vulnerability Security Risk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8A1B2-9C46-9343-EE7D-B8F5F080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5" y="1211101"/>
            <a:ext cx="5595841" cy="4723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6B41E-66A5-D313-42AC-A91B234E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39" y="1216505"/>
            <a:ext cx="6058941" cy="47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6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5401950" y="206720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Ranking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152FC-451E-A267-DC50-B14CD8B2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1638050"/>
            <a:ext cx="6239746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3857821" y="292985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Responsive controls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E77A3-5A5B-7C2C-A1C1-483E7BF3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1012839"/>
            <a:ext cx="6144482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0429F-EFBE-4DE3-C2A9-FE52A73D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47" y="3060618"/>
            <a:ext cx="702090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2797036" y="198094"/>
            <a:ext cx="700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Residual Asset and Vulnerability Security Risk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9E665-1A46-4A9D-0E7B-8CA30CE6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1" y="1417872"/>
            <a:ext cx="5381469" cy="4370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6F525-DB87-91C2-8706-FF997A7D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87" y="1398570"/>
            <a:ext cx="5610755" cy="44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5401950" y="206720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Ranking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F1354-E0C6-11AA-1A78-68021730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1609471"/>
            <a:ext cx="619211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9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A9AB77-2B6A-650E-0CB2-97D00F809AA6}"/>
              </a:ext>
            </a:extLst>
          </p:cNvPr>
          <p:cNvSpPr txBox="1"/>
          <p:nvPr/>
        </p:nvSpPr>
        <p:spPr>
          <a:xfrm>
            <a:off x="2201110" y="103204"/>
            <a:ext cx="778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16F24-616C-040D-FE8B-DC4D8D79B2D2}"/>
              </a:ext>
            </a:extLst>
          </p:cNvPr>
          <p:cNvSpPr txBox="1"/>
          <p:nvPr/>
        </p:nvSpPr>
        <p:spPr>
          <a:xfrm>
            <a:off x="142774" y="1665170"/>
            <a:ext cx="1190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2 attributes :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 -  I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dentifying and </a:t>
            </a:r>
            <a:r>
              <a:rPr lang="en-US" sz="2800" dirty="0">
                <a:cs typeface="Times New Roman" panose="02020603050405020304" pitchFamily="18" charset="0"/>
              </a:rPr>
              <a:t>P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rioritizing </a:t>
            </a:r>
            <a:r>
              <a:rPr lang="en-US" sz="2800" dirty="0">
                <a:cs typeface="Times New Roman" panose="02020603050405020304" pitchFamily="18" charset="0"/>
              </a:rPr>
              <a:t>S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ecurity </a:t>
            </a:r>
            <a:r>
              <a:rPr lang="en-US" sz="2800" dirty="0">
                <a:cs typeface="Times New Roman" panose="02020603050405020304" pitchFamily="18" charset="0"/>
              </a:rPr>
              <a:t>R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isks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 -  I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mplementing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Goal ? M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inimize the likelihood and impact of security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2 parts: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 - Assessment : Assets, Threats and Vulnerabilities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 - Implementation Plan : S</a:t>
            </a:r>
            <a:r>
              <a:rPr lang="en-US" sz="2800" b="0" i="0" dirty="0">
                <a:effectLst/>
                <a:cs typeface="Times New Roman" panose="02020603050405020304" pitchFamily="18" charset="0"/>
              </a:rPr>
              <a:t>trategies and controls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5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4509646" y="198094"/>
            <a:ext cx="317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 Plan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A2864-83EB-A07E-BF48-D3F124C6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2" y="920331"/>
            <a:ext cx="4324131" cy="54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B6538-F8EA-95C4-2CBA-9B16AD6C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81" y="1670013"/>
            <a:ext cx="518232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21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2FAFD-9449-6DC8-D6B0-030DCE97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90" y="549548"/>
            <a:ext cx="4534632" cy="575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A394B-D0DD-EC04-F44E-CFF4FAB0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79" y="737811"/>
            <a:ext cx="5287113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59D6C-8B5B-53C4-4638-FA3FA59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89" y="1280812"/>
            <a:ext cx="520137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5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76B3B-489C-9F8F-4F22-7A3BB2AC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813540"/>
            <a:ext cx="5325218" cy="5696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95791-B16B-9477-2B03-4EEB429474A9}"/>
              </a:ext>
            </a:extLst>
          </p:cNvPr>
          <p:cNvSpPr txBox="1"/>
          <p:nvPr/>
        </p:nvSpPr>
        <p:spPr>
          <a:xfrm>
            <a:off x="2918244" y="86105"/>
            <a:ext cx="6614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Comparison of the Implementation controls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93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56BE5-17BD-DD3C-A54A-E79F1BB73EFA}"/>
              </a:ext>
            </a:extLst>
          </p:cNvPr>
          <p:cNvSpPr txBox="1"/>
          <p:nvPr/>
        </p:nvSpPr>
        <p:spPr>
          <a:xfrm>
            <a:off x="327804" y="181155"/>
            <a:ext cx="11360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Critical Assets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thus, the potential Vulnerabilities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potential threats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Hardening Prevention controls 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Hardening Response controls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CB808-A127-EA29-CFAE-9347A812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2253380"/>
            <a:ext cx="5258534" cy="3886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C1816-33B8-987E-FC46-5C66DE20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29" y="2253380"/>
            <a:ext cx="5182323" cy="388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F1445-3058-8FC9-76F1-17A633FA400F}"/>
              </a:ext>
            </a:extLst>
          </p:cNvPr>
          <p:cNvSpPr txBox="1"/>
          <p:nvPr/>
        </p:nvSpPr>
        <p:spPr>
          <a:xfrm>
            <a:off x="1017916" y="6140122"/>
            <a:ext cx="10921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and so on..						 and so on.. 	</a:t>
            </a:r>
          </a:p>
        </p:txBody>
      </p:sp>
    </p:spTree>
    <p:extLst>
      <p:ext uri="{BB962C8B-B14F-4D97-AF65-F5344CB8AC3E}">
        <p14:creationId xmlns:p14="http://schemas.microsoft.com/office/powerpoint/2010/main" val="25340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FF1445-3058-8FC9-76F1-17A633FA400F}"/>
              </a:ext>
            </a:extLst>
          </p:cNvPr>
          <p:cNvSpPr txBox="1"/>
          <p:nvPr/>
        </p:nvSpPr>
        <p:spPr>
          <a:xfrm>
            <a:off x="4249947" y="2568787"/>
            <a:ext cx="377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9848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4993908" y="239028"/>
            <a:ext cx="220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Assessment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29606-05ED-9484-1D32-E5D2B66A1ED7}"/>
              </a:ext>
            </a:extLst>
          </p:cNvPr>
          <p:cNvSpPr txBox="1"/>
          <p:nvPr/>
        </p:nvSpPr>
        <p:spPr>
          <a:xfrm>
            <a:off x="192505" y="1049154"/>
            <a:ext cx="117620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</a:rPr>
              <a:t>Risk Identification: 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</a:rPr>
              <a:t>	Identifying </a:t>
            </a:r>
            <a:r>
              <a:rPr lang="en-US" sz="2800" b="1" dirty="0">
                <a:solidFill>
                  <a:srgbClr val="374151"/>
                </a:solidFill>
              </a:rPr>
              <a:t>Assets 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</a:rPr>
              <a:t>	Identifying the potential </a:t>
            </a:r>
            <a:r>
              <a:rPr lang="en-US" sz="2800" b="1" dirty="0">
                <a:solidFill>
                  <a:srgbClr val="374151"/>
                </a:solidFill>
              </a:rPr>
              <a:t>Vulnerabilities </a:t>
            </a:r>
            <a:r>
              <a:rPr lang="en-US" sz="2800" dirty="0">
                <a:solidFill>
                  <a:srgbClr val="374151"/>
                </a:solidFill>
              </a:rPr>
              <a:t>of these Assets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</a:rPr>
              <a:t>	Identifying </a:t>
            </a:r>
            <a:r>
              <a:rPr lang="en-US" sz="2800" b="1" dirty="0">
                <a:solidFill>
                  <a:srgbClr val="374151"/>
                </a:solidFill>
              </a:rPr>
              <a:t>Threats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</a:rPr>
              <a:t>Risk Assessment: 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</a:rPr>
              <a:t>	</a:t>
            </a:r>
            <a:r>
              <a:rPr lang="en-US" sz="2800" i="0" dirty="0">
                <a:solidFill>
                  <a:srgbClr val="374151"/>
                </a:solidFill>
                <a:effectLst/>
              </a:rPr>
              <a:t>Likelihood 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</a:rPr>
              <a:t>	P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otential </a:t>
            </a:r>
            <a:r>
              <a:rPr lang="en-US" sz="2800" dirty="0">
                <a:solidFill>
                  <a:srgbClr val="374151"/>
                </a:solidFill>
              </a:rPr>
              <a:t>I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mpacts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</a:rPr>
              <a:t>	Thus, 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level of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5528746" y="213149"/>
            <a:ext cx="220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Assets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BEEC6-98F2-C61D-5CBD-2E87FD6F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1" y="1043795"/>
            <a:ext cx="4686429" cy="542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63548-46F2-861D-3935-EE395F91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86" y="1629314"/>
            <a:ext cx="619211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3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4980743" y="239029"/>
            <a:ext cx="309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Vulnerabilities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55735-12B8-C13C-51DB-A8B342BA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1" y="2146546"/>
            <a:ext cx="5653252" cy="2410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821CFD-803E-5865-5714-2F852290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12" y="2241946"/>
            <a:ext cx="621116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5528746" y="213149"/>
            <a:ext cx="220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Threats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C790-D863-459C-D68D-25900E55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5" y="1858845"/>
            <a:ext cx="5491221" cy="3036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85726-AB4F-61CF-A2D7-9F6BB8A8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44" y="1856369"/>
            <a:ext cx="612543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2995180" y="172214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Asset impacts and Threat/Vulnerability pair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66FF8-F97E-D345-A99D-63A38651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1" y="848552"/>
            <a:ext cx="6258798" cy="3543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D4364-A36C-6DCA-A66C-0F7F5E8F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98" y="4545466"/>
            <a:ext cx="6919045" cy="21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6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4194252" y="172214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Probability of 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xploitation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2C222-5C41-C7B4-BD9C-55C81B25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1180786"/>
            <a:ext cx="703995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3DBE8-7830-07B5-FF46-34D882EDF38E}"/>
              </a:ext>
            </a:extLst>
          </p:cNvPr>
          <p:cNvSpPr txBox="1"/>
          <p:nvPr/>
        </p:nvSpPr>
        <p:spPr>
          <a:xfrm>
            <a:off x="3530018" y="201229"/>
            <a:ext cx="665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Preventive control - Initial Analysis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79F44-AEBF-F13F-E240-C6D1FFC94B02}"/>
              </a:ext>
            </a:extLst>
          </p:cNvPr>
          <p:cNvSpPr txBox="1"/>
          <p:nvPr/>
        </p:nvSpPr>
        <p:spPr>
          <a:xfrm>
            <a:off x="1734453" y="877648"/>
            <a:ext cx="872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Residual Asset Security Risk = Asset Value*Sum(Subset(T(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)*V(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))) of respective asset only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7ACC5-D475-AB86-9975-B26D791F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533" y="1476944"/>
            <a:ext cx="6306430" cy="215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60B183-187E-9F3E-191A-B658561611C9}"/>
              </a:ext>
            </a:extLst>
          </p:cNvPr>
          <p:cNvSpPr txBox="1"/>
          <p:nvPr/>
        </p:nvSpPr>
        <p:spPr>
          <a:xfrm>
            <a:off x="2151971" y="3830128"/>
            <a:ext cx="7888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 Security Risk = ∑(Asset Value*Each Vulnerability’s total threat)/100 </a:t>
            </a: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EA22B-3024-0287-B2E8-F43EFCB7B2BA}"/>
              </a:ext>
            </a:extLst>
          </p:cNvPr>
          <p:cNvSpPr txBox="1"/>
          <p:nvPr/>
        </p:nvSpPr>
        <p:spPr>
          <a:xfrm>
            <a:off x="506082" y="4292662"/>
            <a:ext cx="11179834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V1 = [(500000*145)+(300000*145)]/100 = 1160000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V2 = [(500000*145)+(300000*145)]/100 = 1160000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V3 = [(500000*85)+(300000*85)+(100000*85)+(300000*85)+(50000*85)]/100 = 1062500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V4 = [(500000*136)+(300000*136)+(100000*136)+(300000*136)+(5000*136)+(50000*136)]/100 = 1706800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V5 = [(500000*165)+(300000*165)+(100000*165)+(300000*165)+(5000*165)+(50000*165)]/100 = 2070750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21359-6A8E-FD00-A046-B598BCD1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89" y="1792859"/>
            <a:ext cx="4805573" cy="15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5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374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Security Risk Management – Assessment and Implementation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Risk Management – Assessment and Implementation Plan</dc:title>
  <dc:creator>mansi mudrakola</dc:creator>
  <cp:lastModifiedBy>Mudrakola, Mansi</cp:lastModifiedBy>
  <cp:revision>2</cp:revision>
  <dcterms:created xsi:type="dcterms:W3CDTF">2023-06-26T02:57:18Z</dcterms:created>
  <dcterms:modified xsi:type="dcterms:W3CDTF">2024-04-16T16:35:57Z</dcterms:modified>
</cp:coreProperties>
</file>