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371" r:id="rId5"/>
    <p:sldId id="400" r:id="rId6"/>
    <p:sldId id="401" r:id="rId7"/>
    <p:sldId id="402" r:id="rId8"/>
    <p:sldId id="403" r:id="rId9"/>
    <p:sldId id="355" r:id="rId10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orient="horz" pos="4152" userDrawn="1">
          <p15:clr>
            <a:srgbClr val="A4A3A4"/>
          </p15:clr>
        </p15:guide>
        <p15:guide id="3" pos="167" userDrawn="1">
          <p15:clr>
            <a:srgbClr val="A4A3A4"/>
          </p15:clr>
        </p15:guide>
        <p15:guide id="4" pos="74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96"/>
    <a:srgbClr val="050912"/>
    <a:srgbClr val="8CAB2B"/>
    <a:srgbClr val="9EAA00"/>
    <a:srgbClr val="1F1F1F"/>
    <a:srgbClr val="6B8703"/>
    <a:srgbClr val="98A747"/>
    <a:srgbClr val="C8DC28"/>
    <a:srgbClr val="474F0D"/>
    <a:srgbClr val="363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orient="horz" pos="720"/>
        <p:guide orient="horz" pos="4152"/>
        <p:guide pos="167"/>
        <p:guide pos="7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79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E54D0-C845-4F07-B48A-EE70AE648F0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13E3-2069-4161-89EE-9C797D274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4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3B8F8FF-98EF-4AB4-9019-1077724CDD04}" type="datetimeFigureOut">
              <a:rPr lang="en-US" smtClean="0"/>
              <a:pPr/>
              <a:t>2/10/2020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4C09707-4C2A-43E7-A569-73EA1376F3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33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09707-4C2A-43E7-A569-73EA1376F37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74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.google.com/+itcinfotech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www.linkedin.com/company/itc-infotech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itcinfotech" TargetMode="External"/><Relationship Id="rId5" Type="http://schemas.openxmlformats.org/officeDocument/2006/relationships/hyperlink" Target="https://www.facebook.com/itcinfotech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www.youtube.com/user/ITCInfotech1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" b="35632"/>
          <a:stretch/>
        </p:blipFill>
        <p:spPr>
          <a:xfrm>
            <a:off x="-1" y="0"/>
            <a:ext cx="12188825" cy="493485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-1" y="4861339"/>
            <a:ext cx="12188827" cy="312057"/>
            <a:chOff x="-1" y="4610742"/>
            <a:chExt cx="12188827" cy="570858"/>
          </a:xfrm>
        </p:grpSpPr>
        <p:sp>
          <p:nvSpPr>
            <p:cNvPr id="30" name="Rectangle 29"/>
            <p:cNvSpPr/>
            <p:nvPr/>
          </p:nvSpPr>
          <p:spPr>
            <a:xfrm>
              <a:off x="6081714" y="4610742"/>
              <a:ext cx="6107112" cy="570858"/>
            </a:xfrm>
            <a:prstGeom prst="rect">
              <a:avLst/>
            </a:prstGeom>
            <a:solidFill>
              <a:srgbClr val="64288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1" y="4610742"/>
              <a:ext cx="6091279" cy="570858"/>
            </a:xfrm>
            <a:prstGeom prst="rect">
              <a:avLst/>
            </a:prstGeom>
            <a:solidFill>
              <a:srgbClr val="C8DC28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9" name="Title 5"/>
          <p:cNvSpPr txBox="1">
            <a:spLocks/>
          </p:cNvSpPr>
          <p:nvPr/>
        </p:nvSpPr>
        <p:spPr bwMode="gray">
          <a:xfrm>
            <a:off x="9919220" y="4849109"/>
            <a:ext cx="2151102" cy="3077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</a:rPr>
              <a:t>#Digitaligence@work</a:t>
            </a:r>
          </a:p>
        </p:txBody>
      </p:sp>
      <p:pic>
        <p:nvPicPr>
          <p:cNvPr id="32" name="Picture 6" descr="ITC Infotech_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866481" y="5297812"/>
            <a:ext cx="2455863" cy="132164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Rectangle 32"/>
          <p:cNvSpPr/>
          <p:nvPr/>
        </p:nvSpPr>
        <p:spPr>
          <a:xfrm>
            <a:off x="0" y="3670852"/>
            <a:ext cx="12188825" cy="1192695"/>
          </a:xfrm>
          <a:prstGeom prst="rect">
            <a:avLst/>
          </a:prstGeom>
          <a:solidFill>
            <a:srgbClr val="000000"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04719" y="4003266"/>
            <a:ext cx="11438790" cy="553998"/>
          </a:xfrm>
        </p:spPr>
        <p:txBody>
          <a:bodyPr wrap="square" lIns="0" tIns="0" rIns="0" bIns="0" anchor="ctr">
            <a:spAutoFit/>
          </a:bodyPr>
          <a:lstStyle>
            <a:lvl1pPr algn="ctr">
              <a:defRPr sz="3600" b="1">
                <a:solidFill>
                  <a:schemeClr val="bg1"/>
                </a:solidFill>
                <a:effectLst/>
                <a:latin typeface="+mj-lt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04720" y="6648466"/>
            <a:ext cx="2101537" cy="153888"/>
          </a:xfrm>
        </p:spPr>
        <p:txBody>
          <a:bodyPr wrap="none" lIns="0" tIns="0" rIns="0" bIns="0" anchor="b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©2017 ITC Infotech. All Rights Reserved.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1699565" y="6648466"/>
            <a:ext cx="150682" cy="153888"/>
          </a:xfrm>
        </p:spPr>
        <p:txBody>
          <a:bodyPr wrap="none" lIns="0" tIns="0" rIns="0" bIns="0" anchor="b">
            <a:spAutoFit/>
          </a:bodyPr>
          <a:lstStyle>
            <a:lvl1pPr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5" name="Group 24"/>
          <p:cNvGrpSpPr/>
          <p:nvPr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37" name="Rectangle 36"/>
            <p:cNvSpPr/>
            <p:nvPr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 err="1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+mn-lt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" b="35632"/>
          <a:stretch/>
        </p:blipFill>
        <p:spPr>
          <a:xfrm>
            <a:off x="-1" y="0"/>
            <a:ext cx="12188825" cy="4934856"/>
          </a:xfrm>
          <a:prstGeom prst="rect">
            <a:avLst/>
          </a:prstGeom>
        </p:spPr>
      </p:pic>
      <p:pic>
        <p:nvPicPr>
          <p:cNvPr id="16" name="Picture 6" descr="ITC Infotech_log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866481" y="5297812"/>
            <a:ext cx="2455863" cy="132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 userDrawn="1"/>
        </p:nvSpPr>
        <p:spPr>
          <a:xfrm>
            <a:off x="0" y="3670852"/>
            <a:ext cx="12188825" cy="1192695"/>
          </a:xfrm>
          <a:prstGeom prst="rect">
            <a:avLst/>
          </a:prstGeom>
          <a:solidFill>
            <a:srgbClr val="000000"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 bwMode="gray">
          <a:xfrm>
            <a:off x="304719" y="4003266"/>
            <a:ext cx="11438790" cy="553998"/>
          </a:xfrm>
        </p:spPr>
        <p:txBody>
          <a:bodyPr wrap="square" lIns="0" tIns="0" rIns="0" bIns="0" anchor="ctr">
            <a:spAutoFit/>
          </a:bodyPr>
          <a:lstStyle>
            <a:lvl1pPr algn="ctr">
              <a:defRPr sz="3600" b="1">
                <a:solidFill>
                  <a:schemeClr val="bg1"/>
                </a:solidFill>
                <a:effectLst/>
                <a:latin typeface="+mj-lt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04720" y="6648466"/>
            <a:ext cx="2101537" cy="153888"/>
          </a:xfrm>
        </p:spPr>
        <p:txBody>
          <a:bodyPr wrap="none" lIns="0" tIns="0" rIns="0" bIns="0" anchor="b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©2018 ITC Infotech. All Rights Reserved.</a:t>
            </a:r>
            <a:endParaRPr lang="en-IN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1699565" y="6648466"/>
            <a:ext cx="150682" cy="153888"/>
          </a:xfrm>
        </p:spPr>
        <p:txBody>
          <a:bodyPr wrap="none" lIns="0" tIns="0" rIns="0" bIns="0" anchor="b">
            <a:spAutoFit/>
          </a:bodyPr>
          <a:lstStyle>
            <a:lvl1pPr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 err="1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24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 flipH="1">
            <a:off x="4861893" y="1730929"/>
            <a:ext cx="265176" cy="9988964"/>
          </a:xfrm>
          <a:prstGeom prst="rect">
            <a:avLst/>
          </a:prstGeom>
          <a:solidFill>
            <a:srgbClr val="C8DC2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10778991" y="5448166"/>
            <a:ext cx="265176" cy="255449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itle 5"/>
          <p:cNvSpPr txBox="1">
            <a:spLocks/>
          </p:cNvSpPr>
          <p:nvPr/>
        </p:nvSpPr>
        <p:spPr bwMode="invGray">
          <a:xfrm>
            <a:off x="10350306" y="6648466"/>
            <a:ext cx="1191032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r>
              <a:rPr lang="en-US" sz="1000" noProof="0" dirty="0">
                <a:latin typeface="+mn-lt"/>
              </a:rPr>
              <a:t>#Digitaligence@work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70862" y="232373"/>
            <a:ext cx="10427617" cy="492443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863" y="1151284"/>
            <a:ext cx="11579384" cy="1538883"/>
          </a:xfrm>
        </p:spPr>
        <p:txBody>
          <a:bodyPr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720" y="6648466"/>
            <a:ext cx="2101537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©2017 ITC Infotech.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9565" y="6648466"/>
            <a:ext cx="150682" cy="153888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8" name="Group 27"/>
          <p:cNvGrpSpPr/>
          <p:nvPr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29" name="Rectangle 28"/>
            <p:cNvSpPr/>
            <p:nvPr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 bwMode="gray">
          <a:xfrm>
            <a:off x="270862" y="232373"/>
            <a:ext cx="10427617" cy="492443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70863" y="1151284"/>
            <a:ext cx="11579384" cy="1538883"/>
          </a:xfrm>
        </p:spPr>
        <p:txBody>
          <a:bodyPr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720" y="6648466"/>
            <a:ext cx="2101537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©2018 ITC Infotech. All Rights Reserved.</a:t>
            </a:r>
            <a:endParaRPr lang="en-IN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9565" y="6648466"/>
            <a:ext cx="150682" cy="153888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93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8" r="20347"/>
          <a:stretch/>
        </p:blipFill>
        <p:spPr>
          <a:xfrm>
            <a:off x="6310539" y="0"/>
            <a:ext cx="58782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0" y="2813447"/>
            <a:ext cx="5913200" cy="1231106"/>
          </a:xfrm>
        </p:spPr>
        <p:txBody>
          <a:bodyPr anchor="ctr"/>
          <a:lstStyle>
            <a:lvl1pPr algn="ctr">
              <a:defRPr sz="40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720" y="6648466"/>
            <a:ext cx="2101537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©2017 ITC Infotech. All Rights Reserved.</a:t>
            </a:r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25" name="Rectangle 24"/>
            <p:cNvSpPr/>
            <p:nvPr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 err="1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9565" y="6648466"/>
            <a:ext cx="150682" cy="153888"/>
          </a:xfrm>
        </p:spPr>
        <p:txBody>
          <a:bodyPr/>
          <a:lstStyle>
            <a:lvl1pPr>
              <a:defRPr sz="1000">
                <a:solidFill>
                  <a:schemeClr val="accent5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9" name="Title 5"/>
          <p:cNvSpPr txBox="1">
            <a:spLocks/>
          </p:cNvSpPr>
          <p:nvPr/>
        </p:nvSpPr>
        <p:spPr bwMode="gray">
          <a:xfrm>
            <a:off x="10350306" y="6648466"/>
            <a:ext cx="1191032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r>
              <a:rPr lang="en-US" sz="1000" noProof="0" dirty="0"/>
              <a:t>#Digitaligence@work |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8" r="20347"/>
          <a:stretch/>
        </p:blipFill>
        <p:spPr>
          <a:xfrm>
            <a:off x="6310539" y="0"/>
            <a:ext cx="58782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720" y="2813447"/>
            <a:ext cx="5913200" cy="1231106"/>
          </a:xfrm>
        </p:spPr>
        <p:txBody>
          <a:bodyPr anchor="ctr"/>
          <a:lstStyle>
            <a:lvl1pPr algn="ctr">
              <a:defRPr sz="40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720" y="6648466"/>
            <a:ext cx="2101537" cy="15388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©2018 ITC Infotech. All Rights Reserved.</a:t>
            </a:r>
            <a:endParaRPr lang="en-IN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 err="1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9565" y="6648466"/>
            <a:ext cx="150682" cy="153888"/>
          </a:xfrm>
        </p:spPr>
        <p:txBody>
          <a:bodyPr/>
          <a:lstStyle>
            <a:lvl1pPr>
              <a:defRPr sz="1000">
                <a:solidFill>
                  <a:schemeClr val="accent5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9" name="Title 5"/>
          <p:cNvSpPr txBox="1">
            <a:spLocks/>
          </p:cNvSpPr>
          <p:nvPr userDrawn="1"/>
        </p:nvSpPr>
        <p:spPr bwMode="gray">
          <a:xfrm>
            <a:off x="10350306" y="6648466"/>
            <a:ext cx="1191032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r>
              <a:rPr lang="en-US" sz="1000" noProof="0" dirty="0"/>
              <a:t>#Digitaligence@work |</a:t>
            </a:r>
          </a:p>
        </p:txBody>
      </p:sp>
    </p:spTree>
    <p:extLst>
      <p:ext uri="{BB962C8B-B14F-4D97-AF65-F5344CB8AC3E}">
        <p14:creationId xmlns:p14="http://schemas.microsoft.com/office/powerpoint/2010/main" val="343046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61390" y="1233714"/>
            <a:ext cx="4871753" cy="437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ITC Infotech_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50719" y="1143000"/>
            <a:ext cx="2970945" cy="159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1"/>
          <p:cNvSpPr txBox="1">
            <a:spLocks/>
          </p:cNvSpPr>
          <p:nvPr/>
        </p:nvSpPr>
        <p:spPr bwMode="gray">
          <a:xfrm>
            <a:off x="1648930" y="3608094"/>
            <a:ext cx="3296672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ffectLst/>
                <a:latin typeface="+mj-lt"/>
              </a:rPr>
              <a:t>#Digitaligence@work!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 bwMode="gray">
          <a:xfrm>
            <a:off x="7116487" y="3197087"/>
            <a:ext cx="4481227" cy="14157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400" dirty="0">
                <a:solidFill>
                  <a:schemeClr val="tx1"/>
                </a:solidFill>
                <a:effectLst/>
                <a:latin typeface="+mj-lt"/>
              </a:rPr>
              <a:t>Thank you</a:t>
            </a:r>
          </a:p>
          <a:p>
            <a:pPr algn="l">
              <a:spcBef>
                <a:spcPts val="0"/>
              </a:spcBef>
            </a:pP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Connect with us to understand how </a:t>
            </a:r>
            <a:br>
              <a:rPr lang="en-US" sz="2400" b="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</a:b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ITC Infotech can help your business </a:t>
            </a:r>
            <a:endParaRPr lang="en-US" sz="3600" b="0" dirty="0">
              <a:solidFill>
                <a:schemeClr val="bg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 bwMode="gray">
          <a:xfrm>
            <a:off x="7116487" y="4701464"/>
            <a:ext cx="3571042" cy="6924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252000" indent="-25200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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504000" indent="-2520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756000" indent="-25200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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008000" indent="-252000" algn="l" defTabSz="914400" rtl="0" eaLnBrk="1" latinLnBrk="0" hangingPunct="1">
              <a:spcBef>
                <a:spcPts val="600"/>
              </a:spcBef>
              <a:buFont typeface="Arial" pitchFamily="34" charset="0"/>
              <a:buChar char="˗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Email: 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contact.us@itcinfotech.com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Web: </a:t>
            </a:r>
            <a:r>
              <a:rPr lang="en-US" sz="2000" u="sng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www.itcinfotech.com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" t="91169" r="66488" b="3721"/>
          <a:stretch/>
        </p:blipFill>
        <p:spPr>
          <a:xfrm>
            <a:off x="861390" y="5219940"/>
            <a:ext cx="3587206" cy="38888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 flipH="1">
            <a:off x="5539950" y="5457243"/>
            <a:ext cx="595380" cy="474022"/>
            <a:chOff x="5834917" y="5619476"/>
            <a:chExt cx="595380" cy="474022"/>
          </a:xfrm>
        </p:grpSpPr>
        <p:sp>
          <p:nvSpPr>
            <p:cNvPr id="30" name="Rectangle 29"/>
            <p:cNvSpPr/>
            <p:nvPr/>
          </p:nvSpPr>
          <p:spPr>
            <a:xfrm>
              <a:off x="5834917" y="5619476"/>
              <a:ext cx="270915" cy="23804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9382" y="5855450"/>
              <a:ext cx="270915" cy="238048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113" y="664044"/>
            <a:ext cx="979136" cy="898920"/>
            <a:chOff x="10972801" y="86711"/>
            <a:chExt cx="979136" cy="898920"/>
          </a:xfrm>
        </p:grpSpPr>
        <p:sp>
          <p:nvSpPr>
            <p:cNvPr id="33" name="Rectangle 32"/>
            <p:cNvSpPr/>
            <p:nvPr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err="1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35" name="TextBox 34"/>
          <p:cNvSpPr txBox="1"/>
          <p:nvPr/>
        </p:nvSpPr>
        <p:spPr bwMode="gray">
          <a:xfrm>
            <a:off x="861390" y="6101565"/>
            <a:ext cx="28984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400">
                <a:solidFill>
                  <a:schemeClr val="accent6">
                    <a:lumMod val="10000"/>
                  </a:schemeClr>
                </a:solidFill>
                <a:latin typeface="Futura Lt BT" panose="020B0402020204020303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©2018 ITC Infotech. All Rights Reserved.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gray">
          <a:xfrm>
            <a:off x="861390" y="6328660"/>
            <a:ext cx="70532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All trademarks are the registered property of the respective companies and are acknowledged.</a:t>
            </a:r>
            <a:endParaRPr lang="en-GB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hlinkClick r:id="rId5"/>
          </p:cNvPr>
          <p:cNvSpPr/>
          <p:nvPr/>
        </p:nvSpPr>
        <p:spPr>
          <a:xfrm>
            <a:off x="2650021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Oval 37">
            <a:hlinkClick r:id="rId6"/>
          </p:cNvPr>
          <p:cNvSpPr/>
          <p:nvPr/>
        </p:nvSpPr>
        <p:spPr>
          <a:xfrm>
            <a:off x="3034593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Oval 38">
            <a:hlinkClick r:id="rId7"/>
          </p:cNvPr>
          <p:cNvSpPr/>
          <p:nvPr/>
        </p:nvSpPr>
        <p:spPr>
          <a:xfrm>
            <a:off x="3419165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Oval 39">
            <a:hlinkClick r:id="rId8"/>
          </p:cNvPr>
          <p:cNvSpPr/>
          <p:nvPr/>
        </p:nvSpPr>
        <p:spPr>
          <a:xfrm>
            <a:off x="3803737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Oval 40">
            <a:hlinkClick r:id="rId9"/>
          </p:cNvPr>
          <p:cNvSpPr/>
          <p:nvPr/>
        </p:nvSpPr>
        <p:spPr>
          <a:xfrm>
            <a:off x="4188309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61390" y="1233714"/>
            <a:ext cx="4871753" cy="437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ITC Infotech_log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50719" y="1143000"/>
            <a:ext cx="2970945" cy="159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itle 1"/>
          <p:cNvSpPr txBox="1">
            <a:spLocks/>
          </p:cNvSpPr>
          <p:nvPr userDrawn="1"/>
        </p:nvSpPr>
        <p:spPr bwMode="gray">
          <a:xfrm>
            <a:off x="1648930" y="3608094"/>
            <a:ext cx="3296672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ffectLst/>
                <a:latin typeface="+mj-lt"/>
              </a:rPr>
              <a:t>#Digitaligence@work!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" t="91169" r="66488" b="3721"/>
          <a:stretch/>
        </p:blipFill>
        <p:spPr>
          <a:xfrm>
            <a:off x="861390" y="5219940"/>
            <a:ext cx="3587206" cy="38888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>
          <a:xfrm flipH="1">
            <a:off x="5539950" y="5457243"/>
            <a:ext cx="595380" cy="474022"/>
            <a:chOff x="5834917" y="5619476"/>
            <a:chExt cx="595380" cy="474022"/>
          </a:xfrm>
        </p:grpSpPr>
        <p:sp>
          <p:nvSpPr>
            <p:cNvPr id="45" name="Rectangle 44"/>
            <p:cNvSpPr/>
            <p:nvPr/>
          </p:nvSpPr>
          <p:spPr>
            <a:xfrm>
              <a:off x="5834917" y="5619476"/>
              <a:ext cx="270915" cy="23804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59382" y="5855450"/>
              <a:ext cx="270915" cy="238048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265113" y="664044"/>
            <a:ext cx="979136" cy="898920"/>
            <a:chOff x="10972801" y="86711"/>
            <a:chExt cx="979136" cy="898920"/>
          </a:xfrm>
        </p:grpSpPr>
        <p:sp>
          <p:nvSpPr>
            <p:cNvPr id="48" name="Rectangle 47"/>
            <p:cNvSpPr/>
            <p:nvPr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err="1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51" name="Text Box 3"/>
          <p:cNvSpPr txBox="1">
            <a:spLocks noChangeArrowheads="1"/>
          </p:cNvSpPr>
          <p:nvPr userDrawn="1"/>
        </p:nvSpPr>
        <p:spPr bwMode="gray">
          <a:xfrm>
            <a:off x="861390" y="6328660"/>
            <a:ext cx="70532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All trademarks are the registered property of the respective companies and are acknowledged.</a:t>
            </a:r>
            <a:endParaRPr lang="en-GB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hlinkClick r:id="rId5"/>
          </p:cNvPr>
          <p:cNvSpPr/>
          <p:nvPr userDrawn="1"/>
        </p:nvSpPr>
        <p:spPr>
          <a:xfrm>
            <a:off x="2650021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Oval 52">
            <a:hlinkClick r:id="rId6"/>
          </p:cNvPr>
          <p:cNvSpPr/>
          <p:nvPr userDrawn="1"/>
        </p:nvSpPr>
        <p:spPr>
          <a:xfrm>
            <a:off x="3034593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Oval 53">
            <a:hlinkClick r:id="rId7"/>
          </p:cNvPr>
          <p:cNvSpPr/>
          <p:nvPr userDrawn="1"/>
        </p:nvSpPr>
        <p:spPr>
          <a:xfrm>
            <a:off x="3419165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Oval 54">
            <a:hlinkClick r:id="rId8"/>
          </p:cNvPr>
          <p:cNvSpPr/>
          <p:nvPr userDrawn="1"/>
        </p:nvSpPr>
        <p:spPr>
          <a:xfrm>
            <a:off x="3803737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Oval 55">
            <a:hlinkClick r:id="rId9"/>
          </p:cNvPr>
          <p:cNvSpPr/>
          <p:nvPr userDrawn="1"/>
        </p:nvSpPr>
        <p:spPr>
          <a:xfrm>
            <a:off x="4188309" y="5345904"/>
            <a:ext cx="138423" cy="138423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863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" b="35632"/>
          <a:stretch/>
        </p:blipFill>
        <p:spPr>
          <a:xfrm>
            <a:off x="-1" y="0"/>
            <a:ext cx="12188825" cy="493485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-1" y="4861339"/>
            <a:ext cx="12188827" cy="312057"/>
            <a:chOff x="-1" y="4610742"/>
            <a:chExt cx="12188827" cy="570858"/>
          </a:xfrm>
        </p:grpSpPr>
        <p:sp>
          <p:nvSpPr>
            <p:cNvPr id="30" name="Rectangle 29"/>
            <p:cNvSpPr/>
            <p:nvPr userDrawn="1"/>
          </p:nvSpPr>
          <p:spPr>
            <a:xfrm>
              <a:off x="6081714" y="4610742"/>
              <a:ext cx="6107112" cy="570858"/>
            </a:xfrm>
            <a:prstGeom prst="rect">
              <a:avLst/>
            </a:prstGeom>
            <a:solidFill>
              <a:srgbClr val="64288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4610742"/>
              <a:ext cx="6091279" cy="570858"/>
            </a:xfrm>
            <a:prstGeom prst="rect">
              <a:avLst/>
            </a:prstGeom>
            <a:solidFill>
              <a:srgbClr val="C8DC28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9" name="Title 5"/>
          <p:cNvSpPr txBox="1">
            <a:spLocks/>
          </p:cNvSpPr>
          <p:nvPr/>
        </p:nvSpPr>
        <p:spPr bwMode="gray">
          <a:xfrm>
            <a:off x="9919220" y="4849109"/>
            <a:ext cx="2151102" cy="3077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</a:rPr>
              <a:t>#Digitaligence@work</a:t>
            </a:r>
          </a:p>
        </p:txBody>
      </p:sp>
      <p:pic>
        <p:nvPicPr>
          <p:cNvPr id="32" name="Picture 6" descr="ITC Infotech_log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866481" y="5297812"/>
            <a:ext cx="2455863" cy="132164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Rectangle 32"/>
          <p:cNvSpPr/>
          <p:nvPr userDrawn="1"/>
        </p:nvSpPr>
        <p:spPr>
          <a:xfrm>
            <a:off x="0" y="3670852"/>
            <a:ext cx="12188825" cy="1192695"/>
          </a:xfrm>
          <a:prstGeom prst="rect">
            <a:avLst/>
          </a:prstGeom>
          <a:solidFill>
            <a:srgbClr val="000000">
              <a:alpha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304719" y="4003266"/>
            <a:ext cx="11438790" cy="553998"/>
          </a:xfrm>
        </p:spPr>
        <p:txBody>
          <a:bodyPr wrap="square" lIns="0" tIns="0" rIns="0" bIns="0" anchor="ctr">
            <a:spAutoFit/>
          </a:bodyPr>
          <a:lstStyle>
            <a:lvl1pPr algn="ctr">
              <a:defRPr sz="3600" b="1">
                <a:solidFill>
                  <a:schemeClr val="bg1"/>
                </a:solidFill>
                <a:effectLst/>
                <a:latin typeface="+mj-lt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 bwMode="gray">
          <a:xfrm>
            <a:off x="304720" y="6648466"/>
            <a:ext cx="2101537" cy="153888"/>
          </a:xfrm>
        </p:spPr>
        <p:txBody>
          <a:bodyPr wrap="none" lIns="0" tIns="0" rIns="0" bIns="0" anchor="b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©2018 ITC Infotech. All Rights Reserved.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 bwMode="gray">
          <a:xfrm>
            <a:off x="11699565" y="6648466"/>
            <a:ext cx="150682" cy="153888"/>
          </a:xfrm>
        </p:spPr>
        <p:txBody>
          <a:bodyPr wrap="none" lIns="0" tIns="0" rIns="0" bIns="0" anchor="b">
            <a:spAutoFit/>
          </a:bodyPr>
          <a:lstStyle>
            <a:lvl1pPr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37" name="Rectangle 36"/>
            <p:cNvSpPr/>
            <p:nvPr userDrawn="1"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00" dirty="0" err="1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err="1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08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 bwMode="gray">
          <a:xfrm>
            <a:off x="270862" y="232373"/>
            <a:ext cx="10427617" cy="492443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70863" y="1151284"/>
            <a:ext cx="11579384" cy="1538883"/>
          </a:xfrm>
        </p:spPr>
        <p:txBody>
          <a:bodyPr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699565" y="6648466"/>
            <a:ext cx="150682" cy="153888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871111" y="86711"/>
            <a:ext cx="979136" cy="898920"/>
            <a:chOff x="10972801" y="86711"/>
            <a:chExt cx="979136" cy="898920"/>
          </a:xfrm>
        </p:grpSpPr>
        <p:sp>
          <p:nvSpPr>
            <p:cNvPr id="29" name="Rectangle 28"/>
            <p:cNvSpPr/>
            <p:nvPr userDrawn="1"/>
          </p:nvSpPr>
          <p:spPr>
            <a:xfrm>
              <a:off x="11481621" y="86711"/>
              <a:ext cx="470316" cy="4207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0972801" y="564845"/>
              <a:ext cx="469097" cy="420786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0862" y="6648466"/>
            <a:ext cx="2101537" cy="153888"/>
          </a:xfrm>
        </p:spPr>
        <p:txBody>
          <a:bodyPr/>
          <a:lstStyle/>
          <a:p>
            <a:r>
              <a:rPr lang="en-US" dirty="0"/>
              <a:t>©2018 ITC Infotech.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20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863" y="295117"/>
            <a:ext cx="11576580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63" y="952501"/>
            <a:ext cx="11579384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20" y="6627068"/>
            <a:ext cx="2101537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©2018 ITC Infotech.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19640" y="6627068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67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effectLst/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52000" indent="-252000" algn="l" defTabSz="914400" rtl="0" eaLnBrk="1" latinLnBrk="0" hangingPunct="1">
        <a:spcBef>
          <a:spcPts val="600"/>
        </a:spcBef>
        <a:buFont typeface="Wingdings 2" pitchFamily="18" charset="2"/>
        <a:buChar char="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04000" indent="-252000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56000" indent="-252000" algn="l" defTabSz="914400" rtl="0" eaLnBrk="1" latinLnBrk="0" hangingPunct="1">
        <a:spcBef>
          <a:spcPts val="600"/>
        </a:spcBef>
        <a:buFont typeface="Wingdings 2" pitchFamily="18" charset="2"/>
        <a:buChar char="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008000" indent="-252000" algn="l" defTabSz="914400" rtl="0" eaLnBrk="1" latinLnBrk="0" hangingPunct="1">
        <a:spcBef>
          <a:spcPts val="600"/>
        </a:spcBef>
        <a:buFont typeface="Arial" pitchFamily="34" charset="0"/>
        <a:buChar char="˗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 bwMode="gray">
          <a:xfrm>
            <a:off x="304720" y="3421467"/>
            <a:ext cx="11438790" cy="1107996"/>
          </a:xfrm>
        </p:spPr>
        <p:txBody>
          <a:bodyPr/>
          <a:lstStyle/>
          <a:p>
            <a:r>
              <a:rPr lang="en-US" dirty="0" err="1"/>
              <a:t>PLM_WC_Support</a:t>
            </a:r>
            <a:r>
              <a:rPr lang="en-US" dirty="0"/>
              <a:t> ACE Weekly Status Report</a:t>
            </a:r>
            <a:br>
              <a:rPr lang="en-US" dirty="0"/>
            </a:br>
            <a:r>
              <a:rPr lang="en-US" dirty="0"/>
              <a:t>Jan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/>
              <a:t>©2018 ITC Infotech. All Rights Reserved.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3CF2EA8-35F1-4A35-9763-13466C1417DD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9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71052" y="1302026"/>
            <a:ext cx="11128513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342900" algn="just">
              <a:spcBef>
                <a:spcPts val="700"/>
              </a:spcBef>
              <a:buFont typeface="Wingdings" pitchFamily="2" charset="2"/>
              <a:buChar char="v"/>
              <a:defRPr/>
            </a:pPr>
            <a:r>
              <a:rPr lang="fi-FI" kern="0" dirty="0">
                <a:solidFill>
                  <a:srgbClr val="333333"/>
                </a:solidFill>
                <a:latin typeface="Calibri" pitchFamily="34" charset="0"/>
                <a:ea typeface="Lucida Sans Unicode" pitchFamily="32" charset="0"/>
                <a:cs typeface="Calibri" pitchFamily="34" charset="0"/>
              </a:rPr>
              <a:t>Project Status</a:t>
            </a:r>
          </a:p>
          <a:p>
            <a:pPr marL="628650" indent="-342900" algn="just">
              <a:spcBef>
                <a:spcPts val="700"/>
              </a:spcBef>
              <a:buFont typeface="Wingdings" pitchFamily="2" charset="2"/>
              <a:buChar char="v"/>
              <a:defRPr/>
            </a:pPr>
            <a:r>
              <a:rPr lang="en-US" dirty="0"/>
              <a:t>Completed activities</a:t>
            </a:r>
            <a:endParaRPr lang="fi-FI" kern="0" dirty="0">
              <a:solidFill>
                <a:srgbClr val="333333"/>
              </a:solidFill>
              <a:latin typeface="Calibri" pitchFamily="34" charset="0"/>
              <a:ea typeface="Lucida Sans Unicode" pitchFamily="32" charset="0"/>
              <a:cs typeface="Calibri" pitchFamily="34" charset="0"/>
            </a:endParaRPr>
          </a:p>
          <a:p>
            <a:pPr marL="628650" indent="-342900" algn="just">
              <a:spcBef>
                <a:spcPts val="700"/>
              </a:spcBef>
              <a:buFont typeface="Wingdings" pitchFamily="2" charset="2"/>
              <a:buChar char="v"/>
              <a:defRPr/>
            </a:pPr>
            <a:r>
              <a:rPr lang="en-US" dirty="0"/>
              <a:t>Tickets</a:t>
            </a:r>
            <a:endParaRPr lang="fi-FI" kern="0" dirty="0">
              <a:solidFill>
                <a:srgbClr val="333333"/>
              </a:solidFill>
              <a:latin typeface="Calibri" pitchFamily="34" charset="0"/>
              <a:ea typeface="Lucida Sans Unicode" pitchFamily="32" charset="0"/>
              <a:cs typeface="Calibri" pitchFamily="34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720" y="6648466"/>
            <a:ext cx="2101537" cy="153888"/>
          </a:xfrm>
        </p:spPr>
        <p:txBody>
          <a:bodyPr/>
          <a:lstStyle/>
          <a:p>
            <a:r>
              <a:rPr lang="en-US" dirty="0"/>
              <a:t>©2018 ITC Infotech. All Rights Reserved.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29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495893" y="1694281"/>
            <a:ext cx="2605956" cy="369332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Project Overview / Scope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6456" y="3986707"/>
            <a:ext cx="2605956" cy="369332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Contractual Commitments</a:t>
            </a:r>
          </a:p>
        </p:txBody>
      </p:sp>
      <p:sp>
        <p:nvSpPr>
          <p:cNvPr id="26" name="Rectangle 42"/>
          <p:cNvSpPr>
            <a:spLocks noChangeArrowheads="1"/>
          </p:cNvSpPr>
          <p:nvPr/>
        </p:nvSpPr>
        <p:spPr bwMode="gray">
          <a:xfrm>
            <a:off x="4444182" y="6153150"/>
            <a:ext cx="609600" cy="15240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solidFill>
                  <a:schemeClr val="bg1"/>
                </a:solidFill>
              </a:rPr>
              <a:t>Green</a:t>
            </a:r>
          </a:p>
        </p:txBody>
      </p:sp>
      <p:sp>
        <p:nvSpPr>
          <p:cNvPr id="27" name="Rectangle 43"/>
          <p:cNvSpPr>
            <a:spLocks noChangeArrowheads="1"/>
          </p:cNvSpPr>
          <p:nvPr/>
        </p:nvSpPr>
        <p:spPr bwMode="gray">
          <a:xfrm>
            <a:off x="6577782" y="6153150"/>
            <a:ext cx="609600" cy="152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Yellow</a:t>
            </a:r>
          </a:p>
        </p:txBody>
      </p:sp>
      <p:sp>
        <p:nvSpPr>
          <p:cNvPr id="28" name="Rectangle 44"/>
          <p:cNvSpPr>
            <a:spLocks noChangeArrowheads="1"/>
          </p:cNvSpPr>
          <p:nvPr/>
        </p:nvSpPr>
        <p:spPr bwMode="gray">
          <a:xfrm>
            <a:off x="8330382" y="6153150"/>
            <a:ext cx="6096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Red</a:t>
            </a:r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gray">
          <a:xfrm>
            <a:off x="4901382" y="6153150"/>
            <a:ext cx="1676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/>
              <a:t>On track; will complete as planned</a:t>
            </a:r>
          </a:p>
        </p:txBody>
      </p:sp>
      <p:sp>
        <p:nvSpPr>
          <p:cNvPr id="30" name="Rectangle 46"/>
          <p:cNvSpPr>
            <a:spLocks noChangeArrowheads="1"/>
          </p:cNvSpPr>
          <p:nvPr/>
        </p:nvSpPr>
        <p:spPr bwMode="gray">
          <a:xfrm>
            <a:off x="7140678" y="615315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800" dirty="0"/>
              <a:t>Planned delivery at risk</a:t>
            </a:r>
          </a:p>
        </p:txBody>
      </p:sp>
      <p:sp>
        <p:nvSpPr>
          <p:cNvPr id="31" name="Rectangle 47"/>
          <p:cNvSpPr>
            <a:spLocks noChangeArrowheads="1"/>
          </p:cNvSpPr>
          <p:nvPr/>
        </p:nvSpPr>
        <p:spPr bwMode="gray">
          <a:xfrm>
            <a:off x="8893278" y="6153150"/>
            <a:ext cx="1219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800" dirty="0"/>
              <a:t>Will miss planned delivery</a:t>
            </a:r>
          </a:p>
        </p:txBody>
      </p:sp>
      <p:sp>
        <p:nvSpPr>
          <p:cNvPr id="33" name="Text Box 85"/>
          <p:cNvSpPr txBox="1">
            <a:spLocks noChangeArrowheads="1"/>
          </p:cNvSpPr>
          <p:nvPr/>
        </p:nvSpPr>
        <p:spPr bwMode="auto">
          <a:xfrm>
            <a:off x="495893" y="6108701"/>
            <a:ext cx="16844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b="1" dirty="0"/>
              <a:t>Key Milestone Legend: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7010" y="793647"/>
            <a:ext cx="5577802" cy="712343"/>
            <a:chOff x="118959" y="841272"/>
            <a:chExt cx="5577802" cy="712343"/>
          </a:xfrm>
        </p:grpSpPr>
        <p:sp>
          <p:nvSpPr>
            <p:cNvPr id="38" name="Rounded Rectangle 37"/>
            <p:cNvSpPr/>
            <p:nvPr/>
          </p:nvSpPr>
          <p:spPr>
            <a:xfrm>
              <a:off x="124365" y="841272"/>
              <a:ext cx="5572396" cy="712343"/>
            </a:xfrm>
            <a:prstGeom prst="roundRect">
              <a:avLst/>
            </a:prstGeom>
            <a:solidFill>
              <a:srgbClr val="6D3C7D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640515" y="877444"/>
              <a:ext cx="3970754" cy="633713"/>
              <a:chOff x="1640515" y="877444"/>
              <a:chExt cx="3970754" cy="633713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773381" y="877444"/>
                <a:ext cx="3837888" cy="63371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6200000">
                <a:off x="1434037" y="1108029"/>
                <a:ext cx="585498" cy="172541"/>
              </a:xfrm>
              <a:prstGeom prst="triangl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157378" y="878337"/>
              <a:ext cx="1412254" cy="633713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01849" y="865797"/>
              <a:ext cx="5584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Scope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7995" y="879365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9526" y="881287"/>
              <a:ext cx="7584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Resource</a:t>
              </a:r>
            </a:p>
          </p:txBody>
        </p:sp>
        <p:sp>
          <p:nvSpPr>
            <p:cNvPr id="12" name="Oval 50"/>
            <p:cNvSpPr>
              <a:spLocks noChangeArrowheads="1"/>
            </p:cNvSpPr>
            <p:nvPr/>
          </p:nvSpPr>
          <p:spPr bwMode="auto">
            <a:xfrm>
              <a:off x="4684303" y="111726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FontTx/>
                <a:buNone/>
              </a:pPr>
              <a:endParaRPr lang="en-GB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26672" y="877444"/>
              <a:ext cx="3592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Risk</a:t>
              </a:r>
            </a:p>
          </p:txBody>
        </p:sp>
        <p:sp>
          <p:nvSpPr>
            <p:cNvPr id="14" name="Oval 51"/>
            <p:cNvSpPr>
              <a:spLocks noChangeArrowheads="1"/>
            </p:cNvSpPr>
            <p:nvPr/>
          </p:nvSpPr>
          <p:spPr bwMode="auto">
            <a:xfrm>
              <a:off x="5170789" y="1129082"/>
              <a:ext cx="304800" cy="3048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FontTx/>
                <a:buNone/>
              </a:pPr>
              <a:endParaRPr lang="en-GB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28308" y="877444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Quality</a:t>
              </a: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118959" y="987540"/>
              <a:ext cx="11212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Overall Project Health Status</a:t>
              </a:r>
            </a:p>
          </p:txBody>
        </p:sp>
        <p:sp>
          <p:nvSpPr>
            <p:cNvPr id="25" name="Oval 51"/>
            <p:cNvSpPr>
              <a:spLocks noChangeArrowheads="1"/>
            </p:cNvSpPr>
            <p:nvPr/>
          </p:nvSpPr>
          <p:spPr bwMode="auto">
            <a:xfrm>
              <a:off x="3669925" y="1115859"/>
              <a:ext cx="304800" cy="3048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FontTx/>
                <a:buNone/>
              </a:pPr>
              <a:endParaRPr lang="en-GB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32" name="Oval 51"/>
            <p:cNvSpPr>
              <a:spLocks noChangeArrowheads="1"/>
            </p:cNvSpPr>
            <p:nvPr/>
          </p:nvSpPr>
          <p:spPr bwMode="auto">
            <a:xfrm>
              <a:off x="4168742" y="1119589"/>
              <a:ext cx="304800" cy="304800"/>
            </a:xfrm>
            <a:prstGeom prst="ellipse">
              <a:avLst/>
            </a:prstGeom>
            <a:solidFill>
              <a:schemeClr val="tx2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GB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34" name="Oval 51"/>
            <p:cNvSpPr>
              <a:spLocks noChangeArrowheads="1"/>
            </p:cNvSpPr>
            <p:nvPr/>
          </p:nvSpPr>
          <p:spPr bwMode="auto">
            <a:xfrm>
              <a:off x="3219684" y="1113065"/>
              <a:ext cx="304800" cy="3048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FontTx/>
                <a:buNone/>
              </a:pPr>
              <a:endParaRPr lang="en-GB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35" name="Oval 51"/>
            <p:cNvSpPr>
              <a:spLocks noChangeArrowheads="1"/>
            </p:cNvSpPr>
            <p:nvPr/>
          </p:nvSpPr>
          <p:spPr bwMode="auto">
            <a:xfrm>
              <a:off x="1194020" y="1050805"/>
              <a:ext cx="304800" cy="3048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FontTx/>
                <a:buNone/>
              </a:pPr>
              <a:endParaRPr lang="en-GB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1739434" y="969983"/>
              <a:ext cx="15844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Project Health status on key parameters</a:t>
              </a:r>
            </a:p>
          </p:txBody>
        </p:sp>
      </p:grpSp>
      <p:sp>
        <p:nvSpPr>
          <p:cNvPr id="4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720" y="6648466"/>
            <a:ext cx="2101537" cy="153888"/>
          </a:xfrm>
        </p:spPr>
        <p:txBody>
          <a:bodyPr/>
          <a:lstStyle/>
          <a:p>
            <a:r>
              <a:rPr lang="en-US" dirty="0"/>
              <a:t>©2018 ITC Infotech. All Rights Reserved.</a:t>
            </a:r>
            <a:endParaRPr lang="en-IN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95893" y="2154280"/>
            <a:ext cx="11263109" cy="569387"/>
          </a:xfrm>
        </p:spPr>
        <p:txBody>
          <a:bodyPr/>
          <a:lstStyle/>
          <a:p>
            <a:r>
              <a:rPr lang="en-US" dirty="0"/>
              <a:t>Shared service support covers Windchill support needs for L1, L2, L3 and L4 type support. </a:t>
            </a:r>
          </a:p>
          <a:p>
            <a:r>
              <a:rPr lang="en-US" dirty="0"/>
              <a:t>Also covers operations support such as server monitoring and maintenance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587138" y="4746923"/>
            <a:ext cx="11263109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52000" indent="-25200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04000" indent="-2520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56000" indent="-25200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08000" indent="-252000" algn="l" defTabSz="914400" rtl="0" eaLnBrk="1" latinLnBrk="0" hangingPunct="1">
              <a:spcBef>
                <a:spcPts val="600"/>
              </a:spcBef>
              <a:buFont typeface="Arial" pitchFamily="34" charset="0"/>
              <a:buChar char="˗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Windchill PLM Run Team Support Services for the period -April 2019 to March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9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720" y="6648466"/>
            <a:ext cx="2101537" cy="153888"/>
          </a:xfrm>
        </p:spPr>
        <p:txBody>
          <a:bodyPr/>
          <a:lstStyle/>
          <a:p>
            <a:r>
              <a:rPr lang="en-US" dirty="0"/>
              <a:t>©2018 ITC Infotech. All Rights Reserved.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23AA32-CBD2-4A81-94D9-32EF138DC40F}"/>
              </a:ext>
            </a:extLst>
          </p:cNvPr>
          <p:cNvSpPr/>
          <p:nvPr/>
        </p:nvSpPr>
        <p:spPr>
          <a:xfrm>
            <a:off x="649357" y="1324066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Weekly cache cleaning and maintenance activity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Daily system monitoring is being done as per the plan</a:t>
            </a:r>
          </a:p>
        </p:txBody>
      </p:sp>
    </p:spTree>
    <p:extLst>
      <p:ext uri="{BB962C8B-B14F-4D97-AF65-F5344CB8AC3E}">
        <p14:creationId xmlns:p14="http://schemas.microsoft.com/office/powerpoint/2010/main" val="274820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720" y="6648466"/>
            <a:ext cx="2101537" cy="153888"/>
          </a:xfrm>
        </p:spPr>
        <p:txBody>
          <a:bodyPr/>
          <a:lstStyle/>
          <a:p>
            <a:r>
              <a:rPr lang="en-US" dirty="0"/>
              <a:t>©2018 ITC Infotech. All Rights Reserved.</a:t>
            </a:r>
            <a:endParaRPr lang="en-IN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B71CD57B-15D9-420A-9F4A-16A155E44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165411"/>
              </p:ext>
            </p:extLst>
          </p:nvPr>
        </p:nvGraphicFramePr>
        <p:xfrm>
          <a:off x="304720" y="1405536"/>
          <a:ext cx="10853061" cy="1406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1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Sr. No.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Action Items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Responsibility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Status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9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Purge User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ITC Infotech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88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097922"/>
      </p:ext>
    </p:extLst>
  </p:cSld>
  <p:clrMapOvr>
    <a:masterClrMapping/>
  </p:clrMapOvr>
</p:sld>
</file>

<file path=ppt/theme/theme1.xml><?xml version="1.0" encoding="utf-8"?>
<a:theme xmlns:a="http://schemas.openxmlformats.org/drawingml/2006/main" name="ITC">
  <a:themeElements>
    <a:clrScheme name="ITC Infotech 2015">
      <a:dk1>
        <a:srgbClr val="000000"/>
      </a:dk1>
      <a:lt1>
        <a:srgbClr val="FFFFFF"/>
      </a:lt1>
      <a:dk2>
        <a:srgbClr val="7F7F7F"/>
      </a:dk2>
      <a:lt2>
        <a:srgbClr val="7F7F7F"/>
      </a:lt2>
      <a:accent1>
        <a:srgbClr val="C8DC28"/>
      </a:accent1>
      <a:accent2>
        <a:srgbClr val="642882"/>
      </a:accent2>
      <a:accent3>
        <a:srgbClr val="7F7F7F"/>
      </a:accent3>
      <a:accent4>
        <a:srgbClr val="E5E5E5"/>
      </a:accent4>
      <a:accent5>
        <a:srgbClr val="F2F2F2"/>
      </a:accent5>
      <a:accent6>
        <a:srgbClr val="7F7F7F"/>
      </a:accent6>
      <a:hlink>
        <a:srgbClr val="002060"/>
      </a:hlink>
      <a:folHlink>
        <a:srgbClr val="002060"/>
      </a:folHlink>
    </a:clrScheme>
    <a:fontScheme name="ITC Infotitan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TC" id="{9815C796-F106-489B-923D-61DE00E26AD0}" vid="{9320B6FE-59B1-46E4-943D-0BFF85180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Type xmlns="2f6667e5-e2a9-4f5f-ba1d-53554eb8d8e9">Template</TemplateType>
    <NumberOfDownloads xmlns="2f6667e5-e2a9-4f5f-ba1d-53554eb8d8e9">0</NumberOfDownloads>
    <SortOrder xmlns="2f6667e5-e2a9-4f5f-ba1d-53554eb8d8e9">3</SortOrd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B11F3FA962745AFAC26F8E36AD84D" ma:contentTypeVersion="3" ma:contentTypeDescription="Create a new document." ma:contentTypeScope="" ma:versionID="1a7c523de8a8a05a4ea4f555af9e0714">
  <xsd:schema xmlns:xsd="http://www.w3.org/2001/XMLSchema" xmlns:xs="http://www.w3.org/2001/XMLSchema" xmlns:p="http://schemas.microsoft.com/office/2006/metadata/properties" xmlns:ns2="2f6667e5-e2a9-4f5f-ba1d-53554eb8d8e9" targetNamespace="http://schemas.microsoft.com/office/2006/metadata/properties" ma:root="true" ma:fieldsID="67824f9b26eef5f88d195d541ae5e4a9" ns2:_="">
    <xsd:import namespace="2f6667e5-e2a9-4f5f-ba1d-53554eb8d8e9"/>
    <xsd:element name="properties">
      <xsd:complexType>
        <xsd:sequence>
          <xsd:element name="documentManagement">
            <xsd:complexType>
              <xsd:all>
                <xsd:element ref="ns2:TemplateType" minOccurs="0"/>
                <xsd:element ref="ns2:SortOrder" minOccurs="0"/>
                <xsd:element ref="ns2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667e5-e2a9-4f5f-ba1d-53554eb8d8e9" elementFormDefault="qualified">
    <xsd:import namespace="http://schemas.microsoft.com/office/2006/documentManagement/types"/>
    <xsd:import namespace="http://schemas.microsoft.com/office/infopath/2007/PartnerControls"/>
    <xsd:element name="TemplateType" ma:index="8" nillable="true" ma:displayName="TemplateType" ma:default="Checklist" ma:format="Dropdown" ma:internalName="TemplateType">
      <xsd:simpleType>
        <xsd:restriction base="dms:Choice">
          <xsd:enumeration value="Checklist"/>
          <xsd:enumeration value="Company Information"/>
          <xsd:enumeration value="Form"/>
          <xsd:enumeration value="Framework"/>
          <xsd:enumeration value="Guideline"/>
          <xsd:enumeration value="Manual"/>
          <xsd:enumeration value="Policy"/>
          <xsd:enumeration value="Process"/>
          <xsd:enumeration value="References"/>
          <xsd:enumeration value="Release Note"/>
          <xsd:enumeration value="Sample"/>
          <xsd:enumeration value="Standard"/>
          <xsd:enumeration value="Template"/>
        </xsd:restriction>
      </xsd:simpleType>
    </xsd:element>
    <xsd:element name="SortOrder" ma:index="9" nillable="true" ma:displayName="SortOrder" ma:internalName="SortOrder">
      <xsd:simpleType>
        <xsd:restriction base="dms:Text"/>
      </xsd:simpleType>
    </xsd:element>
    <xsd:element name="NumberOfDownloads" ma:index="10" nillable="true" ma:displayName="NumberOfDownloads" ma:internalName="NumberOfDownloads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C1FCE2-AFD6-4661-9294-89EA7B74D9F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2f6667e5-e2a9-4f5f-ba1d-53554eb8d8e9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5D16C3-8781-40EB-B79F-F2C78B2FA6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0C778B-EB6E-4B5F-8967-3D05676F06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6667e5-e2a9-4f5f-ba1d-53554eb8d8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ITC</Template>
  <TotalTime>28262</TotalTime>
  <Words>187</Words>
  <Application>Microsoft Office PowerPoint</Application>
  <PresentationFormat>Custom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Wingdings 2</vt:lpstr>
      <vt:lpstr>ITC</vt:lpstr>
      <vt:lpstr>PLM_WC_Support ACE Weekly Status Report Jan 2020</vt:lpstr>
      <vt:lpstr>Agenda</vt:lpstr>
      <vt:lpstr>Project  Status</vt:lpstr>
      <vt:lpstr>Completed activities</vt:lpstr>
      <vt:lpstr>Tickets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Status Report for AMS Projects</dc:title>
  <dc:creator>megha.gupta@itcinfotech.com</dc:creator>
  <cp:keywords>V1.1</cp:keywords>
  <cp:lastModifiedBy>Mansi Nikam</cp:lastModifiedBy>
  <cp:revision>793</cp:revision>
  <cp:lastPrinted>2017-08-11T08:50:46Z</cp:lastPrinted>
  <dcterms:created xsi:type="dcterms:W3CDTF">2012-03-05T08:30:28Z</dcterms:created>
  <dcterms:modified xsi:type="dcterms:W3CDTF">2020-02-10T10:39:04Z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0x010100F11B11F3FA962745AFAC26F8E36AD84D</vt:lpwstr>
  </property>
</Properties>
</file>