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634" r:id="rId2"/>
    <p:sldId id="741" r:id="rId3"/>
    <p:sldId id="755" r:id="rId4"/>
    <p:sldId id="756" r:id="rId5"/>
    <p:sldId id="717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Futura Bk BT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Futura Bk BT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Futura Bk BT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Futura Bk BT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Futura Bk BT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Futura Bk BT" pitchFamily="34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Futura Bk BT" pitchFamily="34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Futura Bk BT" pitchFamily="34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Futura Bk BT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wati.Parashar" initials="" lastIdx="1" clrIdx="0"/>
  <p:cmAuthor id="1" name="Arun Kumar Paramasivan" initials="AKP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FF81"/>
    <a:srgbClr val="6699FF"/>
    <a:srgbClr val="D9EDFF"/>
    <a:srgbClr val="00CC00"/>
    <a:srgbClr val="FF6600"/>
    <a:srgbClr val="CC00CC"/>
    <a:srgbClr val="FF66FF"/>
    <a:srgbClr val="800080"/>
    <a:srgbClr val="0066FF"/>
    <a:srgbClr val="BAB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76" autoAdjust="0"/>
    <p:restoredTop sz="90991" autoAdjust="0"/>
  </p:normalViewPr>
  <p:slideViewPr>
    <p:cSldViewPr snapToGrid="0">
      <p:cViewPr varScale="1">
        <p:scale>
          <a:sx n="72" d="100"/>
          <a:sy n="72" d="100"/>
        </p:scale>
        <p:origin x="150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433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433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latin typeface="Times New Roman" pitchFamily="18" charset="0"/>
              </a:defRPr>
            </a:lvl1pPr>
          </a:lstStyle>
          <a:p>
            <a:fld id="{F1F2DFDF-FD4B-4FB0-9B2D-6A434D88D8AD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169858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latin typeface="Times New Roman" pitchFamily="18" charset="0"/>
              </a:defRPr>
            </a:lvl1pPr>
          </a:lstStyle>
          <a:p>
            <a:fld id="{069E708D-8A8F-4EAE-B4B1-1ACAC203A95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86800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0315F1-6A39-4372-8FC1-C7917D621870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211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9E708D-8A8F-4EAE-B4B1-1ACAC203A95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565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A24C5F-E58C-4064-8436-5B1CD6C903B9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304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179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3"/>
          <p:cNvSpPr>
            <a:spLocks noGrp="1"/>
          </p:cNvSpPr>
          <p:nvPr userDrawn="1">
            <p:ph type="sldNum" sz="quarter" idx="4"/>
          </p:nvPr>
        </p:nvSpPr>
        <p:spPr>
          <a:xfrm>
            <a:off x="7214316" y="6553200"/>
            <a:ext cx="1905000" cy="304800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B8ADC16E-84E1-4FC0-A6D2-85FF73825B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/>
          <p:cNvSpPr>
            <a:spLocks noGrp="1"/>
          </p:cNvSpPr>
          <p:nvPr userDrawn="1">
            <p:ph type="sldNum" sz="quarter" idx="4"/>
          </p:nvPr>
        </p:nvSpPr>
        <p:spPr>
          <a:xfrm>
            <a:off x="7214316" y="6553200"/>
            <a:ext cx="1905000" cy="304800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B8ADC16E-84E1-4FC0-A6D2-85FF73825B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5463" y="1047750"/>
            <a:ext cx="3970337" cy="52197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47750"/>
            <a:ext cx="3970338" cy="52197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3"/>
          <p:cNvSpPr>
            <a:spLocks noGrp="1"/>
          </p:cNvSpPr>
          <p:nvPr userDrawn="1">
            <p:ph type="sldNum" sz="quarter" idx="4"/>
          </p:nvPr>
        </p:nvSpPr>
        <p:spPr>
          <a:xfrm>
            <a:off x="7214316" y="6553200"/>
            <a:ext cx="1905000" cy="304800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B8ADC16E-84E1-4FC0-A6D2-85FF73825B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7488" y="88900"/>
            <a:ext cx="7580312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 userDrawn="1">
            <p:ph type="sldNum" sz="quarter" idx="4"/>
          </p:nvPr>
        </p:nvSpPr>
        <p:spPr>
          <a:xfrm>
            <a:off x="7214316" y="6553200"/>
            <a:ext cx="1905000" cy="304800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B8ADC16E-84E1-4FC0-A6D2-85FF73825B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 userDrawn="1">
            <p:ph type="sldNum" sz="quarter" idx="4"/>
          </p:nvPr>
        </p:nvSpPr>
        <p:spPr>
          <a:xfrm>
            <a:off x="7214316" y="6553200"/>
            <a:ext cx="1905000" cy="304800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B8ADC16E-84E1-4FC0-A6D2-85FF73825B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88900"/>
            <a:ext cx="70866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95400"/>
            <a:ext cx="7772400" cy="47244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33A8BB-9A77-4F8F-8E01-A6D334D619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1" name="Picture 37" descr="banner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9144000" cy="874713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7488" y="88900"/>
            <a:ext cx="7580312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5463" y="1047750"/>
            <a:ext cx="8093075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>
            <a:off x="-3618" y="6583363"/>
            <a:ext cx="22098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©"/>
            </a:pPr>
            <a:r>
              <a:rPr lang="en-US" dirty="0">
                <a:latin typeface="Trebuchet MS" pitchFamily="34" charset="0"/>
              </a:rPr>
              <a:t> Company confidential</a:t>
            </a:r>
            <a:r>
              <a:rPr lang="en-US" b="1" dirty="0">
                <a:latin typeface="Trebuchet MS" pitchFamily="34" charset="0"/>
              </a:rPr>
              <a:t> </a:t>
            </a:r>
          </a:p>
        </p:txBody>
      </p:sp>
      <p:sp>
        <p:nvSpPr>
          <p:cNvPr id="1060" name="Line 36"/>
          <p:cNvSpPr>
            <a:spLocks noChangeShapeType="1"/>
          </p:cNvSpPr>
          <p:nvPr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12700">
            <a:solidFill>
              <a:srgbClr val="6534A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>
              <a:latin typeface="Trebuchet MS" pitchFamily="34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214316" y="6553200"/>
            <a:ext cx="1905000" cy="304800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Trebuchet MS" pitchFamily="34" charset="0"/>
              </a:defRPr>
            </a:lvl1pPr>
          </a:lstStyle>
          <a:p>
            <a:fld id="{B8ADC16E-84E1-4FC0-A6D2-85FF73825B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7" r:id="rId6"/>
  </p:sldLayoutIdLst>
  <p:hf hdr="0" ftr="0"/>
  <p:txStyles>
    <p:titleStyle>
      <a:lvl1pPr algn="r" rtl="0" fontAlgn="base">
        <a:spcBef>
          <a:spcPct val="0"/>
        </a:spcBef>
        <a:spcAft>
          <a:spcPct val="0"/>
        </a:spcAft>
        <a:defRPr sz="2000" b="1">
          <a:solidFill>
            <a:schemeClr val="accent2">
              <a:lumMod val="75000"/>
            </a:schemeClr>
          </a:solidFill>
          <a:latin typeface="Trebuchet MS" pitchFamily="34" charset="0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Futura Hv BT" pitchFamily="34" charset="0"/>
        </a:defRPr>
      </a:lvl2pPr>
      <a:lvl3pPr algn="r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Futura Hv BT" pitchFamily="34" charset="0"/>
        </a:defRPr>
      </a:lvl3pPr>
      <a:lvl4pPr algn="r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Futura Hv BT" pitchFamily="34" charset="0"/>
        </a:defRPr>
      </a:lvl4pPr>
      <a:lvl5pPr algn="r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Futura Hv BT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Futura Hv BT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Futura Hv BT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Futura Hv BT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Futura Hv BT" pitchFamily="34" charset="0"/>
        </a:defRPr>
      </a:lvl9pPr>
    </p:titleStyle>
    <p:bodyStyle>
      <a:lvl1pPr marL="342900" indent="-342900" algn="just" rtl="0" fontAlgn="base">
        <a:spcBef>
          <a:spcPct val="20000"/>
        </a:spcBef>
        <a:spcAft>
          <a:spcPct val="0"/>
        </a:spcAft>
        <a:buClr>
          <a:srgbClr val="BAB600"/>
        </a:buClr>
        <a:buFont typeface="Wingdings" pitchFamily="2" charset="2"/>
        <a:buChar char="§"/>
        <a:defRPr sz="2000">
          <a:solidFill>
            <a:srgbClr val="333333"/>
          </a:solidFill>
          <a:latin typeface="Trebuchet MS" pitchFamily="34" charset="0"/>
          <a:ea typeface="+mn-ea"/>
          <a:cs typeface="+mn-cs"/>
        </a:defRPr>
      </a:lvl1pPr>
      <a:lvl2pPr marL="742950" indent="-285750" algn="just" rtl="0" fontAlgn="base">
        <a:spcBef>
          <a:spcPct val="20000"/>
        </a:spcBef>
        <a:spcAft>
          <a:spcPct val="0"/>
        </a:spcAft>
        <a:buClr>
          <a:srgbClr val="B3B02F"/>
        </a:buClr>
        <a:buFont typeface="Wingdings" pitchFamily="2" charset="2"/>
        <a:buChar char="§"/>
        <a:defRPr>
          <a:solidFill>
            <a:srgbClr val="333333"/>
          </a:solidFill>
          <a:latin typeface="Trebuchet MS" pitchFamily="34" charset="0"/>
        </a:defRPr>
      </a:lvl2pPr>
      <a:lvl3pPr marL="1143000" indent="-228600" algn="just" rtl="0" fontAlgn="base">
        <a:spcBef>
          <a:spcPct val="20000"/>
        </a:spcBef>
        <a:spcAft>
          <a:spcPct val="0"/>
        </a:spcAft>
        <a:buClr>
          <a:srgbClr val="B3B02F"/>
        </a:buClr>
        <a:buFont typeface="Wingdings" pitchFamily="2" charset="2"/>
        <a:buChar char="§"/>
        <a:defRPr sz="1600">
          <a:solidFill>
            <a:srgbClr val="333333"/>
          </a:solidFill>
          <a:latin typeface="Trebuchet MS" pitchFamily="34" charset="0"/>
        </a:defRPr>
      </a:lvl3pPr>
      <a:lvl4pPr marL="1600200" indent="-228600" algn="just" rtl="0" fontAlgn="base">
        <a:spcBef>
          <a:spcPct val="20000"/>
        </a:spcBef>
        <a:spcAft>
          <a:spcPct val="0"/>
        </a:spcAft>
        <a:buClr>
          <a:srgbClr val="B3B02F"/>
        </a:buClr>
        <a:buFont typeface="Wingdings" pitchFamily="2" charset="2"/>
        <a:buChar char="§"/>
        <a:defRPr sz="1600">
          <a:solidFill>
            <a:srgbClr val="333333"/>
          </a:solidFill>
          <a:latin typeface="Trebuchet MS" pitchFamily="34" charset="0"/>
        </a:defRPr>
      </a:lvl4pPr>
      <a:lvl5pPr marL="2057400" indent="-228600" algn="just" rtl="0" fontAlgn="base">
        <a:spcBef>
          <a:spcPct val="20000"/>
        </a:spcBef>
        <a:spcAft>
          <a:spcPct val="0"/>
        </a:spcAft>
        <a:buClr>
          <a:srgbClr val="B3B02F"/>
        </a:buClr>
        <a:buFont typeface="Wingdings" pitchFamily="2" charset="2"/>
        <a:buChar char="§"/>
        <a:defRPr sz="1600">
          <a:solidFill>
            <a:srgbClr val="333333"/>
          </a:solidFill>
          <a:latin typeface="Trebuchet MS" pitchFamily="34" charset="0"/>
        </a:defRPr>
      </a:lvl5pPr>
      <a:lvl6pPr marL="2514600" indent="-228600" algn="just" rtl="0" fontAlgn="base">
        <a:spcBef>
          <a:spcPct val="20000"/>
        </a:spcBef>
        <a:spcAft>
          <a:spcPct val="0"/>
        </a:spcAft>
        <a:buClr>
          <a:srgbClr val="B3B02F"/>
        </a:buClr>
        <a:buFont typeface="Wingdings" pitchFamily="2" charset="2"/>
        <a:buChar char="§"/>
        <a:defRPr sz="1400">
          <a:solidFill>
            <a:srgbClr val="333333"/>
          </a:solidFill>
          <a:latin typeface="+mn-lt"/>
        </a:defRPr>
      </a:lvl6pPr>
      <a:lvl7pPr marL="2971800" indent="-228600" algn="just" rtl="0" fontAlgn="base">
        <a:spcBef>
          <a:spcPct val="20000"/>
        </a:spcBef>
        <a:spcAft>
          <a:spcPct val="0"/>
        </a:spcAft>
        <a:buClr>
          <a:srgbClr val="B3B02F"/>
        </a:buClr>
        <a:buFont typeface="Wingdings" pitchFamily="2" charset="2"/>
        <a:buChar char="§"/>
        <a:defRPr sz="1400">
          <a:solidFill>
            <a:srgbClr val="333333"/>
          </a:solidFill>
          <a:latin typeface="+mn-lt"/>
        </a:defRPr>
      </a:lvl7pPr>
      <a:lvl8pPr marL="3429000" indent="-228600" algn="just" rtl="0" fontAlgn="base">
        <a:spcBef>
          <a:spcPct val="20000"/>
        </a:spcBef>
        <a:spcAft>
          <a:spcPct val="0"/>
        </a:spcAft>
        <a:buClr>
          <a:srgbClr val="B3B02F"/>
        </a:buClr>
        <a:buFont typeface="Wingdings" pitchFamily="2" charset="2"/>
        <a:buChar char="§"/>
        <a:defRPr sz="1400">
          <a:solidFill>
            <a:srgbClr val="333333"/>
          </a:solidFill>
          <a:latin typeface="+mn-lt"/>
        </a:defRPr>
      </a:lvl8pPr>
      <a:lvl9pPr marL="3886200" indent="-228600" algn="just" rtl="0" fontAlgn="base">
        <a:spcBef>
          <a:spcPct val="20000"/>
        </a:spcBef>
        <a:spcAft>
          <a:spcPct val="0"/>
        </a:spcAft>
        <a:buClr>
          <a:srgbClr val="B3B02F"/>
        </a:buClr>
        <a:buFont typeface="Wingdings" pitchFamily="2" charset="2"/>
        <a:buChar char="§"/>
        <a:defRPr sz="1400">
          <a:solidFill>
            <a:srgbClr val="333333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NEWswish_l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0510"/>
            <a:ext cx="9144000" cy="6858000"/>
          </a:xfrm>
          <a:prstGeom prst="rect">
            <a:avLst/>
          </a:prstGeom>
          <a:noFill/>
        </p:spPr>
      </p:pic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0" y="6583363"/>
            <a:ext cx="22098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Futura Bk BT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Futura Bk BT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Futura Bk BT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Futura Bk BT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Futura Bk BT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Futura Bk BT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Futura Bk BT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Futura Bk BT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Futura Bk BT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Tx/>
              <a:buChar char="©"/>
            </a:pPr>
            <a:r>
              <a:rPr lang="en-US" dirty="0">
                <a:latin typeface="Trebuchet MS" pitchFamily="34" charset="0"/>
              </a:rPr>
              <a:t> Company confidential</a:t>
            </a:r>
            <a:r>
              <a:rPr lang="en-US" b="1" dirty="0">
                <a:latin typeface="Trebuchet MS" pitchFamily="34" charset="0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3426373" y="4125686"/>
            <a:ext cx="569587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Ace Designers– Weekly Status Report</a:t>
            </a:r>
            <a:endParaRPr lang="en-US" sz="2800" b="1" dirty="0">
              <a:latin typeface="Trebuchet MS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1800" b="1" dirty="0">
                <a:latin typeface="Trebuchet MS" pitchFamily="34" charset="0"/>
              </a:rPr>
              <a:t>                                                    Jan 2020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itle 145"/>
          <p:cNvSpPr>
            <a:spLocks noGrp="1"/>
          </p:cNvSpPr>
          <p:nvPr>
            <p:ph type="title"/>
          </p:nvPr>
        </p:nvSpPr>
        <p:spPr>
          <a:xfrm>
            <a:off x="1487488" y="169582"/>
            <a:ext cx="7580312" cy="533400"/>
          </a:xfrm>
        </p:spPr>
        <p:txBody>
          <a:bodyPr/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Agenda</a:t>
            </a:r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ADC16E-84E1-4FC0-A6D2-85FF73825BE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434691" y="1079630"/>
            <a:ext cx="6100354" cy="16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marL="342900" lvl="0" indent="-342900" algn="just" defTabSz="457200">
              <a:spcBef>
                <a:spcPts val="700"/>
              </a:spcBef>
              <a:buClr>
                <a:srgbClr val="000000"/>
              </a:buClr>
              <a:buSzPct val="100000"/>
              <a:defRPr/>
            </a:pPr>
            <a:r>
              <a:rPr lang="en-US" sz="2000" b="1" kern="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Lucida Sans Unicode" pitchFamily="32" charset="0"/>
                <a:cs typeface="Calibri" pitchFamily="34" charset="0"/>
              </a:rPr>
              <a:t>	</a:t>
            </a:r>
            <a:r>
              <a:rPr lang="en-US" sz="2000" b="1" u="sng" kern="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Lucida Sans Unicode" pitchFamily="32" charset="0"/>
                <a:cs typeface="Calibri" pitchFamily="34" charset="0"/>
              </a:rPr>
              <a:t>Ace Designers - Support Status</a:t>
            </a:r>
          </a:p>
          <a:p>
            <a:pPr marL="628650" indent="-342900" algn="just">
              <a:spcBef>
                <a:spcPts val="700"/>
              </a:spcBef>
              <a:buFont typeface="Wingdings" pitchFamily="2" charset="2"/>
              <a:buChar char="v"/>
              <a:defRPr/>
            </a:pPr>
            <a:r>
              <a:rPr lang="fi-FI" sz="1600" kern="0" dirty="0">
                <a:solidFill>
                  <a:srgbClr val="333333"/>
                </a:solidFill>
                <a:latin typeface="Calibri" pitchFamily="34" charset="0"/>
                <a:ea typeface="Lucida Sans Unicode" pitchFamily="32" charset="0"/>
                <a:cs typeface="Calibri" pitchFamily="34" charset="0"/>
              </a:rPr>
              <a:t>Completed activities.</a:t>
            </a:r>
          </a:p>
          <a:p>
            <a:pPr marL="628650" indent="-342900" algn="just">
              <a:spcBef>
                <a:spcPts val="700"/>
              </a:spcBef>
              <a:buFont typeface="Wingdings" pitchFamily="2" charset="2"/>
              <a:buChar char="v"/>
              <a:defRPr/>
            </a:pPr>
            <a:r>
              <a:rPr lang="fi-FI" sz="1600" kern="0" dirty="0">
                <a:solidFill>
                  <a:srgbClr val="333333"/>
                </a:solidFill>
                <a:latin typeface="Calibri" pitchFamily="34" charset="0"/>
                <a:ea typeface="Lucida Sans Unicode" pitchFamily="32" charset="0"/>
                <a:cs typeface="Calibri" pitchFamily="34" charset="0"/>
              </a:rPr>
              <a:t>Planned activities.</a:t>
            </a:r>
          </a:p>
          <a:p>
            <a:pPr marL="628650" indent="-342900" algn="just">
              <a:spcBef>
                <a:spcPts val="700"/>
              </a:spcBef>
              <a:buFont typeface="Wingdings" pitchFamily="2" charset="2"/>
              <a:buChar char="v"/>
              <a:defRPr/>
            </a:pPr>
            <a:r>
              <a:rPr lang="fi-FI" sz="1600" kern="0" dirty="0">
                <a:solidFill>
                  <a:srgbClr val="333333"/>
                </a:solidFill>
                <a:latin typeface="Calibri" pitchFamily="34" charset="0"/>
                <a:ea typeface="Lucida Sans Unicode" pitchFamily="32" charset="0"/>
                <a:cs typeface="Calibri" pitchFamily="34" charset="0"/>
              </a:rPr>
              <a:t>Call status</a:t>
            </a:r>
          </a:p>
          <a:p>
            <a:pPr>
              <a:spcBef>
                <a:spcPct val="50000"/>
              </a:spcBef>
            </a:pP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Completed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US" dirty="0"/>
              <a:t>Weekly cache cleaning and maintenance activity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dirty="0"/>
              <a:t>Daily system monitoring is being done as per </a:t>
            </a:r>
            <a:r>
              <a:rPr lang="en-US"/>
              <a:t>the plan</a:t>
            </a:r>
            <a:endParaRPr lang="en-US" dirty="0"/>
          </a:p>
          <a:p>
            <a:pPr>
              <a:buClrTx/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Clr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ADC16E-84E1-4FC0-A6D2-85FF73825BE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378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8471902"/>
              </p:ext>
            </p:extLst>
          </p:nvPr>
        </p:nvGraphicFramePr>
        <p:xfrm>
          <a:off x="331774" y="913093"/>
          <a:ext cx="8334797" cy="828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7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28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8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6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Sr. No.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Action Items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Responsibility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Status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Purge User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ITC Infotech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Closed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ADC16E-84E1-4FC0-A6D2-85FF73825BE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669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212850" y="1549400"/>
            <a:ext cx="5797550" cy="1498600"/>
            <a:chOff x="291" y="1015"/>
            <a:chExt cx="3652" cy="944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 rot="-395891">
              <a:off x="291" y="1015"/>
              <a:ext cx="3643" cy="633"/>
              <a:chOff x="288" y="1047"/>
              <a:chExt cx="3120" cy="537"/>
            </a:xfrm>
          </p:grpSpPr>
          <p:sp>
            <p:nvSpPr>
              <p:cNvPr id="303108" name="AutoShape 4"/>
              <p:cNvSpPr>
                <a:spLocks noChangeArrowheads="1"/>
              </p:cNvSpPr>
              <p:nvPr/>
            </p:nvSpPr>
            <p:spPr bwMode="auto">
              <a:xfrm>
                <a:off x="288" y="1047"/>
                <a:ext cx="3120" cy="537"/>
              </a:xfrm>
              <a:prstGeom prst="homePlate">
                <a:avLst>
                  <a:gd name="adj" fmla="val 83008"/>
                </a:avLst>
              </a:prstGeom>
              <a:solidFill>
                <a:srgbClr val="E3FF95"/>
              </a:soli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pic>
            <p:nvPicPr>
              <p:cNvPr id="303109" name="Picture 5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97" y="1056"/>
                <a:ext cx="768" cy="5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algn="ctr" rotWithShape="0">
                  <a:schemeClr val="bg2"/>
                </a:outerShdw>
              </a:effectLst>
            </p:spPr>
          </p:pic>
          <p:sp>
            <p:nvSpPr>
              <p:cNvPr id="303110" name="Oval 6"/>
              <p:cNvSpPr>
                <a:spLocks noChangeArrowheads="1"/>
              </p:cNvSpPr>
              <p:nvPr/>
            </p:nvSpPr>
            <p:spPr bwMode="auto">
              <a:xfrm>
                <a:off x="3072" y="1230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C0C0C0"/>
                </a:solidFill>
                <a:round/>
                <a:headEnd/>
                <a:tailEnd/>
              </a:ln>
              <a:effectLst>
                <a:outerShdw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303111" name="Text Box 7"/>
            <p:cNvSpPr txBox="1">
              <a:spLocks noChangeArrowheads="1"/>
            </p:cNvSpPr>
            <p:nvPr/>
          </p:nvSpPr>
          <p:spPr bwMode="auto">
            <a:xfrm rot="-413094">
              <a:off x="1169" y="1191"/>
              <a:ext cx="225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236538" indent="-236538">
                <a:spcBef>
                  <a:spcPct val="5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sz="1800" b="1" dirty="0"/>
                <a:t>www.itcportal.com</a:t>
              </a:r>
            </a:p>
          </p:txBody>
        </p:sp>
        <p:sp>
          <p:nvSpPr>
            <p:cNvPr id="303112" name="Freeform 8"/>
            <p:cNvSpPr>
              <a:spLocks/>
            </p:cNvSpPr>
            <p:nvPr/>
          </p:nvSpPr>
          <p:spPr bwMode="auto">
            <a:xfrm>
              <a:off x="3591" y="1191"/>
              <a:ext cx="352" cy="768"/>
            </a:xfrm>
            <a:custGeom>
              <a:avLst/>
              <a:gdLst/>
              <a:ahLst/>
              <a:cxnLst>
                <a:cxn ang="0">
                  <a:pos x="200" y="48"/>
                </a:cxn>
                <a:cxn ang="0">
                  <a:pos x="248" y="144"/>
                </a:cxn>
                <a:cxn ang="0">
                  <a:pos x="344" y="384"/>
                </a:cxn>
                <a:cxn ang="0">
                  <a:pos x="344" y="624"/>
                </a:cxn>
                <a:cxn ang="0">
                  <a:pos x="296" y="816"/>
                </a:cxn>
                <a:cxn ang="0">
                  <a:pos x="200" y="816"/>
                </a:cxn>
                <a:cxn ang="0">
                  <a:pos x="104" y="768"/>
                </a:cxn>
                <a:cxn ang="0">
                  <a:pos x="56" y="624"/>
                </a:cxn>
                <a:cxn ang="0">
                  <a:pos x="8" y="432"/>
                </a:cxn>
                <a:cxn ang="0">
                  <a:pos x="8" y="288"/>
                </a:cxn>
                <a:cxn ang="0">
                  <a:pos x="8" y="192"/>
                </a:cxn>
                <a:cxn ang="0">
                  <a:pos x="56" y="0"/>
                </a:cxn>
              </a:cxnLst>
              <a:rect l="0" t="0" r="r" b="b"/>
              <a:pathLst>
                <a:path w="360" h="848">
                  <a:moveTo>
                    <a:pt x="200" y="48"/>
                  </a:moveTo>
                  <a:cubicBezTo>
                    <a:pt x="212" y="68"/>
                    <a:pt x="224" y="88"/>
                    <a:pt x="248" y="144"/>
                  </a:cubicBezTo>
                  <a:cubicBezTo>
                    <a:pt x="272" y="200"/>
                    <a:pt x="328" y="304"/>
                    <a:pt x="344" y="384"/>
                  </a:cubicBezTo>
                  <a:cubicBezTo>
                    <a:pt x="360" y="464"/>
                    <a:pt x="352" y="552"/>
                    <a:pt x="344" y="624"/>
                  </a:cubicBezTo>
                  <a:cubicBezTo>
                    <a:pt x="336" y="696"/>
                    <a:pt x="320" y="784"/>
                    <a:pt x="296" y="816"/>
                  </a:cubicBezTo>
                  <a:cubicBezTo>
                    <a:pt x="272" y="848"/>
                    <a:pt x="232" y="824"/>
                    <a:pt x="200" y="816"/>
                  </a:cubicBezTo>
                  <a:cubicBezTo>
                    <a:pt x="168" y="808"/>
                    <a:pt x="128" y="800"/>
                    <a:pt x="104" y="768"/>
                  </a:cubicBezTo>
                  <a:cubicBezTo>
                    <a:pt x="80" y="736"/>
                    <a:pt x="72" y="680"/>
                    <a:pt x="56" y="624"/>
                  </a:cubicBezTo>
                  <a:cubicBezTo>
                    <a:pt x="40" y="568"/>
                    <a:pt x="16" y="488"/>
                    <a:pt x="8" y="432"/>
                  </a:cubicBezTo>
                  <a:cubicBezTo>
                    <a:pt x="0" y="376"/>
                    <a:pt x="8" y="328"/>
                    <a:pt x="8" y="288"/>
                  </a:cubicBezTo>
                  <a:cubicBezTo>
                    <a:pt x="8" y="248"/>
                    <a:pt x="0" y="240"/>
                    <a:pt x="8" y="192"/>
                  </a:cubicBezTo>
                  <a:cubicBezTo>
                    <a:pt x="16" y="144"/>
                    <a:pt x="48" y="40"/>
                    <a:pt x="56" y="0"/>
                  </a:cubicBezTo>
                </a:path>
              </a:pathLst>
            </a:custGeom>
            <a:noFill/>
            <a:ln w="28575" cmpd="sng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1647825" y="1541463"/>
            <a:ext cx="5711825" cy="2851150"/>
            <a:chOff x="558" y="971"/>
            <a:chExt cx="3598" cy="1796"/>
          </a:xfrm>
        </p:grpSpPr>
        <p:sp>
          <p:nvSpPr>
            <p:cNvPr id="303114" name="AutoShape 10"/>
            <p:cNvSpPr>
              <a:spLocks noChangeArrowheads="1"/>
            </p:cNvSpPr>
            <p:nvPr/>
          </p:nvSpPr>
          <p:spPr bwMode="auto">
            <a:xfrm rot="-1776949">
              <a:off x="558" y="1499"/>
              <a:ext cx="3598" cy="613"/>
            </a:xfrm>
            <a:prstGeom prst="homePlate">
              <a:avLst>
                <a:gd name="adj" fmla="val 83858"/>
              </a:avLst>
            </a:prstGeom>
            <a:solidFill>
              <a:srgbClr val="CCCC00"/>
            </a:solidFill>
            <a:ln w="9525">
              <a:noFill/>
              <a:miter lim="800000"/>
              <a:headEnd/>
              <a:tailEnd/>
            </a:ln>
            <a:effectLst>
              <a:outerShdw dist="7184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 dirty="0"/>
            </a:p>
          </p:txBody>
        </p:sp>
        <p:pic>
          <p:nvPicPr>
            <p:cNvPr id="303115" name="Picture 1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-1776949">
              <a:off x="743" y="2174"/>
              <a:ext cx="886" cy="593"/>
            </a:xfrm>
            <a:prstGeom prst="rect">
              <a:avLst/>
            </a:prstGeom>
            <a:solidFill>
              <a:srgbClr val="CCCC00"/>
            </a:solidFill>
            <a:ln w="9525">
              <a:noFill/>
              <a:miter lim="800000"/>
              <a:headEnd/>
              <a:tailEnd/>
            </a:ln>
            <a:effectLst>
              <a:outerShdw algn="ctr" rotWithShape="0">
                <a:schemeClr val="bg2"/>
              </a:outerShdw>
            </a:effectLst>
          </p:spPr>
        </p:pic>
        <p:sp>
          <p:nvSpPr>
            <p:cNvPr id="303116" name="Oval 12"/>
            <p:cNvSpPr>
              <a:spLocks noChangeArrowheads="1"/>
            </p:cNvSpPr>
            <p:nvPr/>
          </p:nvSpPr>
          <p:spPr bwMode="auto">
            <a:xfrm rot="-1776949">
              <a:off x="3565" y="971"/>
              <a:ext cx="166" cy="16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>
              <a:outerShdw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03117" name="Text Box 13"/>
            <p:cNvSpPr txBox="1">
              <a:spLocks noChangeArrowheads="1"/>
            </p:cNvSpPr>
            <p:nvPr/>
          </p:nvSpPr>
          <p:spPr bwMode="auto">
            <a:xfrm rot="-1794153">
              <a:off x="1403" y="1598"/>
              <a:ext cx="222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236538" indent="-236538">
                <a:spcBef>
                  <a:spcPct val="5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sz="2000" b="1" dirty="0"/>
                <a:t>www.itcinfotech.com</a:t>
              </a:r>
            </a:p>
          </p:txBody>
        </p:sp>
        <p:sp>
          <p:nvSpPr>
            <p:cNvPr id="303118" name="Freeform 14"/>
            <p:cNvSpPr>
              <a:spLocks/>
            </p:cNvSpPr>
            <p:nvPr/>
          </p:nvSpPr>
          <p:spPr bwMode="auto">
            <a:xfrm rot="-1381058">
              <a:off x="3779" y="1012"/>
              <a:ext cx="348" cy="744"/>
            </a:xfrm>
            <a:custGeom>
              <a:avLst/>
              <a:gdLst/>
              <a:ahLst/>
              <a:cxnLst>
                <a:cxn ang="0">
                  <a:pos x="200" y="48"/>
                </a:cxn>
                <a:cxn ang="0">
                  <a:pos x="248" y="144"/>
                </a:cxn>
                <a:cxn ang="0">
                  <a:pos x="344" y="384"/>
                </a:cxn>
                <a:cxn ang="0">
                  <a:pos x="344" y="624"/>
                </a:cxn>
                <a:cxn ang="0">
                  <a:pos x="296" y="816"/>
                </a:cxn>
                <a:cxn ang="0">
                  <a:pos x="200" y="816"/>
                </a:cxn>
                <a:cxn ang="0">
                  <a:pos x="104" y="768"/>
                </a:cxn>
                <a:cxn ang="0">
                  <a:pos x="56" y="624"/>
                </a:cxn>
                <a:cxn ang="0">
                  <a:pos x="8" y="432"/>
                </a:cxn>
                <a:cxn ang="0">
                  <a:pos x="8" y="288"/>
                </a:cxn>
                <a:cxn ang="0">
                  <a:pos x="8" y="192"/>
                </a:cxn>
                <a:cxn ang="0">
                  <a:pos x="56" y="0"/>
                </a:cxn>
              </a:cxnLst>
              <a:rect l="0" t="0" r="r" b="b"/>
              <a:pathLst>
                <a:path w="360" h="848">
                  <a:moveTo>
                    <a:pt x="200" y="48"/>
                  </a:moveTo>
                  <a:cubicBezTo>
                    <a:pt x="212" y="68"/>
                    <a:pt x="224" y="88"/>
                    <a:pt x="248" y="144"/>
                  </a:cubicBezTo>
                  <a:cubicBezTo>
                    <a:pt x="272" y="200"/>
                    <a:pt x="328" y="304"/>
                    <a:pt x="344" y="384"/>
                  </a:cubicBezTo>
                  <a:cubicBezTo>
                    <a:pt x="360" y="464"/>
                    <a:pt x="352" y="552"/>
                    <a:pt x="344" y="624"/>
                  </a:cubicBezTo>
                  <a:cubicBezTo>
                    <a:pt x="336" y="696"/>
                    <a:pt x="320" y="784"/>
                    <a:pt x="296" y="816"/>
                  </a:cubicBezTo>
                  <a:cubicBezTo>
                    <a:pt x="272" y="848"/>
                    <a:pt x="232" y="824"/>
                    <a:pt x="200" y="816"/>
                  </a:cubicBezTo>
                  <a:cubicBezTo>
                    <a:pt x="168" y="808"/>
                    <a:pt x="128" y="800"/>
                    <a:pt x="104" y="768"/>
                  </a:cubicBezTo>
                  <a:cubicBezTo>
                    <a:pt x="80" y="736"/>
                    <a:pt x="72" y="680"/>
                    <a:pt x="56" y="624"/>
                  </a:cubicBezTo>
                  <a:cubicBezTo>
                    <a:pt x="40" y="568"/>
                    <a:pt x="16" y="488"/>
                    <a:pt x="8" y="432"/>
                  </a:cubicBezTo>
                  <a:cubicBezTo>
                    <a:pt x="0" y="376"/>
                    <a:pt x="8" y="328"/>
                    <a:pt x="8" y="288"/>
                  </a:cubicBezTo>
                  <a:cubicBezTo>
                    <a:pt x="8" y="248"/>
                    <a:pt x="0" y="240"/>
                    <a:pt x="8" y="192"/>
                  </a:cubicBezTo>
                  <a:cubicBezTo>
                    <a:pt x="16" y="144"/>
                    <a:pt x="48" y="40"/>
                    <a:pt x="56" y="0"/>
                  </a:cubicBezTo>
                </a:path>
              </a:pathLst>
            </a:custGeom>
            <a:noFill/>
            <a:ln w="28575" cmpd="sng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3649663" y="762000"/>
            <a:ext cx="4275137" cy="5783263"/>
            <a:chOff x="2364" y="627"/>
            <a:chExt cx="2693" cy="3643"/>
          </a:xfrm>
        </p:grpSpPr>
        <p:sp>
          <p:nvSpPr>
            <p:cNvPr id="303120" name="AutoShape 16"/>
            <p:cNvSpPr>
              <a:spLocks noChangeArrowheads="1"/>
            </p:cNvSpPr>
            <p:nvPr/>
          </p:nvSpPr>
          <p:spPr bwMode="auto">
            <a:xfrm rot="-24991278">
              <a:off x="1600" y="2132"/>
              <a:ext cx="3643" cy="633"/>
            </a:xfrm>
            <a:prstGeom prst="homePlate">
              <a:avLst>
                <a:gd name="adj" fmla="val 82224"/>
              </a:avLst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>
              <a:outerShdw dist="7184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 dirty="0"/>
            </a:p>
          </p:txBody>
        </p:sp>
        <p:pic>
          <p:nvPicPr>
            <p:cNvPr id="303121" name="Picture 1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-24991278">
              <a:off x="2222" y="3279"/>
              <a:ext cx="896" cy="611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>
              <a:outerShdw algn="ctr" rotWithShape="0">
                <a:schemeClr val="bg2"/>
              </a:outerShdw>
            </a:effectLst>
          </p:spPr>
        </p:pic>
        <p:sp>
          <p:nvSpPr>
            <p:cNvPr id="303122" name="Oval 18"/>
            <p:cNvSpPr>
              <a:spLocks noChangeArrowheads="1"/>
            </p:cNvSpPr>
            <p:nvPr/>
          </p:nvSpPr>
          <p:spPr bwMode="auto">
            <a:xfrm rot="-24991278">
              <a:off x="4159" y="1093"/>
              <a:ext cx="168" cy="169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>
              <a:outerShdw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03123" name="Text Box 19"/>
            <p:cNvSpPr txBox="1">
              <a:spLocks noChangeArrowheads="1"/>
            </p:cNvSpPr>
            <p:nvPr/>
          </p:nvSpPr>
          <p:spPr bwMode="auto">
            <a:xfrm rot="-25008483">
              <a:off x="2401" y="2169"/>
              <a:ext cx="22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236538" indent="-236538" algn="ctr">
                <a:spcBef>
                  <a:spcPct val="5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sz="2000" b="1" dirty="0">
                  <a:solidFill>
                    <a:schemeClr val="bg1"/>
                  </a:solidFill>
                </a:rPr>
                <a:t>Thank you</a:t>
              </a:r>
            </a:p>
          </p:txBody>
        </p:sp>
        <p:sp>
          <p:nvSpPr>
            <p:cNvPr id="303124" name="Freeform 20"/>
            <p:cNvSpPr>
              <a:spLocks/>
            </p:cNvSpPr>
            <p:nvPr/>
          </p:nvSpPr>
          <p:spPr bwMode="auto">
            <a:xfrm rot="-24595388">
              <a:off x="4497" y="956"/>
              <a:ext cx="352" cy="768"/>
            </a:xfrm>
            <a:custGeom>
              <a:avLst/>
              <a:gdLst/>
              <a:ahLst/>
              <a:cxnLst>
                <a:cxn ang="0">
                  <a:pos x="200" y="48"/>
                </a:cxn>
                <a:cxn ang="0">
                  <a:pos x="248" y="144"/>
                </a:cxn>
                <a:cxn ang="0">
                  <a:pos x="344" y="384"/>
                </a:cxn>
                <a:cxn ang="0">
                  <a:pos x="344" y="624"/>
                </a:cxn>
                <a:cxn ang="0">
                  <a:pos x="296" y="816"/>
                </a:cxn>
                <a:cxn ang="0">
                  <a:pos x="200" y="816"/>
                </a:cxn>
                <a:cxn ang="0">
                  <a:pos x="104" y="768"/>
                </a:cxn>
                <a:cxn ang="0">
                  <a:pos x="56" y="624"/>
                </a:cxn>
                <a:cxn ang="0">
                  <a:pos x="8" y="432"/>
                </a:cxn>
                <a:cxn ang="0">
                  <a:pos x="8" y="288"/>
                </a:cxn>
                <a:cxn ang="0">
                  <a:pos x="8" y="192"/>
                </a:cxn>
                <a:cxn ang="0">
                  <a:pos x="56" y="0"/>
                </a:cxn>
              </a:cxnLst>
              <a:rect l="0" t="0" r="r" b="b"/>
              <a:pathLst>
                <a:path w="360" h="848">
                  <a:moveTo>
                    <a:pt x="200" y="48"/>
                  </a:moveTo>
                  <a:cubicBezTo>
                    <a:pt x="212" y="68"/>
                    <a:pt x="224" y="88"/>
                    <a:pt x="248" y="144"/>
                  </a:cubicBezTo>
                  <a:cubicBezTo>
                    <a:pt x="272" y="200"/>
                    <a:pt x="328" y="304"/>
                    <a:pt x="344" y="384"/>
                  </a:cubicBezTo>
                  <a:cubicBezTo>
                    <a:pt x="360" y="464"/>
                    <a:pt x="352" y="552"/>
                    <a:pt x="344" y="624"/>
                  </a:cubicBezTo>
                  <a:cubicBezTo>
                    <a:pt x="336" y="696"/>
                    <a:pt x="320" y="784"/>
                    <a:pt x="296" y="816"/>
                  </a:cubicBezTo>
                  <a:cubicBezTo>
                    <a:pt x="272" y="848"/>
                    <a:pt x="232" y="824"/>
                    <a:pt x="200" y="816"/>
                  </a:cubicBezTo>
                  <a:cubicBezTo>
                    <a:pt x="168" y="808"/>
                    <a:pt x="128" y="800"/>
                    <a:pt x="104" y="768"/>
                  </a:cubicBezTo>
                  <a:cubicBezTo>
                    <a:pt x="80" y="736"/>
                    <a:pt x="72" y="680"/>
                    <a:pt x="56" y="624"/>
                  </a:cubicBezTo>
                  <a:cubicBezTo>
                    <a:pt x="40" y="568"/>
                    <a:pt x="16" y="488"/>
                    <a:pt x="8" y="432"/>
                  </a:cubicBezTo>
                  <a:cubicBezTo>
                    <a:pt x="0" y="376"/>
                    <a:pt x="8" y="328"/>
                    <a:pt x="8" y="288"/>
                  </a:cubicBezTo>
                  <a:cubicBezTo>
                    <a:pt x="8" y="248"/>
                    <a:pt x="0" y="240"/>
                    <a:pt x="8" y="192"/>
                  </a:cubicBezTo>
                  <a:cubicBezTo>
                    <a:pt x="16" y="144"/>
                    <a:pt x="48" y="40"/>
                    <a:pt x="56" y="0"/>
                  </a:cubicBezTo>
                </a:path>
              </a:pathLst>
            </a:custGeom>
            <a:noFill/>
            <a:ln w="28575" cmpd="sng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Thanks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ADC16E-84E1-4FC0-A6D2-85FF73825BEF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Futura Hv BT"/>
        <a:ea typeface=""/>
        <a:cs typeface=""/>
      </a:majorFont>
      <a:minorFont>
        <a:latin typeface="Futura Bk B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  <a:effectLst/>
      </a:spPr>
      <a:bodyPr>
        <a:spAutoFit/>
      </a:bodyPr>
      <a:lstStyle>
        <a:defPPr>
          <a:spcBef>
            <a:spcPct val="50000"/>
          </a:spcBef>
          <a:buFontTx/>
          <a:buChar char="©"/>
          <a:defRPr dirty="0" smtClean="0">
            <a:latin typeface="Trebuchet MS" pitchFamily="34" charset="0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24523</TotalTime>
  <Words>65</Words>
  <Application>Microsoft Office PowerPoint</Application>
  <PresentationFormat>On-screen Show (4:3)</PresentationFormat>
  <Paragraphs>30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Futura Bk BT</vt:lpstr>
      <vt:lpstr>Futura Hv BT</vt:lpstr>
      <vt:lpstr>Times New Roman</vt:lpstr>
      <vt:lpstr>Trebuchet MS</vt:lpstr>
      <vt:lpstr>Wingdings</vt:lpstr>
      <vt:lpstr>Default Design</vt:lpstr>
      <vt:lpstr>PowerPoint Presentation</vt:lpstr>
      <vt:lpstr>Agenda</vt:lpstr>
      <vt:lpstr>Completed activities</vt:lpstr>
      <vt:lpstr>PowerPoint Presentation</vt:lpstr>
      <vt:lpstr>Thanks</vt:lpstr>
    </vt:vector>
  </TitlesOfParts>
  <Company>ITC Infotech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KT Progress Report</dc:title>
  <dc:creator>Atul.Murkute@itcinfotech.com</dc:creator>
  <cp:lastModifiedBy>Mansi Nikam</cp:lastModifiedBy>
  <cp:revision>2830</cp:revision>
  <dcterms:created xsi:type="dcterms:W3CDTF">2005-08-31T11:22:20Z</dcterms:created>
  <dcterms:modified xsi:type="dcterms:W3CDTF">2020-02-10T10:34:30Z</dcterms:modified>
</cp:coreProperties>
</file>