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3648" r:id="rId1"/>
    <p:sldMasterId id="2147483658" r:id="rId2"/>
  </p:sldMasterIdLst>
  <p:notesMasterIdLst>
    <p:notesMasterId r:id="rId20"/>
  </p:notesMasterIdLst>
  <p:handoutMasterIdLst>
    <p:handoutMasterId r:id="rId21"/>
  </p:handoutMasterIdLst>
  <p:sldIdLst>
    <p:sldId id="256" r:id="rId3"/>
    <p:sldId id="382" r:id="rId4"/>
    <p:sldId id="326" r:id="rId5"/>
    <p:sldId id="385" r:id="rId6"/>
    <p:sldId id="346" r:id="rId7"/>
    <p:sldId id="398" r:id="rId8"/>
    <p:sldId id="368" r:id="rId9"/>
    <p:sldId id="363" r:id="rId10"/>
    <p:sldId id="355" r:id="rId11"/>
    <p:sldId id="367" r:id="rId12"/>
    <p:sldId id="400" r:id="rId13"/>
    <p:sldId id="372" r:id="rId14"/>
    <p:sldId id="375" r:id="rId15"/>
    <p:sldId id="393" r:id="rId16"/>
    <p:sldId id="407" r:id="rId17"/>
    <p:sldId id="380" r:id="rId18"/>
    <p:sldId id="257" r:id="rId1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B2E52BFB-DF6E-4A42-BFBE-B43899B62A39}">
          <p14:sldIdLst>
            <p14:sldId id="256"/>
          </p14:sldIdLst>
        </p14:section>
        <p14:section name="Concept Introduction" id="{64369D13-AFA0-4470-BFD5-B30F83344C5C}">
          <p14:sldIdLst>
            <p14:sldId id="382"/>
            <p14:sldId id="326"/>
            <p14:sldId id="385"/>
          </p14:sldIdLst>
        </p14:section>
        <p14:section name="BOM Recipe Structure &amp; Rel." id="{DF38F0D0-381D-4A80-B5C5-FE34A5C4199C}">
          <p14:sldIdLst>
            <p14:sldId id="346"/>
            <p14:sldId id="398"/>
          </p14:sldIdLst>
        </p14:section>
        <p14:section name="Promotion Process Request" id="{10AE5863-37F9-4B27-9C0E-CC5EE12ABAAA}">
          <p14:sldIdLst>
            <p14:sldId id="368"/>
          </p14:sldIdLst>
        </p14:section>
        <p14:section name="New Compound Site Variant" id="{B7F2EFBA-CB2E-4983-93F7-809F8A9AACDA}">
          <p14:sldIdLst>
            <p14:sldId id="363"/>
          </p14:sldIdLst>
        </p14:section>
        <p14:section name="Versioning" id="{3E5D1101-7919-4025-9670-B5D310492397}">
          <p14:sldIdLst>
            <p14:sldId id="355"/>
          </p14:sldIdLst>
        </p14:section>
        <p14:section name="Spec Document - Compound&amp;Raw" id="{AD30D850-8570-41A0-8075-FA9A404B2305}">
          <p14:sldIdLst>
            <p14:sldId id="367"/>
            <p14:sldId id="400"/>
          </p14:sldIdLst>
        </p14:section>
        <p14:section name="Lifecycle Transition and Roles" id="{F57031AF-CE5A-4740-918E-853A7024A25A}">
          <p14:sldIdLst/>
        </p14:section>
        <p14:section name="Working with Multi-Versions" id="{189CA66C-7C84-4FF5-A56D-C10A8930D9A0}">
          <p14:sldIdLst>
            <p14:sldId id="372"/>
            <p14:sldId id="375"/>
            <p14:sldId id="393"/>
          </p14:sldIdLst>
        </p14:section>
        <p14:section name="Miscellaneous" id="{2F8C1B8B-F8A5-43A7-896A-414CB45275B6}">
          <p14:sldIdLst>
            <p14:sldId id="407"/>
            <p14:sldId id="38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4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5019" autoAdjust="0"/>
  </p:normalViewPr>
  <p:slideViewPr>
    <p:cSldViewPr snapToGrid="0" snapToObjects="1" showGuides="1">
      <p:cViewPr>
        <p:scale>
          <a:sx n="100" d="100"/>
          <a:sy n="100" d="100"/>
        </p:scale>
        <p:origin x="960" y="-283"/>
      </p:cViewPr>
      <p:guideLst>
        <p:guide orient="horz" pos="2117"/>
        <p:guide pos="430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1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06900-E27F-5847-81B4-8C6B53C29B93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982F6-F21C-E44D-BA27-419A775D20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4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F9EE-3678-E243-830C-C769FC48FB41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C9E85-D6D1-6D43-AD75-08892A3A8C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4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C9E85-D6D1-6D43-AD75-08892A3A8C0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8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C9E85-D6D1-6D43-AD75-08892A3A8C0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41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200" y="1673148"/>
            <a:ext cx="8229600" cy="4453016"/>
          </a:xfrm>
        </p:spPr>
        <p:txBody>
          <a:bodyPr/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00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E464-82FB-41B4-8A80-A75FF214BD1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1D1B-65F5-4BBF-8BCF-E0E5A30E3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7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E464-82FB-41B4-8A80-A75FF214BD1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1D1B-65F5-4BBF-8BCF-E0E5A30E3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5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E464-82FB-41B4-8A80-A75FF214BD1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1D1B-65F5-4BBF-8BCF-E0E5A30E3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3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E464-82FB-41B4-8A80-A75FF214BD1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1D1B-65F5-4BBF-8BCF-E0E5A30E3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9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E464-82FB-41B4-8A80-A75FF214BD1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1D1B-65F5-4BBF-8BCF-E0E5A30E3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94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E464-82FB-41B4-8A80-A75FF214BD1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1D1B-65F5-4BBF-8BCF-E0E5A30E3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36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E464-82FB-41B4-8A80-A75FF214BD1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1D1B-65F5-4BBF-8BCF-E0E5A30E3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9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E464-82FB-41B4-8A80-A75FF214BD1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1D1B-65F5-4BBF-8BCF-E0E5A30E3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13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E464-82FB-41B4-8A80-A75FF214BD1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1D1B-65F5-4BBF-8BCF-E0E5A30E3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84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E464-82FB-41B4-8A80-A75FF214BD1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1D1B-65F5-4BBF-8BCF-E0E5A30E3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4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_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200" y="1673148"/>
            <a:ext cx="4044930" cy="4453016"/>
          </a:xfrm>
        </p:spPr>
        <p:txBody>
          <a:bodyPr/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4642773" y="1673148"/>
            <a:ext cx="4044930" cy="4453016"/>
          </a:xfrm>
        </p:spPr>
        <p:txBody>
          <a:bodyPr/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134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E464-82FB-41B4-8A80-A75FF214BD1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1D1B-65F5-4BBF-8BCF-E0E5A30E3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_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88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2" y="2604916"/>
            <a:ext cx="5870117" cy="13747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 dirty="0"/>
              <a:t>Cliquez </a:t>
            </a:r>
            <a:br>
              <a:rPr lang="fr-CA" dirty="0"/>
            </a:br>
            <a:r>
              <a:rPr lang="fr-CA" dirty="0"/>
              <a:t>et modifiez le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457202" y="4060825"/>
            <a:ext cx="5870575" cy="61595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latin typeface="Arial"/>
                <a:cs typeface="Arial"/>
              </a:defRPr>
            </a:lvl1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929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_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44464"/>
            <a:ext cx="80010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44464"/>
            <a:ext cx="80010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5236" y="4744464"/>
            <a:ext cx="7401564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PPT_1503-0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24"/>
          <a:stretch/>
        </p:blipFill>
        <p:spPr>
          <a:xfrm>
            <a:off x="2" y="0"/>
            <a:ext cx="4816701" cy="6858000"/>
          </a:xfrm>
          <a:prstGeom prst="rect">
            <a:avLst/>
          </a:prstGeom>
        </p:spPr>
      </p:pic>
      <p:pic>
        <p:nvPicPr>
          <p:cNvPr id="2" name="Image 1" descr="PPT_2105_FR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7"/>
          <a:stretch/>
        </p:blipFill>
        <p:spPr>
          <a:xfrm>
            <a:off x="4573589" y="0"/>
            <a:ext cx="4570412" cy="6858000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041900" y="1795463"/>
            <a:ext cx="3644900" cy="313055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4"/>
          </p:nvPr>
        </p:nvSpPr>
        <p:spPr>
          <a:xfrm>
            <a:off x="471488" y="1795463"/>
            <a:ext cx="3644900" cy="3130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dirty="0"/>
              <a:t>Cliquez pour modifier les styles du texte du </a:t>
            </a:r>
            <a:r>
              <a:rPr lang="fr-CA" dirty="0" err="1"/>
              <a:t>masqu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881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du graphique 10"/>
          <p:cNvSpPr>
            <a:spLocks noGrp="1"/>
          </p:cNvSpPr>
          <p:nvPr>
            <p:ph type="chart" sz="quarter" idx="13"/>
          </p:nvPr>
        </p:nvSpPr>
        <p:spPr>
          <a:xfrm>
            <a:off x="457202" y="1673225"/>
            <a:ext cx="5961063" cy="4452938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4"/>
          </p:nvPr>
        </p:nvSpPr>
        <p:spPr>
          <a:xfrm>
            <a:off x="6554788" y="1673225"/>
            <a:ext cx="2132012" cy="4452938"/>
          </a:xfrm>
          <a:noFill/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7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5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2" y="456313"/>
            <a:ext cx="7639423" cy="95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73147"/>
            <a:ext cx="8229600" cy="4453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791199" y="6214489"/>
            <a:ext cx="2895600" cy="249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20950" y="1441481"/>
            <a:ext cx="465851" cy="158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 i="0">
                <a:solidFill>
                  <a:srgbClr val="0057B8"/>
                </a:solidFill>
                <a:latin typeface="Arial"/>
                <a:cs typeface="Arial"/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3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49" r:id="rId5"/>
    <p:sldLayoutId id="2147483650" r:id="rId6"/>
    <p:sldLayoutId id="2147483651" r:id="rId7"/>
    <p:sldLayoutId id="2147483655" r:id="rId8"/>
    <p:sldLayoutId id="2147483657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82563" indent="-182563" algn="l" defTabSz="457200" rtl="0" eaLnBrk="1" latinLnBrk="0" hangingPunct="1">
        <a:spcBef>
          <a:spcPct val="20000"/>
        </a:spcBef>
        <a:buClr>
          <a:srgbClr val="0640A9"/>
        </a:buClr>
        <a:buFont typeface="Wingdings" charset="2"/>
        <a:buChar char="§"/>
        <a:defRPr sz="2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5E464-82FB-41B4-8A80-A75FF214BD1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01D1B-65F5-4BBF-8BCF-E0E5A30E3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Introduction Windchill 11</a:t>
            </a:r>
            <a:br>
              <a:rPr lang="fr-FR" dirty="0"/>
            </a:br>
            <a:r>
              <a:rPr lang="fr-FR" dirty="0"/>
              <a:t>Module 7</a:t>
            </a:r>
            <a:br>
              <a:rPr lang="fr-FR" dirty="0"/>
            </a:br>
            <a:r>
              <a:rPr lang="fr-FR" sz="2000" dirty="0"/>
              <a:t>Compound Management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87129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060E-4BB7-4735-AC0A-865C747F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000" dirty="0"/>
              <a:t>Association </a:t>
            </a:r>
            <a:r>
              <a:rPr lang="fr-CA" sz="2000" dirty="0" err="1"/>
              <a:t>Spec</a:t>
            </a:r>
            <a:r>
              <a:rPr lang="fr-CA" sz="2000" dirty="0"/>
              <a:t> document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CC80F-454A-4293-82D8-C4D55E09A2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91199" y="6175057"/>
            <a:ext cx="2895600" cy="249945"/>
          </a:xfrm>
        </p:spPr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29EEC-8F13-4B91-9B67-F059D0111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7F6DAA-A4CE-4A03-9A17-CA7340D25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31" y="1624362"/>
            <a:ext cx="5327701" cy="42744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D50012-29B8-4324-86B8-461C3320148A}"/>
              </a:ext>
            </a:extLst>
          </p:cNvPr>
          <p:cNvSpPr txBox="1"/>
          <p:nvPr/>
        </p:nvSpPr>
        <p:spPr>
          <a:xfrm>
            <a:off x="5638801" y="1727200"/>
            <a:ext cx="3281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employees of manufacturing companies are familiar with the part structures for products. It is natural to locate product documentation by navigating the relationships from a part in the part structure. </a:t>
            </a:r>
          </a:p>
          <a:p>
            <a:r>
              <a:rPr lang="en-US" dirty="0"/>
              <a:t>For this reason, Windchill provides part-to-document connection. Compounds documents are connected to parts using the Described By relationship.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0262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258C-2F78-466A-B3C3-4D38888C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Compound </a:t>
            </a:r>
            <a:r>
              <a:rPr lang="fr-CA" dirty="0" err="1"/>
              <a:t>Spec</a:t>
            </a:r>
            <a:r>
              <a:rPr lang="fr-CA" dirty="0"/>
              <a:t> </a:t>
            </a:r>
            <a:r>
              <a:rPr lang="fr-CA" dirty="0" err="1"/>
              <a:t>revision</a:t>
            </a:r>
            <a:endParaRPr lang="fr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61F37-B892-4F39-BA38-50E0DEB878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13C0B-9448-4075-85F8-93EDB0F41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21528B-DC05-4007-A906-495FC3A749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1673148"/>
            <a:ext cx="6337300" cy="1865009"/>
          </a:xfrm>
        </p:spPr>
        <p:txBody>
          <a:bodyPr/>
          <a:lstStyle/>
          <a:p>
            <a:r>
              <a:rPr lang="en-CA" dirty="0"/>
              <a:t>When you revise either a compound or a Raw mat containing specifications. Windchill will auto collect the related documents or compound/RAW. You then decide if you would like to revise only the compound.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435ED-F013-457A-A7A6-69AD7073D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3301709"/>
            <a:ext cx="5962650" cy="2343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8" name="Group 50">
            <a:extLst>
              <a:ext uri="{FF2B5EF4-FFF2-40B4-BE49-F238E27FC236}">
                <a16:creationId xmlns:a16="http://schemas.microsoft.com/office/drawing/2014/main" id="{116194C5-6FEA-43ED-9B0E-005805CB3D08}"/>
              </a:ext>
            </a:extLst>
          </p:cNvPr>
          <p:cNvGrpSpPr/>
          <p:nvPr/>
        </p:nvGrpSpPr>
        <p:grpSpPr>
          <a:xfrm>
            <a:off x="4276912" y="5184852"/>
            <a:ext cx="3216087" cy="1495348"/>
            <a:chOff x="0" y="0"/>
            <a:chExt cx="1942519" cy="897914"/>
          </a:xfrm>
        </p:grpSpPr>
        <p:sp>
          <p:nvSpPr>
            <p:cNvPr id="9" name="TextBox 51">
              <a:extLst>
                <a:ext uri="{FF2B5EF4-FFF2-40B4-BE49-F238E27FC236}">
                  <a16:creationId xmlns:a16="http://schemas.microsoft.com/office/drawing/2014/main" id="{530C4FFD-38CD-4370-8DFA-3867CE9F35B2}"/>
                </a:ext>
              </a:extLst>
            </p:cNvPr>
            <p:cNvSpPr txBox="1"/>
            <p:nvPr/>
          </p:nvSpPr>
          <p:spPr>
            <a:xfrm>
              <a:off x="89772" y="60228"/>
              <a:ext cx="1852747" cy="837686"/>
            </a:xfrm>
            <a:prstGeom prst="round2DiagRect">
              <a:avLst/>
            </a:prstGeom>
            <a:gradFill rotWithShape="1">
              <a:gsLst>
                <a:gs pos="0">
                  <a:srgbClr val="A5343A">
                    <a:tint val="60000"/>
                    <a:satMod val="250000"/>
                  </a:srgbClr>
                </a:gs>
                <a:gs pos="35000">
                  <a:srgbClr val="A5343A">
                    <a:tint val="47000"/>
                    <a:satMod val="275000"/>
                  </a:srgbClr>
                </a:gs>
                <a:gs pos="100000">
                  <a:srgbClr val="A5343A">
                    <a:tint val="25000"/>
                    <a:satMod val="300000"/>
                  </a:srgbClr>
                </a:gs>
              </a:gsLst>
              <a:lin ang="16200000" scaled="1"/>
            </a:gradFill>
            <a:ln w="12700" cap="flat" cmpd="sng" algn="ctr">
              <a:solidFill>
                <a:srgbClr val="A5343A">
                  <a:shade val="95000"/>
                  <a:satMod val="105000"/>
                </a:srgbClr>
              </a:solidFill>
              <a:prstDash val="solid"/>
            </a:ln>
            <a:effectLst>
              <a:outerShdw blurRad="40005" dist="20320" dir="5400000" algn="t" rotWithShape="0">
                <a:prstClr val="black">
                  <a:alpha val="38000"/>
                </a:prst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CAUTION: You cannot revise the document alone, this will break the link between the specification and the compound or RAW object.</a:t>
              </a:r>
              <a:endParaRPr lang="en-US" sz="1200" dirty="0">
                <a:effectLst/>
                <a:latin typeface="Times New Roman"/>
                <a:ea typeface="SimSun"/>
              </a:endParaRPr>
            </a:p>
          </p:txBody>
        </p:sp>
        <p:pic>
          <p:nvPicPr>
            <p:cNvPr id="10" name="Picture 3" descr="C:\Users\bjue\Downloads\get_info.png">
              <a:extLst>
                <a:ext uri="{FF2B5EF4-FFF2-40B4-BE49-F238E27FC236}">
                  <a16:creationId xmlns:a16="http://schemas.microsoft.com/office/drawing/2014/main" id="{6C8D234D-C412-496E-8C74-8470A8BA2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3" t="7253" r="7418" b="7987"/>
            <a:stretch/>
          </p:blipFill>
          <p:spPr bwMode="auto">
            <a:xfrm flipV="1">
              <a:off x="0" y="0"/>
              <a:ext cx="220954" cy="219201"/>
            </a:xfrm>
            <a:prstGeom prst="ellipse">
              <a:avLst/>
            </a:prstGeom>
            <a:noFill/>
            <a:ln w="9525">
              <a:solidFill>
                <a:sysClr val="window" lastClr="FFFF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596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2873" y="4198624"/>
            <a:ext cx="8001000" cy="789045"/>
          </a:xfrm>
        </p:spPr>
        <p:txBody>
          <a:bodyPr>
            <a:normAutofit/>
          </a:bodyPr>
          <a:lstStyle/>
          <a:p>
            <a:r>
              <a:rPr lang="en-US" dirty="0"/>
              <a:t>Working with multi-versions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87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F9534-6E75-49D0-9A10-247DE1B68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5F2F9-5332-420C-94B6-BFB0FF53A1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4AB45-9BAF-48AD-B99B-36809FE8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6" y="0"/>
            <a:ext cx="8721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5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158" y="194998"/>
            <a:ext cx="7639423" cy="956464"/>
          </a:xfrm>
        </p:spPr>
        <p:txBody>
          <a:bodyPr/>
          <a:lstStyle/>
          <a:p>
            <a:r>
              <a:rPr lang="fr-CA" dirty="0" err="1"/>
              <a:t>Lifecycle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2B298-0A3D-400C-BCD2-DB9A90597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287695" y="860256"/>
            <a:ext cx="578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All potentiel use case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0F200-1D7C-4167-8E5C-B352C940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1440775"/>
            <a:ext cx="8168640" cy="490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92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BFAB-C0D5-450A-9AC7-9199FE81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Compare </a:t>
            </a:r>
            <a:r>
              <a:rPr lang="fr-CA" dirty="0" err="1"/>
              <a:t>using</a:t>
            </a:r>
            <a:r>
              <a:rPr lang="fr-CA" dirty="0"/>
              <a:t> the Excel Windchill report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7352B-EACC-4892-B7C6-63BF7D2A3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86A3-F11B-46C0-BF37-84A377A06A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80C39-F578-45AC-94AF-FD01B935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3" y="2641600"/>
            <a:ext cx="7087222" cy="4050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8B118-0C6F-4F53-8751-A07C1021774A}"/>
              </a:ext>
            </a:extLst>
          </p:cNvPr>
          <p:cNvSpPr txBox="1"/>
          <p:nvPr/>
        </p:nvSpPr>
        <p:spPr>
          <a:xfrm>
            <a:off x="609600" y="1290320"/>
            <a:ext cx="578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To download the </a:t>
            </a:r>
            <a:r>
              <a:rPr lang="fr-CA" dirty="0" err="1"/>
              <a:t>windchill</a:t>
            </a:r>
            <a:r>
              <a:rPr lang="fr-CA" dirty="0"/>
              <a:t> Compound </a:t>
            </a:r>
            <a:r>
              <a:rPr lang="fr-CA" dirty="0" err="1"/>
              <a:t>excel</a:t>
            </a:r>
            <a:r>
              <a:rPr lang="fr-CA" dirty="0"/>
              <a:t> Report </a:t>
            </a:r>
            <a:r>
              <a:rPr lang="fr-CA" dirty="0" err="1"/>
              <a:t>goto</a:t>
            </a:r>
            <a:r>
              <a:rPr lang="fr-CA" dirty="0"/>
              <a:t> PTR-</a:t>
            </a:r>
            <a:r>
              <a:rPr lang="fr-CA" dirty="0" err="1"/>
              <a:t>Material</a:t>
            </a:r>
            <a:r>
              <a:rPr lang="fr-CA" dirty="0"/>
              <a:t> Standard folder click the Excel logo to open </a:t>
            </a:r>
            <a:r>
              <a:rPr lang="fr-CA" dirty="0" err="1"/>
              <a:t>it</a:t>
            </a:r>
            <a:r>
              <a:rPr lang="fr-CA" dirty="0"/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351CF-C63D-44AD-B5F7-0CCCBAEE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443" y="1897649"/>
            <a:ext cx="1647637" cy="4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0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4FF3-4A98-4FD0-BD8D-173B6B9A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Advance </a:t>
            </a:r>
            <a:r>
              <a:rPr lang="fr-CA" dirty="0" err="1"/>
              <a:t>search</a:t>
            </a:r>
            <a:r>
              <a:rPr lang="fr-CA" dirty="0"/>
              <a:t> </a:t>
            </a:r>
            <a:r>
              <a:rPr lang="fr-CA" dirty="0" err="1"/>
              <a:t>Demo</a:t>
            </a:r>
            <a:endParaRPr lang="fr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1AAC3-6FC1-44D2-A2E9-79427953D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98D6-8ED4-40FE-9577-91D79CBCCB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44083D-8232-47EB-848F-8F7056F611A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4998" y="4403074"/>
            <a:ext cx="4919871" cy="197451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600" b="1" dirty="0"/>
              <a:t>Demo:</a:t>
            </a:r>
          </a:p>
          <a:p>
            <a:pPr lvl="0"/>
            <a:r>
              <a:rPr lang="en-US" sz="1600" dirty="0"/>
              <a:t>Click the side bar to expand it.</a:t>
            </a:r>
            <a:endParaRPr lang="fr-CA" sz="1600" dirty="0"/>
          </a:p>
          <a:p>
            <a:pPr lvl="0"/>
            <a:r>
              <a:rPr lang="en-US" sz="1600" dirty="0"/>
              <a:t>Click the SEARCH tab.</a:t>
            </a:r>
            <a:endParaRPr lang="fr-CA" sz="1600" dirty="0"/>
          </a:p>
          <a:p>
            <a:pPr lvl="0"/>
            <a:r>
              <a:rPr lang="en-US" sz="1600" dirty="0"/>
              <a:t>In the type box select Compound</a:t>
            </a:r>
            <a:endParaRPr lang="fr-CA" sz="1600" dirty="0"/>
          </a:p>
          <a:p>
            <a:pPr lvl="0"/>
            <a:r>
              <a:rPr lang="en-US" sz="1600" dirty="0"/>
              <a:t>In the criteria select Hardness Shore A &gt; 50</a:t>
            </a:r>
            <a:endParaRPr lang="fr-CA" sz="1600" dirty="0"/>
          </a:p>
          <a:p>
            <a:pPr lvl="0"/>
            <a:r>
              <a:rPr lang="en-US" sz="1600" dirty="0"/>
              <a:t>second criteria select Hardness Shore A &lt; 70</a:t>
            </a:r>
            <a:endParaRPr lang="fr-CA" sz="1600" dirty="0"/>
          </a:p>
          <a:p>
            <a:endParaRPr lang="fr-CA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80362-FA83-4593-9F62-8B51F2C145E9}"/>
              </a:ext>
            </a:extLst>
          </p:cNvPr>
          <p:cNvSpPr txBox="1"/>
          <p:nvPr/>
        </p:nvSpPr>
        <p:spPr>
          <a:xfrm>
            <a:off x="457202" y="1293510"/>
            <a:ext cx="76394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the Windchill advanced search capability to perform detailed search queries.</a:t>
            </a:r>
          </a:p>
          <a:p>
            <a:r>
              <a:rPr lang="en-US" sz="1600" dirty="0"/>
              <a:t>Advanced search also allows frequently used searches to be saved, shared with others, altered, and reused.</a:t>
            </a:r>
          </a:p>
          <a:p>
            <a:r>
              <a:rPr lang="en-US" sz="1600" dirty="0"/>
              <a:t>To access the advanced search, open the Navigator and select the Search tab. Click Advanced Search at the top of the tab.</a:t>
            </a:r>
          </a:p>
          <a:p>
            <a:endParaRPr lang="fr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52BD2B-0AFB-4706-BB0D-18BB05BD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2703218"/>
            <a:ext cx="7176052" cy="15483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465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End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81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Concept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8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0AB8414-A653-45D1-AE54-58EBE38E7D3B}"/>
              </a:ext>
            </a:extLst>
          </p:cNvPr>
          <p:cNvSpPr/>
          <p:nvPr/>
        </p:nvSpPr>
        <p:spPr>
          <a:xfrm>
            <a:off x="355694" y="1737831"/>
            <a:ext cx="3752226" cy="36190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Windchill</a:t>
            </a:r>
            <a:r>
              <a:rPr lang="fr-CA" dirty="0"/>
              <a:t> Compound </a:t>
            </a:r>
            <a:r>
              <a:rPr lang="fr-CA" dirty="0" err="1"/>
              <a:t>Objects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162361" y="1740669"/>
            <a:ext cx="3011327" cy="493643"/>
          </a:xfrm>
        </p:spPr>
        <p:txBody>
          <a:bodyPr/>
          <a:lstStyle/>
          <a:p>
            <a:r>
              <a:rPr lang="fr-CA" dirty="0"/>
              <a:t>Documents </a:t>
            </a:r>
            <a:r>
              <a:rPr lang="fr-CA" dirty="0" err="1"/>
              <a:t>Objects</a:t>
            </a:r>
            <a:r>
              <a:rPr lang="fr-CA" dirty="0"/>
              <a:t>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11" y="2217242"/>
            <a:ext cx="361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98" y="3958484"/>
            <a:ext cx="2571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5"/>
          <p:cNvSpPr txBox="1">
            <a:spLocks/>
          </p:cNvSpPr>
          <p:nvPr/>
        </p:nvSpPr>
        <p:spPr>
          <a:xfrm>
            <a:off x="355695" y="1737835"/>
            <a:ext cx="3381419" cy="496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indent="-182563" algn="l" defTabSz="457200" rtl="0" eaLnBrk="1" latinLnBrk="0" hangingPunct="1">
              <a:spcBef>
                <a:spcPct val="20000"/>
              </a:spcBef>
              <a:buClr>
                <a:srgbClr val="0640A9"/>
              </a:buClr>
              <a:buFont typeface="Wingdings" charset="2"/>
              <a:buChar char="§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Parts </a:t>
            </a:r>
            <a:r>
              <a:rPr lang="fr-CA" dirty="0" err="1"/>
              <a:t>Objects</a:t>
            </a:r>
            <a:r>
              <a:rPr lang="fr-CA" dirty="0"/>
              <a:t>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6355" y="2210467"/>
            <a:ext cx="26514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CA" dirty="0"/>
              <a:t>Compound Formula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6479" y="3886858"/>
            <a:ext cx="26514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CA" dirty="0" err="1"/>
              <a:t>Raw</a:t>
            </a:r>
            <a:r>
              <a:rPr lang="fr-CA" dirty="0"/>
              <a:t> </a:t>
            </a:r>
            <a:r>
              <a:rPr lang="fr-CA" dirty="0" err="1"/>
              <a:t>Material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8910" y="2992399"/>
            <a:ext cx="391406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CA" sz="1600" dirty="0" err="1"/>
              <a:t>Raw</a:t>
            </a:r>
            <a:r>
              <a:rPr lang="fr-CA" sz="1600" dirty="0"/>
              <a:t> </a:t>
            </a:r>
            <a:r>
              <a:rPr lang="fr-CA" sz="1600" dirty="0" err="1"/>
              <a:t>Material</a:t>
            </a:r>
            <a:r>
              <a:rPr lang="fr-CA" sz="1600" dirty="0"/>
              <a:t> </a:t>
            </a:r>
            <a:r>
              <a:rPr lang="fr-CA" sz="1600" dirty="0" err="1"/>
              <a:t>Technical</a:t>
            </a:r>
            <a:r>
              <a:rPr lang="fr-CA" sz="1600" dirty="0"/>
              <a:t> </a:t>
            </a:r>
            <a:r>
              <a:rPr lang="fr-CA" sz="1600" dirty="0" err="1"/>
              <a:t>Spec</a:t>
            </a:r>
            <a:r>
              <a:rPr lang="fr-CA" sz="1600" dirty="0"/>
              <a:t> Doc. (</a:t>
            </a:r>
            <a:r>
              <a:rPr lang="fr-CA" sz="1600" dirty="0" err="1"/>
              <a:t>xls</a:t>
            </a:r>
            <a:r>
              <a:rPr lang="fr-CA" sz="1600" dirty="0"/>
              <a:t>)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638751" y="2329273"/>
            <a:ext cx="382032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CA" sz="1600" dirty="0"/>
              <a:t>Compound </a:t>
            </a:r>
            <a:r>
              <a:rPr lang="fr-CA" sz="1600" dirty="0" err="1"/>
              <a:t>Spec</a:t>
            </a:r>
            <a:r>
              <a:rPr lang="fr-CA" sz="1600" dirty="0"/>
              <a:t> Document (Word)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2339F6-0047-4F23-9A2C-9CD30E6F730B}"/>
              </a:ext>
            </a:extLst>
          </p:cNvPr>
          <p:cNvSpPr/>
          <p:nvPr/>
        </p:nvSpPr>
        <p:spPr>
          <a:xfrm>
            <a:off x="4208629" y="1737830"/>
            <a:ext cx="4255574" cy="28298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F0CB4A-C47D-4AA0-B8AF-4B2A1DEE9B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15" b="16056"/>
          <a:stretch/>
        </p:blipFill>
        <p:spPr>
          <a:xfrm>
            <a:off x="547386" y="2608898"/>
            <a:ext cx="3381375" cy="10263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61608" y="3658059"/>
            <a:ext cx="3996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CA" sz="1600" dirty="0"/>
              <a:t>SDS – Security Data </a:t>
            </a:r>
            <a:r>
              <a:rPr lang="fr-CA" sz="1600" dirty="0" err="1"/>
              <a:t>Sheet</a:t>
            </a:r>
            <a:r>
              <a:rPr lang="fr-CA" sz="1600" dirty="0"/>
              <a:t> Doc. (</a:t>
            </a:r>
            <a:r>
              <a:rPr lang="fr-CA" sz="1600" dirty="0" err="1"/>
              <a:t>Misc</a:t>
            </a:r>
            <a:r>
              <a:rPr lang="fr-CA" sz="1600" dirty="0"/>
              <a:t>.)</a:t>
            </a:r>
            <a:endParaRPr lang="en-US" sz="1600" dirty="0"/>
          </a:p>
        </p:txBody>
      </p:sp>
      <p:pic>
        <p:nvPicPr>
          <p:cNvPr id="1026" name="Picture 2" descr="\\uschas71.csl.local\e$\PTC\Windchill_11.x\Windchill\codebase\ext\Images\doc_document_compoun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577" y="2284827"/>
            <a:ext cx="300561" cy="30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uschas71.csl.local\e$\PTC\Windchill_11.x\Windchill\codebase\com\Camso\Images\rawDoc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61" y="2937036"/>
            <a:ext cx="226740" cy="3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uschas71.csl.local\e$\PTC\Windchill_11.x\Windchill\codebase\com\Camso\Images\Doc-sds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55" y="3620908"/>
            <a:ext cx="215320" cy="31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611A1C-B108-4818-8DCD-9530DF0B6C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128" y="4435049"/>
            <a:ext cx="23526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5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3" y="2760635"/>
            <a:ext cx="8229600" cy="228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Windchill</a:t>
            </a:r>
            <a:r>
              <a:rPr lang="fr-CA" dirty="0"/>
              <a:t> Compound Object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542258" y="1123960"/>
            <a:ext cx="578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Structure and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relationship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DBFA6-E807-4E98-80A1-666DEBB12844}"/>
              </a:ext>
            </a:extLst>
          </p:cNvPr>
          <p:cNvSpPr txBox="1"/>
          <p:nvPr/>
        </p:nvSpPr>
        <p:spPr>
          <a:xfrm>
            <a:off x="3888573" y="1776636"/>
            <a:ext cx="1772555" cy="5906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</a:rPr>
              <a:t>*Autonumbering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</a:rPr>
              <a:t>0#C###</a:t>
            </a:r>
          </a:p>
        </p:txBody>
      </p:sp>
      <p:cxnSp>
        <p:nvCxnSpPr>
          <p:cNvPr id="12" name="Elbow Connector 5">
            <a:extLst>
              <a:ext uri="{FF2B5EF4-FFF2-40B4-BE49-F238E27FC236}">
                <a16:creationId xmlns:a16="http://schemas.microsoft.com/office/drawing/2014/main" id="{8DF1D362-203E-4BD7-AD21-BE986EC5671E}"/>
              </a:ext>
            </a:extLst>
          </p:cNvPr>
          <p:cNvCxnSpPr>
            <a:cxnSpLocks/>
            <a:stCxn id="11" idx="1"/>
            <a:endCxn id="21" idx="0"/>
          </p:cNvCxnSpPr>
          <p:nvPr/>
        </p:nvCxnSpPr>
        <p:spPr>
          <a:xfrm rot="10800000" flipV="1">
            <a:off x="2955601" y="2071957"/>
            <a:ext cx="932973" cy="656140"/>
          </a:xfrm>
          <a:prstGeom prst="bentConnector2">
            <a:avLst/>
          </a:prstGeom>
          <a:ln w="25400">
            <a:solidFill>
              <a:srgbClr val="FF0000">
                <a:alpha val="75000"/>
              </a:srgb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8" idx="0"/>
          </p:cNvCxnSpPr>
          <p:nvPr/>
        </p:nvCxnSpPr>
        <p:spPr>
          <a:xfrm>
            <a:off x="5661126" y="2071961"/>
            <a:ext cx="2495532" cy="1040895"/>
          </a:xfrm>
          <a:prstGeom prst="bentConnector2">
            <a:avLst/>
          </a:prstGeom>
          <a:ln w="25400">
            <a:solidFill>
              <a:srgbClr val="FF0000">
                <a:alpha val="75000"/>
              </a:srgb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549900" y="3112856"/>
            <a:ext cx="1213516" cy="3793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61986" y="2728097"/>
            <a:ext cx="787227" cy="3555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BB78E-8767-44EE-AF9B-C7DFB8DB5AD6}"/>
              </a:ext>
            </a:extLst>
          </p:cNvPr>
          <p:cNvSpPr txBox="1"/>
          <p:nvPr/>
        </p:nvSpPr>
        <p:spPr>
          <a:xfrm>
            <a:off x="2697479" y="2795379"/>
            <a:ext cx="7872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1000" b="1" dirty="0"/>
              <a:t>01C001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2EACC9-27D2-4DE5-AF91-05F876216CFB}"/>
              </a:ext>
            </a:extLst>
          </p:cNvPr>
          <p:cNvSpPr txBox="1"/>
          <p:nvPr/>
        </p:nvSpPr>
        <p:spPr>
          <a:xfrm>
            <a:off x="7549901" y="3168759"/>
            <a:ext cx="15941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1000" dirty="0"/>
              <a:t>01C001-mixingLocation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5D50B-381F-4F06-B3A6-6BF305648066}"/>
              </a:ext>
            </a:extLst>
          </p:cNvPr>
          <p:cNvSpPr txBox="1"/>
          <p:nvPr/>
        </p:nvSpPr>
        <p:spPr>
          <a:xfrm>
            <a:off x="3962400" y="4460714"/>
            <a:ext cx="4526280" cy="2123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CA" sz="1100" dirty="0"/>
              <a:t> </a:t>
            </a:r>
            <a:r>
              <a:rPr lang="en-CA" sz="1100" b="1" dirty="0"/>
              <a:t>OIR</a:t>
            </a:r>
          </a:p>
          <a:p>
            <a:r>
              <a:rPr lang="en-CA" sz="1100" dirty="0"/>
              <a:t>&lt;Value algorithm="wt.rule.algorithm.CaseBranch"&gt; </a:t>
            </a:r>
          </a:p>
          <a:p>
            <a:r>
              <a:rPr lang="en-CA" sz="1100" dirty="0"/>
              <a:t>      &lt;Value algorithm="wt.rule.algorithm.EqualsTest"&gt;   </a:t>
            </a:r>
          </a:p>
          <a:p>
            <a:r>
              <a:rPr lang="en-CA" sz="1100" dirty="0"/>
              <a:t>                       &lt;VarRef id="</a:t>
            </a:r>
            <a:r>
              <a:rPr lang="en-CA" sz="1100" b="1" dirty="0"/>
              <a:t>compoundType</a:t>
            </a:r>
            <a:r>
              <a:rPr lang="en-CA" sz="1100" dirty="0"/>
              <a:t>"/&gt;  </a:t>
            </a:r>
          </a:p>
          <a:p>
            <a:r>
              <a:rPr lang="en-CA" sz="1100" dirty="0"/>
              <a:t>                &lt;Arg&gt;01-Tread&lt;/Arg&gt; </a:t>
            </a:r>
          </a:p>
          <a:p>
            <a:r>
              <a:rPr lang="en-CA" sz="1100" dirty="0"/>
              <a:t>      &lt;/Value&gt;  </a:t>
            </a:r>
          </a:p>
          <a:p>
            <a:r>
              <a:rPr lang="en-CA" sz="1100" dirty="0"/>
              <a:t>     &lt;Arg&gt;01&lt;/Arg&gt; </a:t>
            </a:r>
          </a:p>
          <a:p>
            <a:r>
              <a:rPr lang="en-CA" sz="1100" dirty="0"/>
              <a:t>      &lt;Value algorithm="wt.rule.algorithm.EqualsTest"&gt;  </a:t>
            </a:r>
          </a:p>
          <a:p>
            <a:r>
              <a:rPr lang="en-CA" sz="1100" dirty="0"/>
              <a:t>                        &lt;VarRef id="compoundType"/&gt;     </a:t>
            </a:r>
          </a:p>
          <a:p>
            <a:r>
              <a:rPr lang="en-CA" sz="1100" dirty="0"/>
              <a:t>             &lt;Arg&gt;02-Carcass&lt;/Arg&gt; </a:t>
            </a:r>
          </a:p>
          <a:p>
            <a:r>
              <a:rPr lang="en-CA" sz="1100" dirty="0"/>
              <a:t>      &lt;/Value&gt; </a:t>
            </a:r>
          </a:p>
          <a:p>
            <a:r>
              <a:rPr lang="en-CA" sz="1100" dirty="0"/>
              <a:t>    &lt;Arg&gt;02&lt;/Arg&gt;</a:t>
            </a:r>
          </a:p>
        </p:txBody>
      </p:sp>
      <p:cxnSp>
        <p:nvCxnSpPr>
          <p:cNvPr id="16" name="Elbow Connector 5">
            <a:extLst>
              <a:ext uri="{FF2B5EF4-FFF2-40B4-BE49-F238E27FC236}">
                <a16:creationId xmlns:a16="http://schemas.microsoft.com/office/drawing/2014/main" id="{3279B156-B34E-45B0-8757-F1D33A4CA1EB}"/>
              </a:ext>
            </a:extLst>
          </p:cNvPr>
          <p:cNvCxnSpPr>
            <a:cxnSpLocks/>
          </p:cNvCxnSpPr>
          <p:nvPr/>
        </p:nvCxnSpPr>
        <p:spPr>
          <a:xfrm rot="5400000">
            <a:off x="6700753" y="3479941"/>
            <a:ext cx="1076492" cy="93297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>
                <a:alpha val="75000"/>
              </a:srgb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87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04"/>
          <a:stretch/>
        </p:blipFill>
        <p:spPr bwMode="auto">
          <a:xfrm>
            <a:off x="869295" y="1955392"/>
            <a:ext cx="3192783" cy="228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Windchill</a:t>
            </a:r>
            <a:r>
              <a:rPr lang="fr-CA" dirty="0"/>
              <a:t> Object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542258" y="1123960"/>
            <a:ext cx="578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structure and 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relationship BOM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39345" y="1888535"/>
            <a:ext cx="3092127" cy="3694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41189" y="2437880"/>
            <a:ext cx="2101184" cy="3694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08739" y="1758692"/>
            <a:ext cx="1219735" cy="2636504"/>
          </a:xfrm>
          <a:prstGeom prst="roundRect">
            <a:avLst>
              <a:gd name="adj" fmla="val 1104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BFBBBF-CB48-4D6D-AD6E-E8386E4FAFB2}"/>
              </a:ext>
            </a:extLst>
          </p:cNvPr>
          <p:cNvSpPr/>
          <p:nvPr/>
        </p:nvSpPr>
        <p:spPr>
          <a:xfrm>
            <a:off x="3463638" y="2437880"/>
            <a:ext cx="64965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3AF78-805A-479A-B3DB-BFBB006AE166}"/>
              </a:ext>
            </a:extLst>
          </p:cNvPr>
          <p:cNvSpPr txBox="1"/>
          <p:nvPr/>
        </p:nvSpPr>
        <p:spPr>
          <a:xfrm>
            <a:off x="4222634" y="1941376"/>
            <a:ext cx="421263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build the recipe we will use the Part Structure Browser tool, the  applications have the ability to create BOM (bill of materials). A BOM is simply a listing of all the parts (RAW Material) used in a recipe along with associated data such as part number and PHR quantity.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7782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initiate</a:t>
            </a:r>
            <a:r>
              <a:rPr lang="fr-CA" dirty="0"/>
              <a:t> </a:t>
            </a:r>
            <a:r>
              <a:rPr lang="fr-CA" dirty="0" err="1"/>
              <a:t>Lifecycle</a:t>
            </a:r>
            <a:r>
              <a:rPr lang="fr-CA" dirty="0"/>
              <a:t> transition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82" y="382855"/>
            <a:ext cx="9173150" cy="500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E39240-0E92-4150-AC39-BA5B5A92DB96}"/>
              </a:ext>
            </a:extLst>
          </p:cNvPr>
          <p:cNvSpPr/>
          <p:nvPr/>
        </p:nvSpPr>
        <p:spPr>
          <a:xfrm>
            <a:off x="4202920" y="1594435"/>
            <a:ext cx="1960814" cy="4544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FFDC88-DC13-41BD-A7D3-7BB444EC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32" y="1625596"/>
            <a:ext cx="20383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9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3" y="456313"/>
            <a:ext cx="5958838" cy="480947"/>
          </a:xfrm>
        </p:spPr>
        <p:txBody>
          <a:bodyPr>
            <a:normAutofit fontScale="90000"/>
          </a:bodyPr>
          <a:lstStyle/>
          <a:p>
            <a:r>
              <a:rPr lang="en-US" dirty="0"/>
              <a:t>Promotion Process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02119-C306-45D1-A08F-5361B941E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6" y="885220"/>
            <a:ext cx="7790512" cy="502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00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EBBE-178F-4C52-ACCB-8B699525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Site Variation </a:t>
            </a:r>
            <a:r>
              <a:rPr lang="fr-CA" dirty="0" err="1"/>
              <a:t>creation</a:t>
            </a:r>
            <a:endParaRPr lang="fr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2E3DE-001F-4B79-91BE-25C1665D6F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Camso 2018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7860A-6012-46E5-9F3B-7426A432BE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17ABF43-A69C-48BC-B04C-CA2745D5ADEE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04355"/>
            <a:ext cx="8229600" cy="228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A6BC9290-36F1-491A-BFBD-F204F1CB449A}"/>
              </a:ext>
            </a:extLst>
          </p:cNvPr>
          <p:cNvSpPr/>
          <p:nvPr/>
        </p:nvSpPr>
        <p:spPr>
          <a:xfrm>
            <a:off x="6595374" y="2806974"/>
            <a:ext cx="2182866" cy="36947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5439D-86DF-48FA-AB17-7B9DB7B2144C}"/>
              </a:ext>
            </a:extLst>
          </p:cNvPr>
          <p:cNvSpPr txBox="1"/>
          <p:nvPr/>
        </p:nvSpPr>
        <p:spPr>
          <a:xfrm>
            <a:off x="5178064" y="3880884"/>
            <a:ext cx="3648948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The different locations are: CMP</a:t>
            </a:r>
          </a:p>
          <a:p>
            <a:pPr algn="r"/>
            <a:r>
              <a:rPr lang="en-CA" dirty="0"/>
              <a:t>VT</a:t>
            </a:r>
          </a:p>
          <a:p>
            <a:pPr algn="r"/>
            <a:r>
              <a:rPr lang="en-CA" dirty="0"/>
              <a:t>API</a:t>
            </a:r>
          </a:p>
          <a:p>
            <a:pPr algn="r"/>
            <a:r>
              <a:rPr lang="en-CA" dirty="0"/>
              <a:t>AB</a:t>
            </a:r>
          </a:p>
          <a:p>
            <a:pPr algn="r"/>
            <a:r>
              <a:rPr lang="en-CA" dirty="0"/>
              <a:t>CSV</a:t>
            </a:r>
          </a:p>
          <a:p>
            <a:pPr algn="r"/>
            <a:r>
              <a:rPr lang="en-CA" dirty="0"/>
              <a:t>Ex: C00110-API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61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93" y="5400135"/>
            <a:ext cx="2876550" cy="23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2122" b="-2510"/>
          <a:stretch/>
        </p:blipFill>
        <p:spPr bwMode="auto">
          <a:xfrm>
            <a:off x="102150" y="3517900"/>
            <a:ext cx="86702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972" y="4105607"/>
            <a:ext cx="2825879" cy="115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version creation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0" y="3403601"/>
            <a:ext cx="27241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220950" y="1441481"/>
            <a:ext cx="465851" cy="158720"/>
          </a:xfrm>
        </p:spPr>
        <p:txBody>
          <a:bodyPr/>
          <a:lstStyle/>
          <a:p>
            <a:fld id="{4E950855-28E0-B842-9330-3B380073FD02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2122" b="-2510"/>
          <a:stretch/>
        </p:blipFill>
        <p:spPr bwMode="auto">
          <a:xfrm>
            <a:off x="102150" y="2711450"/>
            <a:ext cx="86702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43" y="1857095"/>
            <a:ext cx="2723810" cy="26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06"/>
          <a:stretch/>
        </p:blipFill>
        <p:spPr bwMode="auto">
          <a:xfrm>
            <a:off x="117390" y="1886420"/>
            <a:ext cx="885825" cy="46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Graphi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5" y="2233386"/>
            <a:ext cx="128814" cy="12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92" b="-1740"/>
          <a:stretch/>
        </p:blipFill>
        <p:spPr bwMode="auto">
          <a:xfrm>
            <a:off x="114128" y="2378873"/>
            <a:ext cx="885825" cy="40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16" y="2577544"/>
            <a:ext cx="2714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4214023"/>
            <a:ext cx="272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Elbow Connector 30"/>
          <p:cNvCxnSpPr>
            <a:stCxn id="33" idx="3"/>
            <a:endCxn id="37" idx="1"/>
          </p:cNvCxnSpPr>
          <p:nvPr/>
        </p:nvCxnSpPr>
        <p:spPr>
          <a:xfrm flipV="1">
            <a:off x="3739951" y="3734818"/>
            <a:ext cx="1346096" cy="622944"/>
          </a:xfrm>
          <a:prstGeom prst="bentConnector3">
            <a:avLst>
              <a:gd name="adj1" fmla="val 36556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28292" y="3879727"/>
            <a:ext cx="2154757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CA" sz="1400" dirty="0" err="1">
                <a:solidFill>
                  <a:srgbClr val="FF0000"/>
                </a:solidFill>
              </a:rPr>
              <a:t>Revision</a:t>
            </a:r>
            <a:r>
              <a:rPr lang="fr-CA" sz="1400" dirty="0">
                <a:solidFill>
                  <a:srgbClr val="FF0000"/>
                </a:solidFill>
              </a:rPr>
              <a:t> </a:t>
            </a:r>
            <a:r>
              <a:rPr lang="fr-CA" sz="1400" dirty="0" err="1">
                <a:solidFill>
                  <a:srgbClr val="FF0000"/>
                </a:solidFill>
              </a:rPr>
              <a:t>Latest</a:t>
            </a:r>
            <a:r>
              <a:rPr lang="fr-CA" sz="1400" dirty="0">
                <a:solidFill>
                  <a:srgbClr val="FF0000"/>
                </a:solidFill>
              </a:rPr>
              <a:t> </a:t>
            </a:r>
            <a:r>
              <a:rPr lang="fr-CA" sz="1400" dirty="0" err="1">
                <a:solidFill>
                  <a:srgbClr val="FF0000"/>
                </a:solidFill>
              </a:rPr>
              <a:t>Iteration</a:t>
            </a:r>
            <a:r>
              <a:rPr lang="fr-CA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46395" y="4180981"/>
            <a:ext cx="2793557" cy="35356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07079" y="3803128"/>
            <a:ext cx="165917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CA" sz="1400" dirty="0">
                <a:solidFill>
                  <a:srgbClr val="FF0000"/>
                </a:solidFill>
              </a:rPr>
              <a:t>New </a:t>
            </a:r>
            <a:r>
              <a:rPr lang="fr-CA" sz="1400" dirty="0" err="1">
                <a:solidFill>
                  <a:srgbClr val="FF0000"/>
                </a:solidFill>
              </a:rPr>
              <a:t>Rev</a:t>
            </a:r>
            <a:r>
              <a:rPr lang="fr-CA" sz="1400" dirty="0">
                <a:solidFill>
                  <a:srgbClr val="FF0000"/>
                </a:solidFill>
              </a:rPr>
              <a:t> Version 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18307" y="3361010"/>
            <a:ext cx="781050" cy="492363"/>
            <a:chOff x="4433887" y="1849767"/>
            <a:chExt cx="781050" cy="492363"/>
          </a:xfrm>
        </p:grpSpPr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1627" y="2105027"/>
              <a:ext cx="245571" cy="237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4433887" y="1849767"/>
              <a:ext cx="781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100" dirty="0" err="1"/>
                <a:t>Revised</a:t>
              </a:r>
              <a:endParaRPr lang="en-US" sz="1100" dirty="0"/>
            </a:p>
          </p:txBody>
        </p:sp>
      </p:grpSp>
      <p:cxnSp>
        <p:nvCxnSpPr>
          <p:cNvPr id="46" name="Elbow Connector 45"/>
          <p:cNvCxnSpPr>
            <a:stCxn id="37" idx="3"/>
            <a:endCxn id="28" idx="0"/>
          </p:cNvCxnSpPr>
          <p:nvPr/>
        </p:nvCxnSpPr>
        <p:spPr>
          <a:xfrm>
            <a:off x="5331619" y="3734822"/>
            <a:ext cx="1406292" cy="370789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775640" y="5755404"/>
            <a:ext cx="2056717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CA" sz="1400" dirty="0" err="1">
                <a:solidFill>
                  <a:srgbClr val="FF0000"/>
                </a:solidFill>
              </a:rPr>
              <a:t>Revision</a:t>
            </a:r>
            <a:r>
              <a:rPr lang="fr-CA" sz="1400" dirty="0">
                <a:solidFill>
                  <a:srgbClr val="FF0000"/>
                </a:solidFill>
              </a:rPr>
              <a:t> </a:t>
            </a:r>
            <a:r>
              <a:rPr lang="fr-CA" sz="1400" dirty="0" err="1">
                <a:solidFill>
                  <a:srgbClr val="FF0000"/>
                </a:solidFill>
              </a:rPr>
              <a:t>Latest</a:t>
            </a:r>
            <a:r>
              <a:rPr lang="fr-CA" sz="1400" dirty="0">
                <a:solidFill>
                  <a:srgbClr val="FF0000"/>
                </a:solidFill>
              </a:rPr>
              <a:t> Version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580" y="4214023"/>
            <a:ext cx="8763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5293604" y="5363738"/>
            <a:ext cx="3004576" cy="35356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5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8" grpId="0" animBg="1"/>
      <p:bldP spid="35" grpId="0" animBg="1"/>
    </p:bldLst>
  </p:timing>
</p:sld>
</file>

<file path=ppt/theme/theme1.xml><?xml version="1.0" encoding="utf-8"?>
<a:theme xmlns:a="http://schemas.openxmlformats.org/drawingml/2006/main" name="Theme Base">
  <a:themeElements>
    <a:clrScheme name="Personnalisée 2">
      <a:dk1>
        <a:srgbClr val="000000"/>
      </a:dk1>
      <a:lt1>
        <a:sysClr val="window" lastClr="FFFFFF"/>
      </a:lt1>
      <a:dk2>
        <a:srgbClr val="000000"/>
      </a:dk2>
      <a:lt2>
        <a:srgbClr val="DFDFDF"/>
      </a:lt2>
      <a:accent1>
        <a:srgbClr val="0057B8"/>
      </a:accent1>
      <a:accent2>
        <a:srgbClr val="000000"/>
      </a:accent2>
      <a:accent3>
        <a:srgbClr val="474746"/>
      </a:accent3>
      <a:accent4>
        <a:srgbClr val="777877"/>
      </a:accent4>
      <a:accent5>
        <a:srgbClr val="B2B3B2"/>
      </a:accent5>
      <a:accent6>
        <a:srgbClr val="213D67"/>
      </a:accent6>
      <a:hlink>
        <a:srgbClr val="0057B8"/>
      </a:hlink>
      <a:folHlink>
        <a:srgbClr val="213D6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549</Words>
  <Application>Microsoft Office PowerPoint</Application>
  <PresentationFormat>On-screen Show (4:3)</PresentationFormat>
  <Paragraphs>99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MS PGothic</vt:lpstr>
      <vt:lpstr>SimSun</vt:lpstr>
      <vt:lpstr>Arial</vt:lpstr>
      <vt:lpstr>Calibri</vt:lpstr>
      <vt:lpstr>Times New Roman</vt:lpstr>
      <vt:lpstr>Wingdings</vt:lpstr>
      <vt:lpstr>Theme Base</vt:lpstr>
      <vt:lpstr>Custom Design</vt:lpstr>
      <vt:lpstr>Introduction Windchill 11 Module 7 Compound Management</vt:lpstr>
      <vt:lpstr>Concept Introduction</vt:lpstr>
      <vt:lpstr>Windchill Compound Objects</vt:lpstr>
      <vt:lpstr>Windchill Compound Object</vt:lpstr>
      <vt:lpstr>Windchill Object</vt:lpstr>
      <vt:lpstr>When initiate Lifecycle transition</vt:lpstr>
      <vt:lpstr>Promotion Process Workflow</vt:lpstr>
      <vt:lpstr>Site Variation creation</vt:lpstr>
      <vt:lpstr>Multiple version creation</vt:lpstr>
      <vt:lpstr>Association Spec document</vt:lpstr>
      <vt:lpstr>Compound Spec revision</vt:lpstr>
      <vt:lpstr>Working with multi-versions</vt:lpstr>
      <vt:lpstr>PowerPoint Presentation</vt:lpstr>
      <vt:lpstr>Lifecycle</vt:lpstr>
      <vt:lpstr>Compare using the Excel Windchill report</vt:lpstr>
      <vt:lpstr>Advance search Demo</vt:lpstr>
      <vt:lpstr>End</vt:lpstr>
    </vt:vector>
  </TitlesOfParts>
  <Company>Camoplast Solideal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Amelie Fausse</dc:creator>
  <cp:lastModifiedBy>Steve Martel</cp:lastModifiedBy>
  <cp:revision>465</cp:revision>
  <cp:lastPrinted>2015-03-31T20:18:54Z</cp:lastPrinted>
  <dcterms:created xsi:type="dcterms:W3CDTF">2015-03-31T18:30:32Z</dcterms:created>
  <dcterms:modified xsi:type="dcterms:W3CDTF">2019-04-25T15:30:26Z</dcterms:modified>
</cp:coreProperties>
</file>