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6858000" cy="9144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7">
          <p15:clr>
            <a:srgbClr val="A4A3A4"/>
          </p15:clr>
        </p15:guide>
        <p15:guide id="2" pos="4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64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7" autoAdjust="0"/>
  </p:normalViewPr>
  <p:slideViewPr>
    <p:cSldViewPr snapToGrid="0" snapToObjects="1" showGuides="1">
      <p:cViewPr>
        <p:scale>
          <a:sx n="125" d="100"/>
          <a:sy n="125" d="100"/>
        </p:scale>
        <p:origin x="-438" y="-72"/>
      </p:cViewPr>
      <p:guideLst>
        <p:guide orient="horz" pos="2823"/>
        <p:guide pos="3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01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06900-E27F-5847-81B4-8C6B53C29B93}" type="datetimeFigureOut">
              <a:rPr lang="fr-FR" smtClean="0"/>
              <a:t>08/05/2018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982F6-F21C-E44D-BA27-419A775D20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4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F9EE-3678-E243-830C-C769FC48FB41}" type="datetimeFigureOut">
              <a:rPr lang="fr-FR" smtClean="0"/>
              <a:t>08/05/2018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C9E85-D6D1-6D43-AD75-08892A3A8C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4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6172200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00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_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3482079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13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_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88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3473221"/>
            <a:ext cx="4402588" cy="183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 dirty="0" smtClean="0"/>
              <a:t>Cliquez </a:t>
            </a:r>
            <a:br>
              <a:rPr lang="fr-CA" dirty="0" smtClean="0"/>
            </a:br>
            <a:r>
              <a:rPr lang="fr-CA" dirty="0" smtClean="0"/>
              <a:t>et modifiez le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42901" y="5414433"/>
            <a:ext cx="4402931" cy="82126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929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_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3927" y="6325948"/>
            <a:ext cx="5551173" cy="19600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PPT_1503-0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24"/>
          <a:stretch/>
        </p:blipFill>
        <p:spPr>
          <a:xfrm>
            <a:off x="0" y="0"/>
            <a:ext cx="3612526" cy="9144000"/>
          </a:xfrm>
          <a:prstGeom prst="rect">
            <a:avLst/>
          </a:prstGeom>
        </p:spPr>
      </p:pic>
      <p:pic>
        <p:nvPicPr>
          <p:cNvPr id="2" name="Image 1" descr="PPT_2105_FR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7"/>
          <a:stretch/>
        </p:blipFill>
        <p:spPr>
          <a:xfrm>
            <a:off x="3430191" y="0"/>
            <a:ext cx="3427809" cy="9144000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781425" y="2393951"/>
            <a:ext cx="2733675" cy="417406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4"/>
          </p:nvPr>
        </p:nvSpPr>
        <p:spPr>
          <a:xfrm>
            <a:off x="353616" y="2393951"/>
            <a:ext cx="2733675" cy="41740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</a:t>
            </a:r>
            <a:r>
              <a:rPr lang="fr-CA" dirty="0" err="1" smtClean="0"/>
              <a:t>masqu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881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du graphique 10"/>
          <p:cNvSpPr>
            <a:spLocks noGrp="1"/>
          </p:cNvSpPr>
          <p:nvPr>
            <p:ph type="chart" sz="quarter" idx="13"/>
          </p:nvPr>
        </p:nvSpPr>
        <p:spPr>
          <a:xfrm>
            <a:off x="342900" y="2230967"/>
            <a:ext cx="4470797" cy="5937251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4"/>
          </p:nvPr>
        </p:nvSpPr>
        <p:spPr>
          <a:xfrm>
            <a:off x="4916091" y="2230967"/>
            <a:ext cx="1599009" cy="5937251"/>
          </a:xfrm>
          <a:noFill/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7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5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23" y="7620"/>
            <a:ext cx="5594862" cy="419862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608418"/>
            <a:ext cx="5729567" cy="12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30863"/>
            <a:ext cx="6172200" cy="593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43399" y="8285981"/>
            <a:ext cx="2171700" cy="333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165712" y="1921975"/>
            <a:ext cx="349388" cy="211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 i="0">
                <a:solidFill>
                  <a:srgbClr val="0057B8"/>
                </a:solidFill>
                <a:latin typeface="Arial"/>
                <a:cs typeface="Arial"/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3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49" r:id="rId5"/>
    <p:sldLayoutId id="2147483650" r:id="rId6"/>
    <p:sldLayoutId id="2147483651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82563" indent="-182563" algn="l" defTabSz="457200" rtl="0" eaLnBrk="1" latinLnBrk="0" hangingPunct="1">
        <a:spcBef>
          <a:spcPct val="20000"/>
        </a:spcBef>
        <a:buClr>
          <a:srgbClr val="0640A9"/>
        </a:buClr>
        <a:buFont typeface="Wingdings" charset="2"/>
        <a:buChar char="§"/>
        <a:defRPr sz="2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00" y="5260848"/>
            <a:ext cx="2839827" cy="35813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660" y="2998279"/>
            <a:ext cx="2966346" cy="1978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24" y="1007368"/>
            <a:ext cx="3132417" cy="15161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076" y="158839"/>
            <a:ext cx="5729567" cy="900342"/>
          </a:xfrm>
        </p:spPr>
        <p:txBody>
          <a:bodyPr>
            <a:normAutofit/>
          </a:bodyPr>
          <a:lstStyle/>
          <a:p>
            <a:r>
              <a:rPr lang="en-US" sz="2000" u="sng" dirty="0"/>
              <a:t>How to </a:t>
            </a:r>
            <a:r>
              <a:rPr lang="en-US" sz="2000" u="sng" dirty="0" smtClean="0"/>
              <a:t>Create a Document in Windchill</a:t>
            </a:r>
            <a:endParaRPr lang="fr-FR" sz="2000" u="sng" dirty="0"/>
          </a:p>
        </p:txBody>
      </p:sp>
      <p:sp>
        <p:nvSpPr>
          <p:cNvPr id="10" name="TextBox 5"/>
          <p:cNvSpPr txBox="1"/>
          <p:nvPr/>
        </p:nvSpPr>
        <p:spPr>
          <a:xfrm>
            <a:off x="731520" y="991871"/>
            <a:ext cx="2255520" cy="1735136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CA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a</a:t>
            </a:r>
            <a:r>
              <a:rPr kumimoji="0" lang="fr-CA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. Open </a:t>
            </a:r>
            <a:r>
              <a:rPr kumimoji="0" lang="fr-CA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the </a:t>
            </a:r>
            <a:r>
              <a:rPr lang="fr-CA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navigator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pane.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CA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b</a:t>
            </a:r>
            <a:r>
              <a:rPr kumimoji="0" lang="fr-CA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. Click the </a:t>
            </a:r>
            <a:r>
              <a:rPr kumimoji="0" lang="fr-CA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folder</a:t>
            </a:r>
            <a:r>
              <a:rPr kumimoji="0" lang="fr-CA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r>
              <a:rPr kumimoji="0" lang="fr-CA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link</a:t>
            </a:r>
            <a:r>
              <a:rPr kumimoji="0" lang="fr-CA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r>
              <a:rPr kumimoji="0" lang="fr-CA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under</a:t>
            </a:r>
            <a:r>
              <a:rPr kumimoji="0" lang="fr-CA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the</a:t>
            </a:r>
            <a:r>
              <a:rPr kumimoji="0" lang="fr-CA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r>
              <a:rPr kumimoji="0" lang="fr-CA" sz="11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product</a:t>
            </a:r>
            <a:r>
              <a:rPr kumimoji="0" lang="fr-CA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r>
              <a:rPr kumimoji="0" lang="fr-CA" sz="11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where</a:t>
            </a:r>
            <a:r>
              <a:rPr kumimoji="0" lang="fr-CA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r>
              <a:rPr kumimoji="0" lang="fr-CA" sz="11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you</a:t>
            </a:r>
            <a:r>
              <a:rPr kumimoji="0" lang="fr-CA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r>
              <a:rPr kumimoji="0" lang="fr-CA" sz="11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want</a:t>
            </a:r>
            <a:r>
              <a:rPr kumimoji="0" lang="fr-CA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to </a:t>
            </a:r>
            <a:r>
              <a:rPr kumimoji="0" lang="fr-CA" sz="11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create</a:t>
            </a:r>
            <a:r>
              <a:rPr kumimoji="0" lang="fr-CA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the document</a:t>
            </a:r>
            <a:r>
              <a:rPr kumimoji="0" lang="fr-CA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.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 </a:t>
            </a:r>
          </a:p>
        </p:txBody>
      </p:sp>
      <p:sp>
        <p:nvSpPr>
          <p:cNvPr id="20" name="TextBox 5"/>
          <p:cNvSpPr txBox="1"/>
          <p:nvPr/>
        </p:nvSpPr>
        <p:spPr>
          <a:xfrm>
            <a:off x="731520" y="3008947"/>
            <a:ext cx="2255520" cy="945833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ctr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c.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In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the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product Browse to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the right folder.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A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d. 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Click New Document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L="201295" marR="0" lvl="0" indent="-201295" defTabSz="91440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 </a:t>
            </a:r>
          </a:p>
        </p:txBody>
      </p:sp>
      <p:grpSp>
        <p:nvGrpSpPr>
          <p:cNvPr id="24" name="Group 50"/>
          <p:cNvGrpSpPr/>
          <p:nvPr/>
        </p:nvGrpSpPr>
        <p:grpSpPr>
          <a:xfrm>
            <a:off x="-2854007" y="2567941"/>
            <a:ext cx="2278380" cy="1044893"/>
            <a:chOff x="0" y="0"/>
            <a:chExt cx="1942519" cy="897914"/>
          </a:xfrm>
        </p:grpSpPr>
        <p:sp>
          <p:nvSpPr>
            <p:cNvPr id="25" name="TextBox 51"/>
            <p:cNvSpPr txBox="1"/>
            <p:nvPr/>
          </p:nvSpPr>
          <p:spPr>
            <a:xfrm>
              <a:off x="89772" y="60228"/>
              <a:ext cx="1852747" cy="837686"/>
            </a:xfrm>
            <a:prstGeom prst="round2DiagRect">
              <a:avLst/>
            </a:prstGeom>
            <a:gradFill rotWithShape="1">
              <a:gsLst>
                <a:gs pos="0">
                  <a:srgbClr val="A5343A">
                    <a:tint val="60000"/>
                    <a:satMod val="250000"/>
                  </a:srgbClr>
                </a:gs>
                <a:gs pos="35000">
                  <a:srgbClr val="A5343A">
                    <a:tint val="47000"/>
                    <a:satMod val="275000"/>
                  </a:srgbClr>
                </a:gs>
                <a:gs pos="100000">
                  <a:srgbClr val="A5343A">
                    <a:tint val="25000"/>
                    <a:satMod val="300000"/>
                  </a:srgbClr>
                </a:gs>
              </a:gsLst>
              <a:lin ang="16200000" scaled="1"/>
            </a:gradFill>
            <a:ln w="12700" cap="flat" cmpd="sng" algn="ctr">
              <a:solidFill>
                <a:srgbClr val="A5343A">
                  <a:shade val="95000"/>
                  <a:satMod val="105000"/>
                </a:srgbClr>
              </a:solidFill>
              <a:prstDash val="solid"/>
            </a:ln>
            <a:effectLst>
              <a:outerShdw blurRad="40005" dist="20320" dir="5400000" algn="t" rotWithShape="0">
                <a:prstClr val="black">
                  <a:alpha val="38000"/>
                </a:prst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CAUTION: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Read the instructions in sequence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.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Actions 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in point 2 should not be </a:t>
              </a:r>
              <a:r>
                <a:rPr lang="en-US" sz="1200" dirty="0" smtClean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done 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before completing point 1.</a:t>
              </a:r>
              <a:endParaRPr lang="en-US" sz="1200" dirty="0">
                <a:effectLst/>
                <a:latin typeface="Times New Roman"/>
                <a:ea typeface="SimSun"/>
              </a:endParaRPr>
            </a:p>
          </p:txBody>
        </p:sp>
        <p:pic>
          <p:nvPicPr>
            <p:cNvPr id="26" name="Picture 3" descr="C:\Users\bjue\Downloads\get_info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3" t="7253" r="7418" b="7987"/>
            <a:stretch/>
          </p:blipFill>
          <p:spPr bwMode="auto">
            <a:xfrm flipV="1">
              <a:off x="0" y="0"/>
              <a:ext cx="294861" cy="292521"/>
            </a:xfrm>
            <a:prstGeom prst="ellipse">
              <a:avLst/>
            </a:prstGeom>
            <a:noFill/>
            <a:ln w="9525">
              <a:solidFill>
                <a:sysClr val="window" lastClr="FFFF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5"/>
          <p:cNvSpPr txBox="1"/>
          <p:nvPr/>
        </p:nvSpPr>
        <p:spPr>
          <a:xfrm>
            <a:off x="731520" y="5254752"/>
            <a:ext cx="2255519" cy="3107429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In the new Document</a:t>
            </a:r>
            <a:r>
              <a:rPr lang="en-US" sz="1100" kern="0" noProof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:</a:t>
            </a:r>
            <a:endParaRPr lang="en-US" sz="1100" kern="0" dirty="0" smtClean="0">
              <a:solidFill>
                <a:sysClr val="windowText" lastClr="000000"/>
              </a:solidFill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0" lang="fr-CA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e.</a:t>
            </a:r>
            <a:r>
              <a:rPr kumimoji="0" lang="fr-CA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Select type.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fr-CA" sz="1100" kern="0" baseline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f.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Select the </a:t>
            </a:r>
            <a:r>
              <a:rPr lang="fr-CA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template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(if </a:t>
            </a:r>
            <a:r>
              <a:rPr lang="fr-CA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needed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)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0" lang="fr-CA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g. </a:t>
            </a:r>
            <a:r>
              <a:rPr kumimoji="0" lang="fr-CA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Browse</a:t>
            </a:r>
            <a:r>
              <a:rPr kumimoji="0" lang="fr-CA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for the document.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h. </a:t>
            </a:r>
            <a:r>
              <a:rPr lang="fr-CA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Fill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the </a:t>
            </a:r>
            <a:r>
              <a:rPr lang="fr-CA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parameters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0" lang="fr-CA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i. hit finish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L="201295" marR="0" lvl="0" indent="-201295" defTabSz="91440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 </a:t>
            </a:r>
          </a:p>
        </p:txBody>
      </p:sp>
      <p:grpSp>
        <p:nvGrpSpPr>
          <p:cNvPr id="49" name="Group 16"/>
          <p:cNvGrpSpPr/>
          <p:nvPr/>
        </p:nvGrpSpPr>
        <p:grpSpPr>
          <a:xfrm>
            <a:off x="838199" y="7307287"/>
            <a:ext cx="1947722" cy="776287"/>
            <a:chOff x="0" y="0"/>
            <a:chExt cx="2908278" cy="990600"/>
          </a:xfrm>
        </p:grpSpPr>
        <p:sp>
          <p:nvSpPr>
            <p:cNvPr id="50" name="TextBox 17"/>
            <p:cNvSpPr txBox="1"/>
            <p:nvPr/>
          </p:nvSpPr>
          <p:spPr>
            <a:xfrm>
              <a:off x="88878" y="69375"/>
              <a:ext cx="2819400" cy="921225"/>
            </a:xfrm>
            <a:prstGeom prst="round2DiagRect">
              <a:avLst>
                <a:gd name="adj1" fmla="val 10964"/>
                <a:gd name="adj2" fmla="val 0"/>
              </a:avLst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NOTE: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 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Mandatory attributes are mark </a:t>
              </a:r>
              <a:r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with  an 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*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endParaRPr>
            </a:p>
          </p:txBody>
        </p:sp>
        <p:pic>
          <p:nvPicPr>
            <p:cNvPr id="51" name="Picture 2" descr="C:\Users\bjue\Downloads\information.png"/>
            <p:cNvPicPr>
              <a:picLocks noChangeAspect="1" noChangeArrowheads="1"/>
            </p:cNvPicPr>
            <p:nvPr/>
          </p:nvPicPr>
          <p:blipFill>
            <a:blip r:embed="rId6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0122" cy="29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16"/>
          <p:cNvGrpSpPr/>
          <p:nvPr/>
        </p:nvGrpSpPr>
        <p:grpSpPr>
          <a:xfrm>
            <a:off x="731521" y="1892508"/>
            <a:ext cx="2212848" cy="681529"/>
            <a:chOff x="0" y="0"/>
            <a:chExt cx="2908278" cy="990600"/>
          </a:xfrm>
        </p:grpSpPr>
        <p:sp>
          <p:nvSpPr>
            <p:cNvPr id="33" name="TextBox 17"/>
            <p:cNvSpPr txBox="1"/>
            <p:nvPr/>
          </p:nvSpPr>
          <p:spPr>
            <a:xfrm>
              <a:off x="88878" y="69375"/>
              <a:ext cx="2819400" cy="921225"/>
            </a:xfrm>
            <a:prstGeom prst="round2DiagRect">
              <a:avLst>
                <a:gd name="adj1" fmla="val 10964"/>
                <a:gd name="adj2" fmla="val 0"/>
              </a:avLst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NOTE: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 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if your product is not visible</a:t>
              </a:r>
              <a:r>
                <a:rPr kumimoji="0" lang="en-US" sz="12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 click the </a:t>
              </a:r>
              <a:r>
                <a:rPr kumimoji="0" lang="en-US" sz="1200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View All</a:t>
              </a:r>
              <a:r>
                <a:rPr kumimoji="0" lang="en-US" sz="12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 link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endParaRPr>
            </a:p>
          </p:txBody>
        </p:sp>
        <p:pic>
          <p:nvPicPr>
            <p:cNvPr id="34" name="Picture 2" descr="C:\Users\bjue\Downloads\information.png"/>
            <p:cNvPicPr>
              <a:picLocks noChangeAspect="1" noChangeArrowheads="1"/>
            </p:cNvPicPr>
            <p:nvPr/>
          </p:nvPicPr>
          <p:blipFill>
            <a:blip r:embed="rId6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0122" cy="29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hevron 28"/>
          <p:cNvSpPr/>
          <p:nvPr/>
        </p:nvSpPr>
        <p:spPr>
          <a:xfrm rot="5400000">
            <a:off x="-608801" y="3783360"/>
            <a:ext cx="2071040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bg1"/>
                </a:solidFill>
              </a:rPr>
              <a:t>2 </a:t>
            </a:r>
            <a:r>
              <a:rPr lang="fr-CA" dirty="0" err="1" smtClean="0">
                <a:solidFill>
                  <a:schemeClr val="bg1"/>
                </a:solidFill>
              </a:rPr>
              <a:t>Browse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Pentagone 29"/>
          <p:cNvSpPr/>
          <p:nvPr/>
        </p:nvSpPr>
        <p:spPr>
          <a:xfrm rot="5400000">
            <a:off x="-455455" y="1631473"/>
            <a:ext cx="1764346" cy="42672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1 </a:t>
            </a:r>
            <a:r>
              <a:rPr lang="fr-CA" dirty="0" err="1" smtClean="0"/>
              <a:t>goto</a:t>
            </a:r>
            <a:r>
              <a:rPr lang="fr-CA" dirty="0" smtClean="0"/>
              <a:t> </a:t>
            </a:r>
            <a:r>
              <a:rPr lang="fr-CA" dirty="0" err="1" smtClean="0"/>
              <a:t>product</a:t>
            </a:r>
            <a:endParaRPr lang="en-US" dirty="0"/>
          </a:p>
        </p:txBody>
      </p:sp>
      <p:sp>
        <p:nvSpPr>
          <p:cNvPr id="31" name="Chevron 30"/>
          <p:cNvSpPr/>
          <p:nvPr/>
        </p:nvSpPr>
        <p:spPr>
          <a:xfrm rot="5400000">
            <a:off x="-1104168" y="6617934"/>
            <a:ext cx="3061774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3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Fill</a:t>
            </a:r>
            <a:r>
              <a:rPr lang="fr-CA" dirty="0" smtClean="0">
                <a:solidFill>
                  <a:schemeClr val="bg1"/>
                </a:solidFill>
              </a:rPr>
              <a:t> the </a:t>
            </a:r>
            <a:r>
              <a:rPr lang="fr-CA" dirty="0" err="1" smtClean="0">
                <a:solidFill>
                  <a:schemeClr val="bg1"/>
                </a:solidFill>
              </a:rPr>
              <a:t>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1920" y="830580"/>
            <a:ext cx="6393180" cy="199548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ctogone 3"/>
          <p:cNvSpPr/>
          <p:nvPr/>
        </p:nvSpPr>
        <p:spPr>
          <a:xfrm>
            <a:off x="5838826" y="1047750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ctogone 37"/>
          <p:cNvSpPr/>
          <p:nvPr/>
        </p:nvSpPr>
        <p:spPr>
          <a:xfrm>
            <a:off x="3985642" y="2218575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0" y="2901772"/>
            <a:ext cx="6393180" cy="218532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ctogone 39"/>
          <p:cNvSpPr/>
          <p:nvPr/>
        </p:nvSpPr>
        <p:spPr>
          <a:xfrm>
            <a:off x="3158932" y="4596015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ctogone 40"/>
          <p:cNvSpPr/>
          <p:nvPr/>
        </p:nvSpPr>
        <p:spPr>
          <a:xfrm>
            <a:off x="4945060" y="3760863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1920" y="5170304"/>
            <a:ext cx="6393180" cy="375423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ctogone 51"/>
          <p:cNvSpPr/>
          <p:nvPr/>
        </p:nvSpPr>
        <p:spPr>
          <a:xfrm>
            <a:off x="4796470" y="5620143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ctogone 52"/>
          <p:cNvSpPr/>
          <p:nvPr/>
        </p:nvSpPr>
        <p:spPr>
          <a:xfrm>
            <a:off x="4802566" y="5924943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ctogone 53"/>
          <p:cNvSpPr/>
          <p:nvPr/>
        </p:nvSpPr>
        <p:spPr>
          <a:xfrm>
            <a:off x="5944437" y="6290703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ctogone 54"/>
          <p:cNvSpPr/>
          <p:nvPr/>
        </p:nvSpPr>
        <p:spPr>
          <a:xfrm>
            <a:off x="3985642" y="6808466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75504" y="1859439"/>
            <a:ext cx="530352" cy="213201"/>
          </a:xfrm>
          <a:prstGeom prst="rect">
            <a:avLst/>
          </a:prstGeom>
          <a:solidFill>
            <a:srgbClr val="FFFF00">
              <a:alpha val="35000"/>
            </a:srgbClr>
          </a:solidFill>
          <a:ln w="15875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Base">
  <a:themeElements>
    <a:clrScheme name="Personnalisée 2">
      <a:dk1>
        <a:srgbClr val="000000"/>
      </a:dk1>
      <a:lt1>
        <a:sysClr val="window" lastClr="FFFFFF"/>
      </a:lt1>
      <a:dk2>
        <a:srgbClr val="000000"/>
      </a:dk2>
      <a:lt2>
        <a:srgbClr val="DFDFDF"/>
      </a:lt2>
      <a:accent1>
        <a:srgbClr val="0057B8"/>
      </a:accent1>
      <a:accent2>
        <a:srgbClr val="000000"/>
      </a:accent2>
      <a:accent3>
        <a:srgbClr val="474746"/>
      </a:accent3>
      <a:accent4>
        <a:srgbClr val="777877"/>
      </a:accent4>
      <a:accent5>
        <a:srgbClr val="B2B3B2"/>
      </a:accent5>
      <a:accent6>
        <a:srgbClr val="213D67"/>
      </a:accent6>
      <a:hlink>
        <a:srgbClr val="0057B8"/>
      </a:hlink>
      <a:folHlink>
        <a:srgbClr val="213D6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le xmlns="dfcd524f-cc3b-4812-91e6-659126a82d5f">All</Role>
    <Ribbon_x0020__x002f__x0020_Function xmlns="dfcd524f-cc3b-4812-91e6-659126a82d5f" xsi:nil="true"/>
    <Tag_x0020_introduction xmlns="dfcd524f-cc3b-4812-91e6-659126a82d5f">false</Tag_x0020_introduction>
    <Category_x0020_1 xmlns="dfcd524f-cc3b-4812-91e6-659126a82d5f">PLM</Category_x0020_1>
    <BU xmlns="dfcd524f-cc3b-4812-91e6-659126a82d5f">All</BU>
    <Ribbon_x0020_Or_x0020_Function xmlns="dfcd524f-cc3b-4812-91e6-659126a82d5f" xsi:nil="true"/>
    <Document_x0020_Type xmlns="dfcd524f-cc3b-4812-91e6-659126a82d5f">Work Instruction</Document_x0020_Type>
    <Logo xmlns="dfcd524f-cc3b-4812-91e6-659126a82d5f">Documents</Logo>
    <Description0 xmlns="dfcd524f-cc3b-4812-91e6-659126a82d5f">How to create a document</Description0>
    <Doc_Number xmlns="dfcd524f-cc3b-4812-91e6-659126a82d5f">0005</Doc_Number>
    <Actions xmlns="dfcd524f-cc3b-4812-91e6-659126a82d5f">&lt;Actions&gt;&lt;Run /&gt;&lt;History&gt;&lt;Execution ActionID="2315d02c-4d10-48e4-9738-5f4fba18dcd1" Date="5/8/2018 6:52:22 AM" Outcome="Warning" UserID="288" Message="Cannot update file path using synchronous actions" /&gt;&lt;Execution ActionID="2315d02c-4d10-48e4-9738-5f4fba18dcd1" Date="3/16/2017 4:02:38 PM" Outcome="Success" UserID="14" Message="" /&gt;&lt;/History&gt;&lt;/Actions&gt;</Action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EBB2F281A77438476D53DB8DE4B8B" ma:contentTypeVersion="33" ma:contentTypeDescription="Create a new document." ma:contentTypeScope="" ma:versionID="4e77300b9ae4403007b0b43548f4b568">
  <xsd:schema xmlns:xsd="http://www.w3.org/2001/XMLSchema" xmlns:xs="http://www.w3.org/2001/XMLSchema" xmlns:p="http://schemas.microsoft.com/office/2006/metadata/properties" xmlns:ns2="dfcd524f-cc3b-4812-91e6-659126a82d5f" targetNamespace="http://schemas.microsoft.com/office/2006/metadata/properties" ma:root="true" ma:fieldsID="3bf2445bfb82c50bf3a95f878623a669" ns2:_="">
    <xsd:import namespace="dfcd524f-cc3b-4812-91e6-659126a82d5f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Category_x0020_1" minOccurs="0"/>
                <xsd:element ref="ns2:Logo" minOccurs="0"/>
                <xsd:element ref="ns2:Description0" minOccurs="0"/>
                <xsd:element ref="ns2:BU" minOccurs="0"/>
                <xsd:element ref="ns2:Role" minOccurs="0"/>
                <xsd:element ref="ns2:Tag_x0020_introduction" minOccurs="0"/>
                <xsd:element ref="ns2:Ribbon_x0020_Or_x0020_Function" minOccurs="0"/>
                <xsd:element ref="ns2:Ribbon_x0020__x002f__x0020_Function" minOccurs="0"/>
                <xsd:element ref="ns2:Doc_Number"/>
                <xsd:element ref="ns2:Act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d524f-cc3b-4812-91e6-659126a82d5f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" nillable="true" ma:displayName="Document Type" ma:default="Best Practice" ma:description="PLM CAD Document type" ma:format="Dropdown" ma:internalName="Document_x0020_Type">
      <xsd:simpleType>
        <xsd:restriction base="dms:Choice">
          <xsd:enumeration value="Best Practice"/>
          <xsd:enumeration value="Work Instruction"/>
          <xsd:enumeration value="Tips &amp; Tricks"/>
          <xsd:enumeration value="Issue Solution"/>
          <xsd:enumeration value="Trainings"/>
        </xsd:restriction>
      </xsd:simpleType>
    </xsd:element>
    <xsd:element name="Category_x0020_1" ma:index="2" nillable="true" ma:displayName="Software" ma:default="PLM" ma:format="Dropdown" ma:internalName="Category_x0020_1">
      <xsd:simpleType>
        <xsd:restriction base="dms:Choice">
          <xsd:enumeration value="PLM"/>
          <xsd:enumeration value="All CAD"/>
          <xsd:enumeration value="Creo Parametric"/>
          <xsd:enumeration value="Creo View"/>
          <xsd:enumeration value="Creo Illustrate"/>
          <xsd:enumeration value="Solidworks"/>
          <xsd:enumeration value="Autodesk"/>
        </xsd:restriction>
      </xsd:simpleType>
    </xsd:element>
    <xsd:element name="Logo" ma:index="3" nillable="true" ma:displayName="Object Type" ma:default="" ma:description="To categorize training documents" ma:format="Dropdown" ma:internalName="Logo">
      <xsd:simpleType>
        <xsd:restriction base="dms:Unknown">
          <xsd:enumeration value="2D/Drawings"/>
          <xsd:enumeration value="3D/Models"/>
          <xsd:enumeration value="FEA"/>
          <xsd:enumeration value="Documents"/>
          <xsd:enumeration value="Interface"/>
          <xsd:enumeration value="Process"/>
          <xsd:enumeration value="General"/>
          <xsd:enumeration value="Change Process"/>
          <xsd:enumeration value="Promotion Process"/>
          <xsd:enumeration value="Package Process"/>
        </xsd:restriction>
      </xsd:simpleType>
    </xsd:element>
    <xsd:element name="Description0" ma:index="4" nillable="true" ma:displayName="Description" ma:internalName="Description0">
      <xsd:simpleType>
        <xsd:restriction base="dms:Note">
          <xsd:maxLength value="255"/>
        </xsd:restriction>
      </xsd:simpleType>
    </xsd:element>
    <xsd:element name="BU" ma:index="5" nillable="true" ma:displayName="BU" ma:default="All" ma:format="Dropdown" ma:internalName="BU">
      <xsd:simpleType>
        <xsd:restriction base="dms:Choice">
          <xsd:enumeration value="All"/>
          <xsd:enumeration value="AG UC"/>
          <xsd:enumeration value="AG Track"/>
          <xsd:enumeration value="Construction"/>
          <xsd:enumeration value="Toolings"/>
          <xsd:enumeration value="Power Sports"/>
        </xsd:restriction>
      </xsd:simpleType>
    </xsd:element>
    <xsd:element name="Role" ma:index="6" nillable="true" ma:displayName="Role" ma:default="All" ma:format="Dropdown" ma:internalName="Role">
      <xsd:simpleType>
        <xsd:restriction base="dms:Choice">
          <xsd:enumeration value="All"/>
          <xsd:enumeration value="Designer"/>
          <xsd:enumeration value="Engineer"/>
          <xsd:enumeration value="Manufacturing"/>
          <xsd:enumeration value="Purchasing"/>
          <xsd:enumeration value="Quality"/>
        </xsd:restriction>
      </xsd:simpleType>
    </xsd:element>
    <xsd:element name="Tag_x0020_introduction" ma:index="7" nillable="true" ma:displayName="Tag introduction" ma:default="0" ma:internalName="Tag_x0020_introduction">
      <xsd:simpleType>
        <xsd:restriction base="dms:Boolean"/>
      </xsd:simpleType>
    </xsd:element>
    <xsd:element name="Ribbon_x0020_Or_x0020_Function" ma:index="8" nillable="true" ma:displayName="Ribbon Or Function" ma:hidden="true" ma:internalName="Ribbon_x0020_Or_x0020_Function" ma:readOnly="false">
      <xsd:simpleType>
        <xsd:restriction base="dms:Text">
          <xsd:maxLength value="255"/>
        </xsd:restriction>
      </xsd:simpleType>
    </xsd:element>
    <xsd:element name="Ribbon_x0020__x002f__x0020_Function" ma:index="9" nillable="true" ma:displayName="Ribbon / Function" ma:hidden="true" ma:internalName="Ribbon_x0020__x002f__x0020_Function" ma:readOnly="false">
      <xsd:simpleType>
        <xsd:restriction base="dms:Text">
          <xsd:maxLength value="255"/>
        </xsd:restriction>
      </xsd:simpleType>
    </xsd:element>
    <xsd:element name="Doc_Number" ma:index="17" ma:displayName="Doc_Number" ma:indexed="true" ma:internalName="Doc_Number">
      <xsd:simpleType>
        <xsd:restriction base="dms:Text">
          <xsd:maxLength value="4"/>
        </xsd:restriction>
      </xsd:simpleType>
    </xsd:element>
    <xsd:element name="Actions" ma:index="18" nillable="true" ma:displayName="Actions" ma:internalName="Action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3" ma:displayName="Doc Number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D02FC8-00DA-47A8-9A33-CE7E72CDE10C}"/>
</file>

<file path=customXml/itemProps2.xml><?xml version="1.0" encoding="utf-8"?>
<ds:datastoreItem xmlns:ds="http://schemas.openxmlformats.org/officeDocument/2006/customXml" ds:itemID="{A278767B-C8BF-49D2-A5C2-7B3E98A17630}"/>
</file>

<file path=customXml/itemProps3.xml><?xml version="1.0" encoding="utf-8"?>
<ds:datastoreItem xmlns:ds="http://schemas.openxmlformats.org/officeDocument/2006/customXml" ds:itemID="{4B778E39-227F-4FE3-BC5B-57FD5D2F05D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Base</vt:lpstr>
      <vt:lpstr>How to Create a Document in Windchill</vt:lpstr>
    </vt:vector>
  </TitlesOfParts>
  <Company>Camoplast Solideal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0005</dc:title>
  <dc:creator>Amelie Fausse</dc:creator>
  <cp:lastModifiedBy>Martin St-Laurent</cp:lastModifiedBy>
  <cp:revision>39</cp:revision>
  <cp:lastPrinted>2015-03-31T20:18:54Z</cp:lastPrinted>
  <dcterms:created xsi:type="dcterms:W3CDTF">2015-03-31T18:30:32Z</dcterms:created>
  <dcterms:modified xsi:type="dcterms:W3CDTF">2018-05-08T10:52:19Z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0x010100A92EBB2F281A77438476D53DB8DE4B8B</vt:lpwstr>
  </property>
  <property fmtid="{D5CDD505-2E9C-101B-9397-08002B2CF9AE}" pid="3" name="Number">
    <vt:r8>5</vt:r8>
  </property>
  <property fmtid="{D5CDD505-2E9C-101B-9397-08002B2CF9AE}" pid="4" name="Order">
    <vt:r8>11100</vt:r8>
  </property>
  <property fmtid="{D5CDD505-2E9C-101B-9397-08002B2CF9AE}" pid="5" name="_TriggerChange">
    <vt:bool>true</vt:bool>
  </property>
</Properties>
</file>