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6858000" cy="9144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17">
          <p15:clr>
            <a:srgbClr val="A4A3A4"/>
          </p15:clr>
        </p15:guide>
        <p15:guide id="2" pos="43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EBB"/>
    <a:srgbClr val="064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47" autoAdjust="0"/>
  </p:normalViewPr>
  <p:slideViewPr>
    <p:cSldViewPr snapToGrid="0" snapToObjects="1" showGuides="1">
      <p:cViewPr>
        <p:scale>
          <a:sx n="125" d="100"/>
          <a:sy n="125" d="100"/>
        </p:scale>
        <p:origin x="-1133" y="-58"/>
      </p:cViewPr>
      <p:guideLst>
        <p:guide orient="horz" pos="2823"/>
        <p:guide pos="32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-3010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handoutMaster" Target="handoutMasters/handoutMaster1.xml"/><Relationship Id="rId9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06900-E27F-5847-81B4-8C6B53C29B93}" type="datetimeFigureOut">
              <a:rPr lang="fr-FR" smtClean="0"/>
              <a:t>23/02/2017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982F6-F21C-E44D-BA27-419A775D2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14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AF9EE-3678-E243-830C-C769FC48FB41}" type="datetimeFigureOut">
              <a:rPr lang="fr-FR" smtClean="0"/>
              <a:t>23/02/2017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C9E85-D6D1-6D43-AD75-08892A3A8C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140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950855-28E0-B842-9330-3B380073FD0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342900" y="2230864"/>
            <a:ext cx="6172200" cy="5937355"/>
          </a:xfrm>
        </p:spPr>
        <p:txBody>
          <a:bodyPr/>
          <a:lstStyle/>
          <a:p>
            <a:pPr lvl="0"/>
            <a:r>
              <a:rPr lang="fr-CA" dirty="0" smtClean="0"/>
              <a:t>Cliquez pour modifier les styles du texte du masque</a:t>
            </a:r>
          </a:p>
          <a:p>
            <a:pPr lvl="1"/>
            <a:r>
              <a:rPr lang="fr-CA" dirty="0" smtClean="0"/>
              <a:t>Deuxième niveau</a:t>
            </a:r>
          </a:p>
          <a:p>
            <a:pPr lvl="2"/>
            <a:r>
              <a:rPr lang="fr-CA" dirty="0" smtClean="0"/>
              <a:t>Troisième niveau</a:t>
            </a:r>
          </a:p>
          <a:p>
            <a:pPr lvl="3"/>
            <a:r>
              <a:rPr lang="fr-CA" dirty="0" smtClean="0"/>
              <a:t>Quatrième niveau</a:t>
            </a:r>
          </a:p>
          <a:p>
            <a:pPr lvl="4"/>
            <a:r>
              <a:rPr lang="fr-CA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800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_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57B8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342900" y="2230864"/>
            <a:ext cx="3033698" cy="5937355"/>
          </a:xfrm>
        </p:spPr>
        <p:txBody>
          <a:bodyPr/>
          <a:lstStyle/>
          <a:p>
            <a:pPr lvl="0"/>
            <a:r>
              <a:rPr lang="fr-CA" dirty="0" smtClean="0"/>
              <a:t>Cliquez pour modifier les styles du texte du masque</a:t>
            </a:r>
          </a:p>
          <a:p>
            <a:pPr lvl="1"/>
            <a:r>
              <a:rPr lang="fr-CA" dirty="0" smtClean="0"/>
              <a:t>Deuxième niveau</a:t>
            </a:r>
          </a:p>
          <a:p>
            <a:pPr lvl="2"/>
            <a:r>
              <a:rPr lang="fr-CA" dirty="0" smtClean="0"/>
              <a:t>Troisième niveau</a:t>
            </a:r>
          </a:p>
          <a:p>
            <a:pPr lvl="3"/>
            <a:r>
              <a:rPr lang="fr-CA" dirty="0" smtClean="0"/>
              <a:t>Quatrième niveau</a:t>
            </a:r>
          </a:p>
          <a:p>
            <a:pPr lvl="4"/>
            <a:r>
              <a:rPr lang="fr-CA" dirty="0" smtClean="0"/>
              <a:t>Cinquième niveau</a:t>
            </a:r>
            <a:endParaRPr lang="fr-FR" dirty="0"/>
          </a:p>
        </p:txBody>
      </p:sp>
      <p:sp>
        <p:nvSpPr>
          <p:cNvPr id="8" name="Espace réservé du contenu 5"/>
          <p:cNvSpPr>
            <a:spLocks noGrp="1"/>
          </p:cNvSpPr>
          <p:nvPr>
            <p:ph sz="quarter" idx="13"/>
          </p:nvPr>
        </p:nvSpPr>
        <p:spPr>
          <a:xfrm>
            <a:off x="3482079" y="2230864"/>
            <a:ext cx="3033698" cy="5937355"/>
          </a:xfrm>
        </p:spPr>
        <p:txBody>
          <a:bodyPr/>
          <a:lstStyle/>
          <a:p>
            <a:pPr lvl="0"/>
            <a:r>
              <a:rPr lang="fr-CA" dirty="0" smtClean="0"/>
              <a:t>Cliquez pour modifier les styles du texte du masque</a:t>
            </a:r>
          </a:p>
          <a:p>
            <a:pPr lvl="1"/>
            <a:r>
              <a:rPr lang="fr-CA" dirty="0" smtClean="0"/>
              <a:t>Deuxième niveau</a:t>
            </a:r>
          </a:p>
          <a:p>
            <a:pPr lvl="2"/>
            <a:r>
              <a:rPr lang="fr-CA" dirty="0" smtClean="0"/>
              <a:t>Troisième niveau</a:t>
            </a:r>
          </a:p>
          <a:p>
            <a:pPr lvl="3"/>
            <a:r>
              <a:rPr lang="fr-CA" dirty="0" smtClean="0"/>
              <a:t>Quatrième niveau</a:t>
            </a:r>
          </a:p>
          <a:p>
            <a:pPr lvl="4"/>
            <a:r>
              <a:rPr lang="fr-CA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113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_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57B8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688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PPT_2105_FR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2900" y="3473221"/>
            <a:ext cx="4402588" cy="1833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CA" dirty="0" smtClean="0"/>
              <a:t>Cliquez </a:t>
            </a:r>
            <a:br>
              <a:rPr lang="fr-CA" dirty="0" smtClean="0"/>
            </a:br>
            <a:r>
              <a:rPr lang="fr-CA" dirty="0" smtClean="0"/>
              <a:t>et modifiez le titre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342901" y="5414433"/>
            <a:ext cx="4402931" cy="821267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latin typeface="Arial"/>
                <a:cs typeface="Arial"/>
              </a:defRPr>
            </a:lvl1pPr>
          </a:lstStyle>
          <a:p>
            <a:pPr lvl="0"/>
            <a:r>
              <a:rPr lang="fr-CA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6929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_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PPT_2105_FR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6325948"/>
            <a:ext cx="6000750" cy="196003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CA" dirty="0" smtClean="0"/>
              <a:t>Cliquez et modifiez le titre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6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_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PT_2105_FR-0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6325948"/>
            <a:ext cx="6000750" cy="196003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CA" dirty="0" smtClean="0"/>
              <a:t>Cliquez et modifiez le titre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86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_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PT_2105_FR-0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63927" y="6325948"/>
            <a:ext cx="5551173" cy="19600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CA" dirty="0" smtClean="0"/>
              <a:t>Cliquez et modifiez le titre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57B8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86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PPT_1503-03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24"/>
          <a:stretch/>
        </p:blipFill>
        <p:spPr>
          <a:xfrm>
            <a:off x="0" y="0"/>
            <a:ext cx="3612526" cy="9144000"/>
          </a:xfrm>
          <a:prstGeom prst="rect">
            <a:avLst/>
          </a:prstGeom>
        </p:spPr>
      </p:pic>
      <p:pic>
        <p:nvPicPr>
          <p:cNvPr id="2" name="Image 1" descr="PPT_2105_FR-0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7"/>
          <a:stretch/>
        </p:blipFill>
        <p:spPr>
          <a:xfrm>
            <a:off x="3430191" y="0"/>
            <a:ext cx="3427809" cy="9144000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781425" y="2393951"/>
            <a:ext cx="2733675" cy="4174067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CA" dirty="0" smtClean="0"/>
              <a:t>Cliquez pour modifier les styles du texte du masque</a:t>
            </a:r>
          </a:p>
        </p:txBody>
      </p:sp>
      <p:sp>
        <p:nvSpPr>
          <p:cNvPr id="17" name="Espace réservé du contenu 16"/>
          <p:cNvSpPr>
            <a:spLocks noGrp="1"/>
          </p:cNvSpPr>
          <p:nvPr>
            <p:ph sz="quarter" idx="14"/>
          </p:nvPr>
        </p:nvSpPr>
        <p:spPr>
          <a:xfrm>
            <a:off x="353616" y="2393951"/>
            <a:ext cx="2733675" cy="41740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A" dirty="0" smtClean="0"/>
              <a:t>Cliquez pour modifier les styles du texte du </a:t>
            </a:r>
            <a:r>
              <a:rPr lang="fr-CA" dirty="0" err="1" smtClean="0"/>
              <a:t>masqu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88811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graphique 10"/>
          <p:cNvSpPr>
            <a:spLocks noGrp="1"/>
          </p:cNvSpPr>
          <p:nvPr>
            <p:ph type="chart" sz="quarter" idx="13"/>
          </p:nvPr>
        </p:nvSpPr>
        <p:spPr>
          <a:xfrm>
            <a:off x="342900" y="2230967"/>
            <a:ext cx="4470797" cy="5937251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4"/>
          </p:nvPr>
        </p:nvSpPr>
        <p:spPr>
          <a:xfrm>
            <a:off x="4916091" y="2230967"/>
            <a:ext cx="1599009" cy="5937251"/>
          </a:xfrm>
          <a:noFill/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CA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876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PT_2105_FR-05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223" y="7620"/>
            <a:ext cx="5594862" cy="419862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608418"/>
            <a:ext cx="5729567" cy="127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230863"/>
            <a:ext cx="6172200" cy="593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dirty="0" smtClean="0"/>
              <a:t>Cliquez pour modifier les styles du texte du masque</a:t>
            </a:r>
          </a:p>
          <a:p>
            <a:pPr lvl="1"/>
            <a:r>
              <a:rPr lang="fr-CA" dirty="0" smtClean="0"/>
              <a:t>Deuxième niveau</a:t>
            </a:r>
          </a:p>
          <a:p>
            <a:pPr lvl="2"/>
            <a:r>
              <a:rPr lang="fr-CA" dirty="0" smtClean="0"/>
              <a:t>Troisième niveau</a:t>
            </a:r>
          </a:p>
          <a:p>
            <a:pPr lvl="3"/>
            <a:r>
              <a:rPr lang="fr-CA" dirty="0" smtClean="0"/>
              <a:t>Quatrième niveau</a:t>
            </a:r>
          </a:p>
          <a:p>
            <a:pPr lvl="4"/>
            <a:r>
              <a:rPr lang="fr-CA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43399" y="8285981"/>
            <a:ext cx="2171700" cy="333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165712" y="1921975"/>
            <a:ext cx="349388" cy="211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 i="0">
                <a:solidFill>
                  <a:srgbClr val="0057B8"/>
                </a:solidFill>
                <a:latin typeface="Arial"/>
                <a:cs typeface="Arial"/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930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6" r:id="rId4"/>
    <p:sldLayoutId id="2147483649" r:id="rId5"/>
    <p:sldLayoutId id="2147483650" r:id="rId6"/>
    <p:sldLayoutId id="2147483651" r:id="rId7"/>
    <p:sldLayoutId id="2147483655" r:id="rId8"/>
    <p:sldLayoutId id="2147483657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182563" indent="-182563" algn="l" defTabSz="457200" rtl="0" eaLnBrk="1" latinLnBrk="0" hangingPunct="1">
        <a:spcBef>
          <a:spcPct val="20000"/>
        </a:spcBef>
        <a:buClr>
          <a:srgbClr val="0640A9"/>
        </a:buClr>
        <a:buFont typeface="Wingdings" charset="2"/>
        <a:buChar char="§"/>
        <a:defRPr sz="2000" b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75"/>
          <a:stretch/>
        </p:blipFill>
        <p:spPr bwMode="auto">
          <a:xfrm>
            <a:off x="3847262" y="6699011"/>
            <a:ext cx="1757669" cy="1323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8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7" r="26739"/>
          <a:stretch/>
        </p:blipFill>
        <p:spPr bwMode="auto">
          <a:xfrm>
            <a:off x="3486057" y="4262452"/>
            <a:ext cx="2584703" cy="18461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544" y="2556555"/>
            <a:ext cx="1757669" cy="147486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934" y="879546"/>
            <a:ext cx="2878409" cy="142057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076" y="158839"/>
            <a:ext cx="5729567" cy="900342"/>
          </a:xfrm>
        </p:spPr>
        <p:txBody>
          <a:bodyPr>
            <a:normAutofit/>
          </a:bodyPr>
          <a:lstStyle/>
          <a:p>
            <a:r>
              <a:rPr lang="en-US" sz="2000" u="sng" dirty="0"/>
              <a:t>How to </a:t>
            </a:r>
            <a:r>
              <a:rPr lang="en-US" sz="2000" u="sng" dirty="0" smtClean="0"/>
              <a:t>Move </a:t>
            </a:r>
            <a:r>
              <a:rPr lang="en-US" sz="2000" u="sng" dirty="0" smtClean="0"/>
              <a:t>in Windchill</a:t>
            </a:r>
            <a:endParaRPr lang="fr-FR" sz="2000" u="sng" dirty="0"/>
          </a:p>
        </p:txBody>
      </p:sp>
      <p:sp>
        <p:nvSpPr>
          <p:cNvPr id="10" name="TextBox 5"/>
          <p:cNvSpPr txBox="1"/>
          <p:nvPr/>
        </p:nvSpPr>
        <p:spPr>
          <a:xfrm>
            <a:off x="731518" y="891738"/>
            <a:ext cx="2438401" cy="1274205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rIns="45720" rtlCol="0" anchor="t" anchorCtr="0">
            <a:noAutofit/>
          </a:bodyPr>
          <a:lstStyle/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CA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a</a:t>
            </a:r>
            <a:r>
              <a:rPr kumimoji="0" lang="fr-CA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. </a:t>
            </a: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From any Windchill tables. Select What need</a:t>
            </a:r>
            <a:r>
              <a:rPr kumimoji="0" lang="en-US" sz="1100" b="0" i="0" u="none" strike="noStrike" kern="0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 to be moved</a:t>
            </a:r>
            <a:r>
              <a:rPr lang="en-US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 by checking the check box.</a:t>
            </a:r>
            <a:endParaRPr kumimoji="0" lang="en-US" sz="1100" b="0" i="0" u="none" strike="noStrike" kern="0" cap="none" spc="0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SimSun"/>
              <a:cs typeface="Times New Roman"/>
            </a:endParaRP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SimSun"/>
              <a:cs typeface="+mn-cs"/>
            </a:endParaRPr>
          </a:p>
        </p:txBody>
      </p:sp>
      <p:sp>
        <p:nvSpPr>
          <p:cNvPr id="20" name="TextBox 5"/>
          <p:cNvSpPr txBox="1"/>
          <p:nvPr/>
        </p:nvSpPr>
        <p:spPr>
          <a:xfrm>
            <a:off x="731520" y="2553925"/>
            <a:ext cx="2255520" cy="1006139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rIns="45720" rtlCol="0" anchor="ctr">
            <a:noAutofit/>
          </a:bodyPr>
          <a:lstStyle/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b.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Click Actions.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SimSun"/>
              <a:cs typeface="Times New Roman"/>
            </a:endParaRP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CA" sz="1100" b="1" kern="0" dirty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c</a:t>
            </a:r>
            <a:r>
              <a:rPr lang="fr-CA" sz="1100" b="1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. </a:t>
            </a:r>
            <a:r>
              <a:rPr lang="fr-CA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Select Move</a:t>
            </a:r>
            <a:endParaRPr kumimoji="0" lang="en-US" sz="11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SimSun"/>
              <a:cs typeface="Times New Roman"/>
            </a:endParaRPr>
          </a:p>
          <a:p>
            <a:pPr marL="201295" marR="0" lvl="0" indent="-201295" defTabSz="91440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SimSun"/>
                <a:cs typeface="+mn-cs"/>
              </a:rPr>
              <a:t> </a:t>
            </a:r>
          </a:p>
        </p:txBody>
      </p:sp>
      <p:grpSp>
        <p:nvGrpSpPr>
          <p:cNvPr id="24" name="Group 50"/>
          <p:cNvGrpSpPr/>
          <p:nvPr/>
        </p:nvGrpSpPr>
        <p:grpSpPr>
          <a:xfrm>
            <a:off x="-2854007" y="2567941"/>
            <a:ext cx="2278380" cy="1044893"/>
            <a:chOff x="0" y="0"/>
            <a:chExt cx="1942519" cy="897914"/>
          </a:xfrm>
        </p:grpSpPr>
        <p:sp>
          <p:nvSpPr>
            <p:cNvPr id="25" name="TextBox 51"/>
            <p:cNvSpPr txBox="1"/>
            <p:nvPr/>
          </p:nvSpPr>
          <p:spPr>
            <a:xfrm>
              <a:off x="89772" y="60228"/>
              <a:ext cx="1852747" cy="837686"/>
            </a:xfrm>
            <a:prstGeom prst="round2DiagRect">
              <a:avLst/>
            </a:prstGeom>
            <a:gradFill rotWithShape="1">
              <a:gsLst>
                <a:gs pos="0">
                  <a:srgbClr val="A5343A">
                    <a:tint val="60000"/>
                    <a:satMod val="250000"/>
                  </a:srgbClr>
                </a:gs>
                <a:gs pos="35000">
                  <a:srgbClr val="A5343A">
                    <a:tint val="47000"/>
                    <a:satMod val="275000"/>
                  </a:srgbClr>
                </a:gs>
                <a:gs pos="100000">
                  <a:srgbClr val="A5343A">
                    <a:tint val="25000"/>
                    <a:satMod val="300000"/>
                  </a:srgbClr>
                </a:gs>
              </a:gsLst>
              <a:lin ang="16200000" scaled="1"/>
            </a:gradFill>
            <a:ln w="12700" cap="flat" cmpd="sng" algn="ctr">
              <a:solidFill>
                <a:srgbClr val="A5343A">
                  <a:shade val="95000"/>
                  <a:satMod val="105000"/>
                </a:srgbClr>
              </a:solidFill>
              <a:prstDash val="solid"/>
            </a:ln>
            <a:effectLst>
              <a:outerShdw blurRad="40005" dist="20320" dir="5400000" algn="t" rotWithShape="0">
                <a:prstClr val="black">
                  <a:alpha val="38000"/>
                </a:prstClr>
              </a:outerShdw>
            </a:effectLst>
          </p:spPr>
          <p:txBody>
            <a:bodyPr wrap="square" lIns="182880" rIns="45720" rtlCol="0">
              <a:noAutofit/>
            </a:bodyPr>
            <a:lstStyle/>
            <a:p>
              <a:pPr marL="0" marR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solidFill>
                    <a:srgbClr val="000000"/>
                  </a:solidFill>
                  <a:effectLst/>
                  <a:latin typeface="Calibri"/>
                  <a:ea typeface="MS PGothic"/>
                  <a:cs typeface="Times New Roman"/>
                </a:rPr>
                <a:t>CAUTION: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Calibri"/>
                  <a:ea typeface="MS PGothic"/>
                  <a:cs typeface="Times New Roman"/>
                </a:rPr>
                <a:t> </a:t>
              </a:r>
              <a:r>
                <a:rPr lang="en-US" sz="1200" dirty="0" smtClean="0">
                  <a:solidFill>
                    <a:srgbClr val="000000"/>
                  </a:solidFill>
                  <a:effectLst/>
                  <a:latin typeface="Calibri"/>
                  <a:ea typeface="MS PGothic"/>
                  <a:cs typeface="Times New Roman"/>
                </a:rPr>
                <a:t>Read the instructions in sequence</a:t>
              </a:r>
              <a:r>
                <a:rPr lang="en-US" sz="1400" dirty="0" smtClean="0">
                  <a:solidFill>
                    <a:srgbClr val="000000"/>
                  </a:solidFill>
                  <a:effectLst/>
                  <a:latin typeface="Calibri"/>
                  <a:ea typeface="MS PGothic"/>
                  <a:cs typeface="Times New Roman"/>
                </a:rPr>
                <a:t>. </a:t>
              </a:r>
              <a:r>
                <a:rPr lang="en-US" sz="1200" dirty="0" smtClean="0">
                  <a:solidFill>
                    <a:srgbClr val="000000"/>
                  </a:solidFill>
                  <a:effectLst/>
                  <a:latin typeface="Calibri"/>
                  <a:ea typeface="MS PGothic"/>
                  <a:cs typeface="Times New Roman"/>
                </a:rPr>
                <a:t>Actions </a:t>
              </a:r>
              <a:r>
                <a:rPr lang="en-US" sz="1200" dirty="0">
                  <a:solidFill>
                    <a:srgbClr val="000000"/>
                  </a:solidFill>
                  <a:effectLst/>
                  <a:latin typeface="Calibri"/>
                  <a:ea typeface="MS PGothic"/>
                  <a:cs typeface="Times New Roman"/>
                </a:rPr>
                <a:t>in point 2 should not be </a:t>
              </a:r>
              <a:r>
                <a:rPr lang="en-US" sz="1200" dirty="0" smtClean="0">
                  <a:solidFill>
                    <a:srgbClr val="000000"/>
                  </a:solidFill>
                  <a:effectLst/>
                  <a:latin typeface="Calibri"/>
                  <a:ea typeface="MS PGothic"/>
                  <a:cs typeface="Times New Roman"/>
                </a:rPr>
                <a:t>done </a:t>
              </a:r>
              <a:r>
                <a:rPr lang="en-US" sz="1200" dirty="0">
                  <a:solidFill>
                    <a:srgbClr val="000000"/>
                  </a:solidFill>
                  <a:effectLst/>
                  <a:latin typeface="Calibri"/>
                  <a:ea typeface="MS PGothic"/>
                  <a:cs typeface="Times New Roman"/>
                </a:rPr>
                <a:t>before completing point 1.</a:t>
              </a:r>
              <a:endParaRPr lang="en-US" sz="1200" dirty="0">
                <a:effectLst/>
                <a:latin typeface="Times New Roman"/>
                <a:ea typeface="SimSun"/>
              </a:endParaRPr>
            </a:p>
          </p:txBody>
        </p:sp>
        <p:pic>
          <p:nvPicPr>
            <p:cNvPr id="26" name="Picture 3" descr="C:\Users\bjue\Downloads\get_info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43" t="7253" r="7418" b="7987"/>
            <a:stretch/>
          </p:blipFill>
          <p:spPr bwMode="auto">
            <a:xfrm flipV="1">
              <a:off x="0" y="0"/>
              <a:ext cx="294861" cy="292521"/>
            </a:xfrm>
            <a:prstGeom prst="ellipse">
              <a:avLst/>
            </a:prstGeom>
            <a:noFill/>
            <a:ln w="9525">
              <a:solidFill>
                <a:sysClr val="window" lastClr="FFFFFF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TextBox 5"/>
          <p:cNvSpPr txBox="1"/>
          <p:nvPr/>
        </p:nvSpPr>
        <p:spPr>
          <a:xfrm>
            <a:off x="731520" y="4255008"/>
            <a:ext cx="2255519" cy="1792671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rIns="45720" rtlCol="0" anchor="t" anchorCtr="0">
            <a:noAutofit/>
          </a:bodyPr>
          <a:lstStyle/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In the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 move dialog</a:t>
            </a:r>
            <a:r>
              <a:rPr lang="en-US" sz="1100" kern="0" noProof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:</a:t>
            </a:r>
            <a:endParaRPr lang="en-US" sz="1100" kern="0" dirty="0" smtClean="0">
              <a:solidFill>
                <a:sysClr val="windowText" lastClr="000000"/>
              </a:solidFill>
              <a:latin typeface="Calibri"/>
              <a:ea typeface="SimSun"/>
              <a:cs typeface="Times New Roman"/>
            </a:endParaRP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d.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 Select </a:t>
            </a:r>
            <a:r>
              <a:rPr lang="en-US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the context destination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.</a:t>
            </a: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buClrTx/>
              <a:buSzTx/>
              <a:tabLst/>
              <a:defRPr/>
            </a:pPr>
            <a:r>
              <a:rPr lang="en-US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e</a:t>
            </a:r>
            <a:r>
              <a:rPr lang="en-US" sz="1100" kern="0" baseline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.</a:t>
            </a:r>
            <a:r>
              <a:rPr lang="en-US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 Select Sub Folder (if needed)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SimSun"/>
              </a:rPr>
              <a:t> 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SimSun"/>
            </a:endParaRPr>
          </a:p>
        </p:txBody>
      </p:sp>
      <p:grpSp>
        <p:nvGrpSpPr>
          <p:cNvPr id="32" name="Group 16"/>
          <p:cNvGrpSpPr/>
          <p:nvPr/>
        </p:nvGrpSpPr>
        <p:grpSpPr>
          <a:xfrm>
            <a:off x="731519" y="1569342"/>
            <a:ext cx="2322577" cy="538351"/>
            <a:chOff x="0" y="0"/>
            <a:chExt cx="3052491" cy="537411"/>
          </a:xfrm>
        </p:grpSpPr>
        <p:sp>
          <p:nvSpPr>
            <p:cNvPr id="33" name="TextBox 17"/>
            <p:cNvSpPr txBox="1"/>
            <p:nvPr/>
          </p:nvSpPr>
          <p:spPr>
            <a:xfrm>
              <a:off x="88877" y="69375"/>
              <a:ext cx="2963614" cy="468036"/>
            </a:xfrm>
            <a:prstGeom prst="round2DiagRect">
              <a:avLst>
                <a:gd name="adj1" fmla="val 10964"/>
                <a:gd name="adj2" fmla="val 0"/>
              </a:avLst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182880" rIns="45720" rtlCol="0">
              <a:noAutofit/>
            </a:bodyPr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NOTE: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 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- </a:t>
              </a:r>
              <a:r>
                <a:rPr lang="en-US" sz="1200" dirty="0" smtClean="0">
                  <a:solidFill>
                    <a:srgbClr val="000000"/>
                  </a:solidFill>
                  <a:latin typeface="Calibri"/>
                  <a:ea typeface="SimSun"/>
                  <a:cs typeface="Times New Roman"/>
                </a:rPr>
                <a:t>you can select any documents or folders.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SimSun"/>
              </a:endParaRPr>
            </a:p>
          </p:txBody>
        </p:sp>
        <p:pic>
          <p:nvPicPr>
            <p:cNvPr id="34" name="Picture 2" descr="C:\Users\bjue\Downloads\information.png"/>
            <p:cNvPicPr>
              <a:picLocks noChangeAspect="1" noChangeArrowheads="1"/>
            </p:cNvPicPr>
            <p:nvPr/>
          </p:nvPicPr>
          <p:blipFill>
            <a:blip r:embed="rId6"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90122" cy="296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Chevron 28"/>
          <p:cNvSpPr/>
          <p:nvPr/>
        </p:nvSpPr>
        <p:spPr>
          <a:xfrm rot="5400000">
            <a:off x="-322447" y="3068901"/>
            <a:ext cx="1498325" cy="42672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bg1"/>
                </a:solidFill>
              </a:rPr>
              <a:t>2 </a:t>
            </a:r>
            <a:r>
              <a:rPr lang="fr-CA" dirty="0" smtClean="0">
                <a:solidFill>
                  <a:schemeClr val="bg1"/>
                </a:solidFill>
              </a:rPr>
              <a:t>Move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Pentagone 29"/>
          <p:cNvSpPr/>
          <p:nvPr/>
        </p:nvSpPr>
        <p:spPr>
          <a:xfrm rot="5400000">
            <a:off x="-210386" y="1315480"/>
            <a:ext cx="1274205" cy="426721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1 </a:t>
            </a:r>
            <a:r>
              <a:rPr lang="fr-CA" dirty="0" smtClean="0"/>
              <a:t>Select </a:t>
            </a:r>
            <a:endParaRPr lang="en-US" dirty="0"/>
          </a:p>
        </p:txBody>
      </p:sp>
      <p:sp>
        <p:nvSpPr>
          <p:cNvPr id="31" name="Chevron 30"/>
          <p:cNvSpPr/>
          <p:nvPr/>
        </p:nvSpPr>
        <p:spPr>
          <a:xfrm rot="5400000">
            <a:off x="-608107" y="5061174"/>
            <a:ext cx="2069652" cy="42672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bg1"/>
                </a:solidFill>
              </a:rPr>
              <a:t>3 </a:t>
            </a:r>
            <a:r>
              <a:rPr lang="fr-CA" dirty="0" smtClean="0">
                <a:solidFill>
                  <a:schemeClr val="bg1"/>
                </a:solidFill>
              </a:rPr>
              <a:t> Destination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1920" y="830581"/>
            <a:ext cx="6393180" cy="154076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ctogone 3"/>
          <p:cNvSpPr/>
          <p:nvPr/>
        </p:nvSpPr>
        <p:spPr>
          <a:xfrm>
            <a:off x="3169920" y="1677109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ctogone 37"/>
          <p:cNvSpPr/>
          <p:nvPr/>
        </p:nvSpPr>
        <p:spPr>
          <a:xfrm>
            <a:off x="3315727" y="2607548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21920" y="2464862"/>
            <a:ext cx="6393180" cy="164993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ctogone 39"/>
          <p:cNvSpPr/>
          <p:nvPr/>
        </p:nvSpPr>
        <p:spPr>
          <a:xfrm>
            <a:off x="3975239" y="3768141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Octogone 40"/>
          <p:cNvSpPr/>
          <p:nvPr/>
        </p:nvSpPr>
        <p:spPr>
          <a:xfrm>
            <a:off x="3454544" y="7795652"/>
            <a:ext cx="472429" cy="330315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 smtClean="0">
                <a:solidFill>
                  <a:schemeClr val="tx1"/>
                </a:solidFill>
              </a:rPr>
              <a:t>ee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21920" y="4176657"/>
            <a:ext cx="6393180" cy="220585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2"/>
          <p:cNvGrpSpPr/>
          <p:nvPr/>
        </p:nvGrpSpPr>
        <p:grpSpPr>
          <a:xfrm>
            <a:off x="4562371" y="2567941"/>
            <a:ext cx="1890245" cy="1175885"/>
            <a:chOff x="2092473" y="5629758"/>
            <a:chExt cx="1890245" cy="1175885"/>
          </a:xfrm>
        </p:grpSpPr>
        <p:sp>
          <p:nvSpPr>
            <p:cNvPr id="62" name="Round Diagonal Corner Rectangle 13"/>
            <p:cNvSpPr/>
            <p:nvPr/>
          </p:nvSpPr>
          <p:spPr>
            <a:xfrm>
              <a:off x="2151900" y="5715961"/>
              <a:ext cx="1830818" cy="1089682"/>
            </a:xfrm>
            <a:prstGeom prst="round2DiagRect">
              <a:avLst>
                <a:gd name="adj1" fmla="val 8886"/>
                <a:gd name="adj2" fmla="val 0"/>
              </a:avLst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20" tIns="365760" rIns="4572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 smtClean="0">
                  <a:solidFill>
                    <a:prstClr val="black"/>
                  </a:solidFill>
                  <a:latin typeface="Calibri"/>
                </a:rPr>
                <a:t>Instead of using the move function you can use the Cut function.</a:t>
              </a:r>
              <a:endPara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3" name="TextBox 14"/>
            <p:cNvSpPr txBox="1"/>
            <p:nvPr/>
          </p:nvSpPr>
          <p:spPr>
            <a:xfrm flipH="1">
              <a:off x="2151898" y="5715000"/>
              <a:ext cx="1830820" cy="327476"/>
            </a:xfrm>
            <a:prstGeom prst="round1Rect">
              <a:avLst>
                <a:gd name="adj" fmla="val 50000"/>
              </a:avLst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wrap="square" t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Tool Tips</a:t>
              </a:r>
            </a:p>
          </p:txBody>
        </p:sp>
        <p:sp>
          <p:nvSpPr>
            <p:cNvPr id="64" name="Oval 15"/>
            <p:cNvSpPr/>
            <p:nvPr/>
          </p:nvSpPr>
          <p:spPr>
            <a:xfrm>
              <a:off x="2092473" y="5629758"/>
              <a:ext cx="321318" cy="321318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5" name="Picture 2" descr="C:\Users\bjue\Documents\Dropbox\Photos\Unique Graphics\Icons and Buttons\Icons_Tools\tools02.png"/>
            <p:cNvPicPr>
              <a:picLocks noChangeAspect="1" noChangeArrowheads="1"/>
            </p:cNvPicPr>
            <p:nvPr/>
          </p:nvPicPr>
          <p:blipFill>
            <a:blip r:embed="rId7" cstate="screen">
              <a:duotone>
                <a:srgbClr val="EEECE1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626" y="5692060"/>
              <a:ext cx="275147" cy="227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6" name="TextBox 5"/>
          <p:cNvSpPr txBox="1"/>
          <p:nvPr/>
        </p:nvSpPr>
        <p:spPr>
          <a:xfrm>
            <a:off x="731520" y="6540111"/>
            <a:ext cx="2255519" cy="1792671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rIns="45720" rtlCol="0" anchor="t" anchorCtr="0">
            <a:noAutofit/>
          </a:bodyPr>
          <a:lstStyle/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If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 you decided to use the Cut function</a:t>
            </a:r>
            <a:r>
              <a:rPr lang="en-US" sz="1100" kern="0" noProof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:</a:t>
            </a:r>
            <a:endParaRPr lang="en-US" sz="1100" kern="0" dirty="0" smtClean="0">
              <a:solidFill>
                <a:sysClr val="windowText" lastClr="000000"/>
              </a:solidFill>
              <a:latin typeface="Calibri"/>
              <a:ea typeface="SimSun"/>
              <a:cs typeface="Times New Roman"/>
            </a:endParaRP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dd.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Browse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 to the destination folder.</a:t>
            </a: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buClrTx/>
              <a:buSzTx/>
              <a:tabLst/>
              <a:defRPr/>
            </a:pPr>
            <a:r>
              <a:rPr lang="en-US" sz="1100" kern="0" dirty="0" err="1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ee</a:t>
            </a:r>
            <a:r>
              <a:rPr lang="en-US" sz="1100" kern="0" baseline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.</a:t>
            </a:r>
            <a:r>
              <a:rPr lang="en-US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 Click Actions and paste.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SimSun"/>
                <a:cs typeface="+mn-cs"/>
              </a:rPr>
              <a:t> </a:t>
            </a:r>
          </a:p>
        </p:txBody>
      </p:sp>
      <p:sp>
        <p:nvSpPr>
          <p:cNvPr id="70" name="Chevron 69"/>
          <p:cNvSpPr/>
          <p:nvPr/>
        </p:nvSpPr>
        <p:spPr>
          <a:xfrm rot="5400000">
            <a:off x="-608107" y="7346277"/>
            <a:ext cx="2069652" cy="42672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 smtClean="0">
                <a:solidFill>
                  <a:schemeClr val="bg1"/>
                </a:solidFill>
              </a:rPr>
              <a:t>Optionnal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21920" y="6461760"/>
            <a:ext cx="6393180" cy="220585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9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Base">
  <a:themeElements>
    <a:clrScheme name="Personnalisée 2">
      <a:dk1>
        <a:srgbClr val="000000"/>
      </a:dk1>
      <a:lt1>
        <a:sysClr val="window" lastClr="FFFFFF"/>
      </a:lt1>
      <a:dk2>
        <a:srgbClr val="000000"/>
      </a:dk2>
      <a:lt2>
        <a:srgbClr val="DFDFDF"/>
      </a:lt2>
      <a:accent1>
        <a:srgbClr val="0057B8"/>
      </a:accent1>
      <a:accent2>
        <a:srgbClr val="000000"/>
      </a:accent2>
      <a:accent3>
        <a:srgbClr val="474746"/>
      </a:accent3>
      <a:accent4>
        <a:srgbClr val="777877"/>
      </a:accent4>
      <a:accent5>
        <a:srgbClr val="B2B3B2"/>
      </a:accent5>
      <a:accent6>
        <a:srgbClr val="213D67"/>
      </a:accent6>
      <a:hlink>
        <a:srgbClr val="0057B8"/>
      </a:hlink>
      <a:folHlink>
        <a:srgbClr val="213D67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2EBB2F281A77438476D53DB8DE4B8B" ma:contentTypeVersion="33" ma:contentTypeDescription="Create a new document." ma:contentTypeScope="" ma:versionID="4e77300b9ae4403007b0b43548f4b568">
  <xsd:schema xmlns:xsd="http://www.w3.org/2001/XMLSchema" xmlns:xs="http://www.w3.org/2001/XMLSchema" xmlns:p="http://schemas.microsoft.com/office/2006/metadata/properties" xmlns:ns2="dfcd524f-cc3b-4812-91e6-659126a82d5f" targetNamespace="http://schemas.microsoft.com/office/2006/metadata/properties" ma:root="true" ma:fieldsID="3bf2445bfb82c50bf3a95f878623a669" ns2:_="">
    <xsd:import namespace="dfcd524f-cc3b-4812-91e6-659126a82d5f"/>
    <xsd:element name="properties">
      <xsd:complexType>
        <xsd:sequence>
          <xsd:element name="documentManagement">
            <xsd:complexType>
              <xsd:all>
                <xsd:element ref="ns2:Document_x0020_Type" minOccurs="0"/>
                <xsd:element ref="ns2:Category_x0020_1" minOccurs="0"/>
                <xsd:element ref="ns2:Logo" minOccurs="0"/>
                <xsd:element ref="ns2:Description0" minOccurs="0"/>
                <xsd:element ref="ns2:BU" minOccurs="0"/>
                <xsd:element ref="ns2:Role" minOccurs="0"/>
                <xsd:element ref="ns2:Tag_x0020_introduction" minOccurs="0"/>
                <xsd:element ref="ns2:Ribbon_x0020_Or_x0020_Function" minOccurs="0"/>
                <xsd:element ref="ns2:Ribbon_x0020__x002f__x0020_Function" minOccurs="0"/>
                <xsd:element ref="ns2:Doc_Number"/>
                <xsd:element ref="ns2:Act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cd524f-cc3b-4812-91e6-659126a82d5f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1" nillable="true" ma:displayName="Document Type" ma:default="Best Practice" ma:description="PLM CAD Document type" ma:format="Dropdown" ma:internalName="Document_x0020_Type">
      <xsd:simpleType>
        <xsd:restriction base="dms:Choice">
          <xsd:enumeration value="Best Practice"/>
          <xsd:enumeration value="Work Instruction"/>
          <xsd:enumeration value="Tips &amp; Tricks"/>
          <xsd:enumeration value="Issue Solution"/>
          <xsd:enumeration value="Trainings"/>
        </xsd:restriction>
      </xsd:simpleType>
    </xsd:element>
    <xsd:element name="Category_x0020_1" ma:index="2" nillable="true" ma:displayName="Software" ma:default="PLM" ma:format="Dropdown" ma:internalName="Category_x0020_1">
      <xsd:simpleType>
        <xsd:restriction base="dms:Choice">
          <xsd:enumeration value="PLM"/>
          <xsd:enumeration value="All CAD"/>
          <xsd:enumeration value="Creo Parametric"/>
          <xsd:enumeration value="Creo View"/>
          <xsd:enumeration value="Creo Illustrate"/>
          <xsd:enumeration value="Solidworks"/>
          <xsd:enumeration value="Autodesk"/>
        </xsd:restriction>
      </xsd:simpleType>
    </xsd:element>
    <xsd:element name="Logo" ma:index="3" nillable="true" ma:displayName="Object Type" ma:default="" ma:description="To categorize training documents" ma:format="Dropdown" ma:internalName="Logo">
      <xsd:simpleType>
        <xsd:restriction base="dms:Unknown">
          <xsd:enumeration value="2D/Drawings"/>
          <xsd:enumeration value="3D/Models"/>
          <xsd:enumeration value="FEA"/>
          <xsd:enumeration value="Documents"/>
          <xsd:enumeration value="Interface"/>
          <xsd:enumeration value="Process"/>
          <xsd:enumeration value="General"/>
          <xsd:enumeration value="Change Process"/>
          <xsd:enumeration value="Promotion Process"/>
          <xsd:enumeration value="Package Process"/>
        </xsd:restriction>
      </xsd:simpleType>
    </xsd:element>
    <xsd:element name="Description0" ma:index="4" nillable="true" ma:displayName="Description" ma:internalName="Description0">
      <xsd:simpleType>
        <xsd:restriction base="dms:Note">
          <xsd:maxLength value="255"/>
        </xsd:restriction>
      </xsd:simpleType>
    </xsd:element>
    <xsd:element name="BU" ma:index="5" nillable="true" ma:displayName="BU" ma:default="All" ma:format="Dropdown" ma:internalName="BU">
      <xsd:simpleType>
        <xsd:restriction base="dms:Choice">
          <xsd:enumeration value="All"/>
          <xsd:enumeration value="AG UC"/>
          <xsd:enumeration value="AG Track"/>
          <xsd:enumeration value="Construction"/>
          <xsd:enumeration value="Toolings"/>
          <xsd:enumeration value="Power Sports"/>
        </xsd:restriction>
      </xsd:simpleType>
    </xsd:element>
    <xsd:element name="Role" ma:index="6" nillable="true" ma:displayName="Role" ma:default="All" ma:format="Dropdown" ma:internalName="Role">
      <xsd:simpleType>
        <xsd:restriction base="dms:Choice">
          <xsd:enumeration value="All"/>
          <xsd:enumeration value="Designer"/>
          <xsd:enumeration value="Engineer"/>
          <xsd:enumeration value="Manufacturing"/>
          <xsd:enumeration value="Purchasing"/>
          <xsd:enumeration value="Quality"/>
        </xsd:restriction>
      </xsd:simpleType>
    </xsd:element>
    <xsd:element name="Tag_x0020_introduction" ma:index="7" nillable="true" ma:displayName="Tag introduction" ma:default="0" ma:internalName="Tag_x0020_introduction">
      <xsd:simpleType>
        <xsd:restriction base="dms:Boolean"/>
      </xsd:simpleType>
    </xsd:element>
    <xsd:element name="Ribbon_x0020_Or_x0020_Function" ma:index="8" nillable="true" ma:displayName="Ribbon Or Function" ma:hidden="true" ma:internalName="Ribbon_x0020_Or_x0020_Function" ma:readOnly="false">
      <xsd:simpleType>
        <xsd:restriction base="dms:Text">
          <xsd:maxLength value="255"/>
        </xsd:restriction>
      </xsd:simpleType>
    </xsd:element>
    <xsd:element name="Ribbon_x0020__x002f__x0020_Function" ma:index="9" nillable="true" ma:displayName="Ribbon / Function" ma:hidden="true" ma:internalName="Ribbon_x0020__x002f__x0020_Function" ma:readOnly="false">
      <xsd:simpleType>
        <xsd:restriction base="dms:Text">
          <xsd:maxLength value="255"/>
        </xsd:restriction>
      </xsd:simpleType>
    </xsd:element>
    <xsd:element name="Doc_Number" ma:index="17" ma:displayName="Doc_Number" ma:indexed="true" ma:internalName="Doc_Number">
      <xsd:simpleType>
        <xsd:restriction base="dms:Text">
          <xsd:maxLength value="4"/>
        </xsd:restriction>
      </xsd:simpleType>
    </xsd:element>
    <xsd:element name="Actions" ma:index="18" nillable="true" ma:displayName="Actions" ma:internalName="Action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3" ma:displayName="Doc Number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ole xmlns="dfcd524f-cc3b-4812-91e6-659126a82d5f">All</Role>
    <Ribbon_x0020__x002f__x0020_Function xmlns="dfcd524f-cc3b-4812-91e6-659126a82d5f" xsi:nil="true"/>
    <Tag_x0020_introduction xmlns="dfcd524f-cc3b-4812-91e6-659126a82d5f">false</Tag_x0020_introduction>
    <Category_x0020_1 xmlns="dfcd524f-cc3b-4812-91e6-659126a82d5f">PLM</Category_x0020_1>
    <BU xmlns="dfcd524f-cc3b-4812-91e6-659126a82d5f">All</BU>
    <Ribbon_x0020_Or_x0020_Function xmlns="dfcd524f-cc3b-4812-91e6-659126a82d5f" xsi:nil="true"/>
    <Document_x0020_Type xmlns="dfcd524f-cc3b-4812-91e6-659126a82d5f">Work Instruction</Document_x0020_Type>
    <Logo xmlns="dfcd524f-cc3b-4812-91e6-659126a82d5f">Documents</Logo>
    <Description0 xmlns="dfcd524f-cc3b-4812-91e6-659126a82d5f">How to move document</Description0>
    <Doc_Number xmlns="dfcd524f-cc3b-4812-91e6-659126a82d5f">0008</Doc_Number>
    <Actions xmlns="dfcd524f-cc3b-4812-91e6-659126a82d5f">&lt;Actions&gt;&lt;Run /&gt;&lt;History&gt;&lt;Execution ActionID="2315d02c-4d10-48e4-9738-5f4fba18dcd1" Date="3/16/2017 4:02:39 PM" Outcome="Success" UserID="14" Message="" /&gt;&lt;/History&gt;&lt;/Actions&gt;</Actions>
  </documentManagement>
</p:properties>
</file>

<file path=customXml/itemProps1.xml><?xml version="1.0" encoding="utf-8"?>
<ds:datastoreItem xmlns:ds="http://schemas.openxmlformats.org/officeDocument/2006/customXml" ds:itemID="{521AFFFC-7AB0-4A4F-9FAC-AAE0B9BC9981}"/>
</file>

<file path=customXml/itemProps2.xml><?xml version="1.0" encoding="utf-8"?>
<ds:datastoreItem xmlns:ds="http://schemas.openxmlformats.org/officeDocument/2006/customXml" ds:itemID="{50242671-D78A-41CC-ADF2-7DE7F1AD959D}"/>
</file>

<file path=customXml/itemProps3.xml><?xml version="1.0" encoding="utf-8"?>
<ds:datastoreItem xmlns:ds="http://schemas.openxmlformats.org/officeDocument/2006/customXml" ds:itemID="{1116CD81-DAA7-4E30-BE34-653206537D4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Words>136</Words>
  <Application>Microsoft Office PowerPoint</Application>
  <PresentationFormat>Affichage à l'écran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Theme Base</vt:lpstr>
      <vt:lpstr>How to Move in Windchill</vt:lpstr>
    </vt:vector>
  </TitlesOfParts>
  <Company>Camoplast Solideal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0008</dc:title>
  <dc:creator>Amelie Fausse</dc:creator>
  <cp:lastModifiedBy>Steve Martel</cp:lastModifiedBy>
  <cp:revision>45</cp:revision>
  <cp:lastPrinted>2015-03-31T20:18:54Z</cp:lastPrinted>
  <dcterms:created xsi:type="dcterms:W3CDTF">2015-03-31T18:30:32Z</dcterms:created>
  <dcterms:modified xsi:type="dcterms:W3CDTF">2017-02-23T16:52:30Z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0x010100A92EBB2F281A77438476D53DB8DE4B8B</vt:lpwstr>
  </property>
  <property fmtid="{D5CDD505-2E9C-101B-9397-08002B2CF9AE}" pid="3" name="Number">
    <vt:r8>8</vt:r8>
  </property>
  <property fmtid="{D5CDD505-2E9C-101B-9397-08002B2CF9AE}" pid="4" name="Order">
    <vt:r8>11400</vt:r8>
  </property>
  <property fmtid="{D5CDD505-2E9C-101B-9397-08002B2CF9AE}" pid="5" name="_TriggerChange">
    <vt:bool>true</vt:bool>
  </property>
</Properties>
</file>