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0" r:id="rId5"/>
    <p:sldId id="261" r:id="rId6"/>
    <p:sldId id="262" r:id="rId7"/>
  </p:sldIdLst>
  <p:sldSz cx="6858000" cy="9144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7">
          <p15:clr>
            <a:srgbClr val="A4A3A4"/>
          </p15:clr>
        </p15:guide>
        <p15:guide id="2" pos="43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EBB"/>
    <a:srgbClr val="064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47" autoAdjust="0"/>
  </p:normalViewPr>
  <p:slideViewPr>
    <p:cSldViewPr snapToGrid="0" snapToObjects="1" showGuides="1">
      <p:cViewPr>
        <p:scale>
          <a:sx n="110" d="100"/>
          <a:sy n="110" d="100"/>
        </p:scale>
        <p:origin x="-1406" y="-58"/>
      </p:cViewPr>
      <p:guideLst>
        <p:guide orient="horz" pos="2823"/>
        <p:guide pos="32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01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06900-E27F-5847-81B4-8C6B53C29B93}" type="datetimeFigureOut">
              <a:rPr lang="fr-FR" smtClean="0"/>
              <a:t>23/03/2017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982F6-F21C-E44D-BA27-419A775D2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1434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AF9EE-3678-E243-830C-C769FC48FB41}" type="datetimeFigureOut">
              <a:rPr lang="fr-FR" smtClean="0"/>
              <a:t>23/03/2017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C9E85-D6D1-6D43-AD75-08892A3A8C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4014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21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21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2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342900" y="2230864"/>
            <a:ext cx="6172200" cy="5937355"/>
          </a:xfrm>
        </p:spPr>
        <p:txBody>
          <a:bodyPr/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00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_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342900" y="2230864"/>
            <a:ext cx="3033698" cy="5937355"/>
          </a:xfrm>
        </p:spPr>
        <p:txBody>
          <a:bodyPr/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  <p:sp>
        <p:nvSpPr>
          <p:cNvPr id="8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3482079" y="2230864"/>
            <a:ext cx="3033698" cy="5937355"/>
          </a:xfrm>
        </p:spPr>
        <p:txBody>
          <a:bodyPr/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113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_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688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PT_2105_FR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2900" y="3473221"/>
            <a:ext cx="4402588" cy="183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 dirty="0" smtClean="0"/>
              <a:t>Cliquez </a:t>
            </a:r>
            <a:br>
              <a:rPr lang="fr-CA" dirty="0" smtClean="0"/>
            </a:br>
            <a:r>
              <a:rPr lang="fr-CA" dirty="0" smtClean="0"/>
              <a:t>et modifiez le titre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342901" y="5414433"/>
            <a:ext cx="4402931" cy="82126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latin typeface="Arial"/>
                <a:cs typeface="Arial"/>
              </a:defRPr>
            </a:lvl1pPr>
          </a:lstStyle>
          <a:p>
            <a:pPr lvl="0"/>
            <a:r>
              <a:rPr lang="fr-CA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929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_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PT_2105_FR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6325948"/>
            <a:ext cx="6000750" cy="196003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6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_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_2105_FR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6325948"/>
            <a:ext cx="6000750" cy="196003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86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_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_2105_FR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63927" y="6325948"/>
            <a:ext cx="5551173" cy="19600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86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PPT_1503-03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24"/>
          <a:stretch/>
        </p:blipFill>
        <p:spPr>
          <a:xfrm>
            <a:off x="0" y="0"/>
            <a:ext cx="3612526" cy="9144000"/>
          </a:xfrm>
          <a:prstGeom prst="rect">
            <a:avLst/>
          </a:prstGeom>
        </p:spPr>
      </p:pic>
      <p:pic>
        <p:nvPicPr>
          <p:cNvPr id="2" name="Image 1" descr="PPT_2105_FR-0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7"/>
          <a:stretch/>
        </p:blipFill>
        <p:spPr>
          <a:xfrm>
            <a:off x="3430191" y="0"/>
            <a:ext cx="3427809" cy="9144000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781425" y="2393951"/>
            <a:ext cx="2733675" cy="4174067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CA" dirty="0" smtClean="0"/>
              <a:t>Cliquez pour modifier les styles du texte du masque</a:t>
            </a:r>
          </a:p>
        </p:txBody>
      </p:sp>
      <p:sp>
        <p:nvSpPr>
          <p:cNvPr id="17" name="Espace réservé du contenu 16"/>
          <p:cNvSpPr>
            <a:spLocks noGrp="1"/>
          </p:cNvSpPr>
          <p:nvPr>
            <p:ph sz="quarter" idx="14"/>
          </p:nvPr>
        </p:nvSpPr>
        <p:spPr>
          <a:xfrm>
            <a:off x="353616" y="2393951"/>
            <a:ext cx="2733675" cy="41740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dirty="0" smtClean="0"/>
              <a:t>Cliquez pour modifier les styles du texte du </a:t>
            </a:r>
            <a:r>
              <a:rPr lang="fr-CA" dirty="0" err="1" smtClean="0"/>
              <a:t>masqu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88811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graphique 10"/>
          <p:cNvSpPr>
            <a:spLocks noGrp="1"/>
          </p:cNvSpPr>
          <p:nvPr>
            <p:ph type="chart" sz="quarter" idx="13"/>
          </p:nvPr>
        </p:nvSpPr>
        <p:spPr>
          <a:xfrm>
            <a:off x="342900" y="2230967"/>
            <a:ext cx="4470797" cy="5937251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4"/>
          </p:nvPr>
        </p:nvSpPr>
        <p:spPr>
          <a:xfrm>
            <a:off x="4916091" y="2230967"/>
            <a:ext cx="1599009" cy="5937251"/>
          </a:xfrm>
          <a:noFill/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CA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76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_2105_FR-05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23" y="7620"/>
            <a:ext cx="5594862" cy="419862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608418"/>
            <a:ext cx="5729567" cy="127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30863"/>
            <a:ext cx="6172200" cy="593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43399" y="8285981"/>
            <a:ext cx="2171700" cy="333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165712" y="1921975"/>
            <a:ext cx="349388" cy="211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 i="0">
                <a:solidFill>
                  <a:srgbClr val="0057B8"/>
                </a:solidFill>
                <a:latin typeface="Arial"/>
                <a:cs typeface="Arial"/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930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6" r:id="rId4"/>
    <p:sldLayoutId id="2147483649" r:id="rId5"/>
    <p:sldLayoutId id="2147483650" r:id="rId6"/>
    <p:sldLayoutId id="2147483651" r:id="rId7"/>
    <p:sldLayoutId id="2147483655" r:id="rId8"/>
    <p:sldLayoutId id="2147483657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82563" indent="-182563" algn="l" defTabSz="457200" rtl="0" eaLnBrk="1" latinLnBrk="0" hangingPunct="1">
        <a:spcBef>
          <a:spcPct val="20000"/>
        </a:spcBef>
        <a:buClr>
          <a:srgbClr val="0640A9"/>
        </a:buClr>
        <a:buFont typeface="Wingdings" charset="2"/>
        <a:buChar char="§"/>
        <a:defRPr sz="2000" b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www.ptc.com/appserver/cs/view/solution.jsp?n=CS2885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76" y="6859354"/>
            <a:ext cx="1750565" cy="16046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665" y="4676036"/>
            <a:ext cx="4499038" cy="12754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076" y="158839"/>
            <a:ext cx="5729567" cy="900342"/>
          </a:xfrm>
        </p:spPr>
        <p:txBody>
          <a:bodyPr>
            <a:normAutofit/>
          </a:bodyPr>
          <a:lstStyle/>
          <a:p>
            <a:r>
              <a:rPr lang="en-US" sz="2000" u="sng" dirty="0" smtClean="0"/>
              <a:t>How to Remove a ghost</a:t>
            </a:r>
            <a:endParaRPr lang="fr-FR" sz="2000" u="sng" dirty="0"/>
          </a:p>
        </p:txBody>
      </p:sp>
      <p:sp>
        <p:nvSpPr>
          <p:cNvPr id="20" name="TextBox 5"/>
          <p:cNvSpPr txBox="1"/>
          <p:nvPr/>
        </p:nvSpPr>
        <p:spPr>
          <a:xfrm>
            <a:off x="-3322320" y="1458723"/>
            <a:ext cx="2255520" cy="1006139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b. 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CA" sz="1100" b="1" kern="0" dirty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c</a:t>
            </a:r>
            <a:r>
              <a:rPr lang="fr-CA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.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  <a:cs typeface="+mn-cs"/>
              </a:rPr>
              <a:t> </a:t>
            </a:r>
          </a:p>
        </p:txBody>
      </p:sp>
      <p:sp>
        <p:nvSpPr>
          <p:cNvPr id="29" name="Chevron 28"/>
          <p:cNvSpPr/>
          <p:nvPr/>
        </p:nvSpPr>
        <p:spPr>
          <a:xfrm rot="5400000">
            <a:off x="-2273964" y="1055267"/>
            <a:ext cx="1576740" cy="4267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2 </a:t>
            </a:r>
            <a:endParaRPr lang="en-US" sz="1400" dirty="0"/>
          </a:p>
        </p:txBody>
      </p:sp>
      <p:sp>
        <p:nvSpPr>
          <p:cNvPr id="30" name="Pentagone 29"/>
          <p:cNvSpPr/>
          <p:nvPr/>
        </p:nvSpPr>
        <p:spPr>
          <a:xfrm rot="5400000">
            <a:off x="-1659523" y="980015"/>
            <a:ext cx="1426236" cy="426721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 smtClean="0"/>
              <a:t>1  </a:t>
            </a:r>
            <a:endParaRPr lang="en-US" sz="1600" dirty="0"/>
          </a:p>
        </p:txBody>
      </p:sp>
      <p:sp>
        <p:nvSpPr>
          <p:cNvPr id="31" name="Chevron 30"/>
          <p:cNvSpPr/>
          <p:nvPr/>
        </p:nvSpPr>
        <p:spPr>
          <a:xfrm rot="5400000">
            <a:off x="-460698" y="4850715"/>
            <a:ext cx="1774833" cy="4267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 smtClean="0"/>
              <a:t>1 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121920" y="830580"/>
            <a:ext cx="6393180" cy="302442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21920" y="4026261"/>
            <a:ext cx="6393180" cy="202141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2"/>
          <p:cNvGrpSpPr/>
          <p:nvPr/>
        </p:nvGrpSpPr>
        <p:grpSpPr>
          <a:xfrm>
            <a:off x="-2779146" y="3865602"/>
            <a:ext cx="2582545" cy="1175885"/>
            <a:chOff x="2092473" y="5629758"/>
            <a:chExt cx="2582545" cy="1175885"/>
          </a:xfrm>
        </p:grpSpPr>
        <p:sp>
          <p:nvSpPr>
            <p:cNvPr id="62" name="Round Diagonal Corner Rectangle 13"/>
            <p:cNvSpPr/>
            <p:nvPr/>
          </p:nvSpPr>
          <p:spPr>
            <a:xfrm>
              <a:off x="2151900" y="5715961"/>
              <a:ext cx="2523118" cy="1089682"/>
            </a:xfrm>
            <a:prstGeom prst="round2DiagRect">
              <a:avLst>
                <a:gd name="adj1" fmla="val 8886"/>
                <a:gd name="adj2" fmla="val 0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20" tIns="365760" rIns="4572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 smtClean="0">
                  <a:solidFill>
                    <a:prstClr val="black"/>
                  </a:solidFill>
                  <a:latin typeface="Calibri"/>
                </a:rPr>
                <a:t>Instead of using the …</a:t>
              </a:r>
              <a:endPara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3" name="TextBox 14"/>
            <p:cNvSpPr txBox="1"/>
            <p:nvPr/>
          </p:nvSpPr>
          <p:spPr>
            <a:xfrm flipH="1">
              <a:off x="2151897" y="5715000"/>
              <a:ext cx="2468257" cy="327476"/>
            </a:xfrm>
            <a:prstGeom prst="round1Rect">
              <a:avLst>
                <a:gd name="adj" fmla="val 50000"/>
              </a:avLst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wrap="square" t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Tool Tips</a:t>
              </a:r>
            </a:p>
          </p:txBody>
        </p:sp>
        <p:sp>
          <p:nvSpPr>
            <p:cNvPr id="64" name="Oval 15"/>
            <p:cNvSpPr/>
            <p:nvPr/>
          </p:nvSpPr>
          <p:spPr>
            <a:xfrm>
              <a:off x="2092473" y="5629758"/>
              <a:ext cx="321318" cy="321318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5" name="Picture 2" descr="C:\Users\bjue\Documents\Dropbox\Photos\Unique Graphics\Icons and Buttons\Icons_Tools\tools02.png"/>
            <p:cNvPicPr>
              <a:picLocks noChangeAspect="1" noChangeArrowheads="1"/>
            </p:cNvPicPr>
            <p:nvPr/>
          </p:nvPicPr>
          <p:blipFill>
            <a:blip r:embed="rId5" cstate="screen">
              <a:duotone>
                <a:srgbClr val="EEECE1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626" y="5692060"/>
              <a:ext cx="275147" cy="227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Rectangle 71"/>
          <p:cNvSpPr/>
          <p:nvPr/>
        </p:nvSpPr>
        <p:spPr>
          <a:xfrm>
            <a:off x="121920" y="6132921"/>
            <a:ext cx="6393180" cy="253469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16"/>
          <p:cNvGrpSpPr/>
          <p:nvPr/>
        </p:nvGrpSpPr>
        <p:grpSpPr>
          <a:xfrm>
            <a:off x="156183" y="860122"/>
            <a:ext cx="6168420" cy="2919397"/>
            <a:chOff x="-93042" y="-28530"/>
            <a:chExt cx="3671599" cy="1315647"/>
          </a:xfrm>
        </p:grpSpPr>
        <p:sp>
          <p:nvSpPr>
            <p:cNvPr id="44" name="TextBox 17"/>
            <p:cNvSpPr txBox="1"/>
            <p:nvPr/>
          </p:nvSpPr>
          <p:spPr>
            <a:xfrm>
              <a:off x="-50844" y="25941"/>
              <a:ext cx="3629401" cy="1261176"/>
            </a:xfrm>
            <a:prstGeom prst="round2DiagRect">
              <a:avLst>
                <a:gd name="adj1" fmla="val 10964"/>
                <a:gd name="adj2" fmla="val 0"/>
              </a:avLst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182880" rIns="45720" rtlCol="0">
              <a:noAutofit/>
            </a:bodyPr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 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</a:endParaRPr>
            </a:p>
          </p:txBody>
        </p:sp>
        <p:pic>
          <p:nvPicPr>
            <p:cNvPr id="45" name="Picture 2" descr="C:\Users\bjue\Downloads\information.png"/>
            <p:cNvPicPr>
              <a:picLocks noChangeAspect="1" noChangeArrowheads="1"/>
            </p:cNvPicPr>
            <p:nvPr/>
          </p:nvPicPr>
          <p:blipFill>
            <a:blip r:embed="rId6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3042" y="-28530"/>
              <a:ext cx="189743" cy="150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Chevron 47"/>
          <p:cNvSpPr/>
          <p:nvPr/>
        </p:nvSpPr>
        <p:spPr>
          <a:xfrm rot="5400000">
            <a:off x="-801397" y="7194139"/>
            <a:ext cx="2459281" cy="4267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2</a:t>
            </a:r>
            <a:endParaRPr lang="en-US" sz="1600" dirty="0"/>
          </a:p>
        </p:txBody>
      </p:sp>
      <p:sp>
        <p:nvSpPr>
          <p:cNvPr id="50" name="Octogone 49"/>
          <p:cNvSpPr/>
          <p:nvPr/>
        </p:nvSpPr>
        <p:spPr>
          <a:xfrm>
            <a:off x="1484275" y="6718384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ctogone 50"/>
          <p:cNvSpPr/>
          <p:nvPr/>
        </p:nvSpPr>
        <p:spPr>
          <a:xfrm>
            <a:off x="-2289160" y="7125559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1854" y="987768"/>
            <a:ext cx="595274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If there </a:t>
            </a:r>
            <a:r>
              <a:rPr lang="en-US" sz="1000" dirty="0"/>
              <a:t>is a parent/child dependency to an object that is not in session or available during import to workspace, </a:t>
            </a:r>
            <a:r>
              <a:rPr lang="en-US" sz="1000" dirty="0" err="1" smtClean="0"/>
              <a:t>Creo</a:t>
            </a:r>
            <a:r>
              <a:rPr lang="en-US" sz="1000" dirty="0" smtClean="0"/>
              <a:t> </a:t>
            </a:r>
            <a:r>
              <a:rPr lang="en-US" sz="1000" dirty="0"/>
              <a:t>will create an incomplete/ghost object in the active Workspace during #File &gt; #Save or #Tools &gt; #Import to Workspace.  Incomplete objects are the direct result of </a:t>
            </a:r>
            <a:r>
              <a:rPr lang="en-US" sz="1000" dirty="0" err="1" smtClean="0"/>
              <a:t>Creo</a:t>
            </a:r>
            <a:r>
              <a:rPr lang="en-US" sz="1000" dirty="0" smtClean="0"/>
              <a:t> </a:t>
            </a:r>
            <a:r>
              <a:rPr lang="en-US" sz="1000" dirty="0"/>
              <a:t>models having references to other models and where the referenced model is not available to be saved to the workspace.  For example: 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000" dirty="0"/>
              <a:t>Assembly files that contain suppressed </a:t>
            </a:r>
            <a:r>
              <a:rPr lang="en-US" sz="1000" dirty="0" smtClean="0"/>
              <a:t>components.</a:t>
            </a:r>
            <a:endParaRPr lang="en-US" sz="1000" dirty="0"/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000" dirty="0"/>
              <a:t>Substituted components, replaced components, </a:t>
            </a:r>
            <a:r>
              <a:rPr lang="en-US" sz="1000" dirty="0" smtClean="0"/>
              <a:t>skeletons.</a:t>
            </a:r>
            <a:endParaRPr lang="en-US" sz="1000" dirty="0"/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000" dirty="0"/>
              <a:t>Assemblies that reference an interchange </a:t>
            </a:r>
            <a:r>
              <a:rPr lang="en-US" sz="1000" dirty="0" smtClean="0"/>
              <a:t>assembly.</a:t>
            </a:r>
            <a:endParaRPr lang="en-US" sz="1000" dirty="0"/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000" dirty="0"/>
              <a:t>Models that contain merge/cut out features, inheritance features or copy </a:t>
            </a:r>
            <a:r>
              <a:rPr lang="en-US" sz="1000" dirty="0" smtClean="0"/>
              <a:t>geometry.</a:t>
            </a:r>
            <a:endParaRPr lang="en-US" sz="1000" dirty="0"/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000" dirty="0"/>
              <a:t>External copy </a:t>
            </a:r>
            <a:r>
              <a:rPr lang="en-US" sz="1000" dirty="0" smtClean="0"/>
              <a:t>geometry.</a:t>
            </a:r>
            <a:endParaRPr lang="en-US" sz="1000" dirty="0"/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000" dirty="0"/>
              <a:t>Pro/Program </a:t>
            </a:r>
            <a:r>
              <a:rPr lang="en-US" sz="1000" dirty="0" smtClean="0"/>
              <a:t>models.</a:t>
            </a:r>
            <a:endParaRPr lang="en-US" sz="1000" dirty="0"/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000" dirty="0"/>
              <a:t>Layouts and drawings that reference historic models or </a:t>
            </a:r>
            <a:r>
              <a:rPr lang="en-US" sz="1000" dirty="0" smtClean="0"/>
              <a:t>features.</a:t>
            </a:r>
            <a:endParaRPr lang="en-US" sz="1000" dirty="0"/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000" dirty="0"/>
              <a:t>Nested family table </a:t>
            </a:r>
            <a:r>
              <a:rPr lang="en-US" sz="1000" dirty="0" smtClean="0"/>
              <a:t>generics.</a:t>
            </a:r>
            <a:endParaRPr lang="en-US" sz="1000" dirty="0"/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000" dirty="0"/>
              <a:t>Models opened as simplified representations and saved to the workspace where components are not in </a:t>
            </a:r>
            <a:r>
              <a:rPr lang="en-US" sz="1000" dirty="0" smtClean="0"/>
              <a:t>session.</a:t>
            </a:r>
            <a:endParaRPr lang="en-US" sz="1000" dirty="0"/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000" dirty="0"/>
              <a:t>Reference that have been renamed and where the object hasn't been </a:t>
            </a:r>
            <a:r>
              <a:rPr lang="en-US" sz="1000" dirty="0" smtClean="0"/>
              <a:t>updated.</a:t>
            </a:r>
            <a:endParaRPr lang="en-US" sz="1000" dirty="0"/>
          </a:p>
        </p:txBody>
      </p:sp>
      <p:sp>
        <p:nvSpPr>
          <p:cNvPr id="5" name="ZoneTexte 4"/>
          <p:cNvSpPr txBox="1"/>
          <p:nvPr/>
        </p:nvSpPr>
        <p:spPr>
          <a:xfrm>
            <a:off x="227077" y="3875620"/>
            <a:ext cx="125719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Resolution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30939" y="4114582"/>
            <a:ext cx="569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Mouse over </a:t>
            </a:r>
            <a:r>
              <a:rPr lang="en-US" sz="1000" dirty="0"/>
              <a:t>the Collection Rule for the incomplete object </a:t>
            </a:r>
            <a:r>
              <a:rPr lang="en-US" sz="1000" u="sng" dirty="0"/>
              <a:t>in the check in dialog </a:t>
            </a:r>
            <a:r>
              <a:rPr lang="en-US" sz="1000" dirty="0"/>
              <a:t>will show if the object is a required or optional dependent</a:t>
            </a:r>
          </a:p>
        </p:txBody>
      </p:sp>
      <p:grpSp>
        <p:nvGrpSpPr>
          <p:cNvPr id="24" name="Group 50"/>
          <p:cNvGrpSpPr/>
          <p:nvPr/>
        </p:nvGrpSpPr>
        <p:grpSpPr>
          <a:xfrm>
            <a:off x="565547" y="4456744"/>
            <a:ext cx="2912224" cy="857020"/>
            <a:chOff x="0" y="0"/>
            <a:chExt cx="2482927" cy="736468"/>
          </a:xfrm>
        </p:grpSpPr>
        <p:sp>
          <p:nvSpPr>
            <p:cNvPr id="25" name="TextBox 51"/>
            <p:cNvSpPr txBox="1"/>
            <p:nvPr/>
          </p:nvSpPr>
          <p:spPr>
            <a:xfrm>
              <a:off x="89772" y="60228"/>
              <a:ext cx="2393155" cy="676240"/>
            </a:xfrm>
            <a:prstGeom prst="round2DiagRect">
              <a:avLst/>
            </a:prstGeom>
            <a:gradFill rotWithShape="1">
              <a:gsLst>
                <a:gs pos="0">
                  <a:srgbClr val="A5343A">
                    <a:tint val="60000"/>
                    <a:satMod val="250000"/>
                  </a:srgbClr>
                </a:gs>
                <a:gs pos="35000">
                  <a:srgbClr val="A5343A">
                    <a:tint val="47000"/>
                    <a:satMod val="275000"/>
                  </a:srgbClr>
                </a:gs>
                <a:gs pos="100000">
                  <a:srgbClr val="A5343A">
                    <a:tint val="25000"/>
                    <a:satMod val="300000"/>
                  </a:srgbClr>
                </a:gs>
              </a:gsLst>
              <a:lin ang="16200000" scaled="1"/>
            </a:gradFill>
            <a:ln w="12700" cap="flat" cmpd="sng" algn="ctr">
              <a:solidFill>
                <a:srgbClr val="A5343A">
                  <a:shade val="95000"/>
                  <a:satMod val="105000"/>
                </a:srgbClr>
              </a:solidFill>
              <a:prstDash val="solid"/>
            </a:ln>
            <a:effectLst>
              <a:outerShdw blurRad="40005" dist="20320" dir="5400000" algn="t" rotWithShape="0">
                <a:prstClr val="black">
                  <a:alpha val="38000"/>
                </a:prstClr>
              </a:outerShdw>
            </a:effectLst>
          </p:spPr>
          <p:txBody>
            <a:bodyPr wrap="square" lIns="182880" rIns="4572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100" b="1" dirty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CAUTION</a:t>
              </a:r>
              <a:r>
                <a:rPr lang="en-US" sz="1100" b="1" dirty="0">
                  <a:solidFill>
                    <a:srgbClr val="000000"/>
                  </a:solidFill>
                  <a:latin typeface="Calibri"/>
                  <a:ea typeface="MS PGothic"/>
                  <a:cs typeface="Times New Roman"/>
                </a:rPr>
                <a:t>: Required Dependents MUST be resolved prior to Check In</a:t>
              </a:r>
            </a:p>
            <a:p>
              <a:pPr>
                <a:lnSpc>
                  <a:spcPct val="900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Calibri"/>
                  <a:ea typeface="MS PGothic"/>
                  <a:cs typeface="Times New Roman"/>
                </a:rPr>
                <a:t>•Optional Dependents can be resolved prior to Check In or Ignored on Check </a:t>
              </a:r>
              <a:r>
                <a:rPr lang="en-US" sz="1100" b="1" dirty="0" smtClean="0">
                  <a:solidFill>
                    <a:srgbClr val="000000"/>
                  </a:solidFill>
                  <a:latin typeface="Calibri"/>
                  <a:ea typeface="MS PGothic"/>
                  <a:cs typeface="Times New Roman"/>
                </a:rPr>
                <a:t>In</a:t>
              </a:r>
              <a:endParaRPr lang="en-US" sz="1100" b="1" dirty="0">
                <a:solidFill>
                  <a:srgbClr val="000000"/>
                </a:solidFill>
                <a:latin typeface="Calibri"/>
                <a:ea typeface="MS PGothic"/>
                <a:cs typeface="Times New Roman"/>
              </a:endParaRPr>
            </a:p>
          </p:txBody>
        </p:sp>
        <p:pic>
          <p:nvPicPr>
            <p:cNvPr id="26" name="Picture 3" descr="C:\Users\bjue\Downloads\get_info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3" t="7253" r="7418" b="7987"/>
            <a:stretch/>
          </p:blipFill>
          <p:spPr bwMode="auto">
            <a:xfrm flipV="1">
              <a:off x="0" y="0"/>
              <a:ext cx="294861" cy="292521"/>
            </a:xfrm>
            <a:prstGeom prst="ellipse">
              <a:avLst/>
            </a:prstGeom>
            <a:noFill/>
            <a:ln w="9525">
              <a:solidFill>
                <a:sysClr val="window" lastClr="FFFFF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ZoneTexte 46"/>
          <p:cNvSpPr txBox="1"/>
          <p:nvPr/>
        </p:nvSpPr>
        <p:spPr>
          <a:xfrm>
            <a:off x="738471" y="6198422"/>
            <a:ext cx="5693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If the incomplete object exists on the server, selecting to update </a:t>
            </a:r>
            <a:r>
              <a:rPr lang="en-US" sz="1000" dirty="0" smtClean="0"/>
              <a:t>(a) with </a:t>
            </a:r>
            <a:r>
              <a:rPr lang="en-US" sz="1000" dirty="0"/>
              <a:t>the same object on the server can automatically resolve the object. </a:t>
            </a:r>
            <a:r>
              <a:rPr lang="en-US" sz="1000" dirty="0" smtClean="0"/>
              <a:t>You can also use the update (b) tool in the workspace to replace the ghost by the server object.</a:t>
            </a:r>
            <a:endParaRPr lang="en-US" sz="1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020" y="6859354"/>
            <a:ext cx="2162623" cy="11712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2" name="Octogone 51"/>
          <p:cNvSpPr/>
          <p:nvPr/>
        </p:nvSpPr>
        <p:spPr>
          <a:xfrm>
            <a:off x="4578151" y="6718204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3" name="Group 50"/>
          <p:cNvGrpSpPr/>
          <p:nvPr/>
        </p:nvGrpSpPr>
        <p:grpSpPr>
          <a:xfrm>
            <a:off x="3122039" y="7780120"/>
            <a:ext cx="2912224" cy="588026"/>
            <a:chOff x="0" y="0"/>
            <a:chExt cx="2482927" cy="505312"/>
          </a:xfrm>
        </p:grpSpPr>
        <p:sp>
          <p:nvSpPr>
            <p:cNvPr id="54" name="TextBox 51"/>
            <p:cNvSpPr txBox="1"/>
            <p:nvPr/>
          </p:nvSpPr>
          <p:spPr>
            <a:xfrm>
              <a:off x="89772" y="60229"/>
              <a:ext cx="2393155" cy="445083"/>
            </a:xfrm>
            <a:prstGeom prst="round2DiagRect">
              <a:avLst/>
            </a:prstGeom>
            <a:gradFill rotWithShape="1">
              <a:gsLst>
                <a:gs pos="0">
                  <a:srgbClr val="A5343A">
                    <a:tint val="60000"/>
                    <a:satMod val="250000"/>
                  </a:srgbClr>
                </a:gs>
                <a:gs pos="35000">
                  <a:srgbClr val="A5343A">
                    <a:tint val="47000"/>
                    <a:satMod val="275000"/>
                  </a:srgbClr>
                </a:gs>
                <a:gs pos="100000">
                  <a:srgbClr val="A5343A">
                    <a:tint val="25000"/>
                    <a:satMod val="300000"/>
                  </a:srgbClr>
                </a:gs>
              </a:gsLst>
              <a:lin ang="16200000" scaled="1"/>
            </a:gradFill>
            <a:ln w="12700" cap="flat" cmpd="sng" algn="ctr">
              <a:solidFill>
                <a:srgbClr val="A5343A">
                  <a:shade val="95000"/>
                  <a:satMod val="105000"/>
                </a:srgbClr>
              </a:solidFill>
              <a:prstDash val="solid"/>
            </a:ln>
            <a:effectLst>
              <a:outerShdw blurRad="40005" dist="20320" dir="5400000" algn="t" rotWithShape="0">
                <a:prstClr val="black">
                  <a:alpha val="38000"/>
                </a:prstClr>
              </a:outerShdw>
            </a:effectLst>
          </p:spPr>
          <p:txBody>
            <a:bodyPr wrap="square" lIns="182880" rIns="4572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100" b="1" dirty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CAUTION</a:t>
              </a:r>
              <a:r>
                <a:rPr lang="en-US" sz="1100" dirty="0">
                  <a:solidFill>
                    <a:srgbClr val="000000"/>
                  </a:solidFill>
                  <a:latin typeface="Calibri"/>
                  <a:ea typeface="MS PGothic"/>
                  <a:cs typeface="Times New Roman"/>
                </a:rPr>
                <a:t>: </a:t>
              </a:r>
              <a:r>
                <a:rPr lang="en-US" sz="1100" dirty="0" smtClean="0">
                  <a:solidFill>
                    <a:srgbClr val="000000"/>
                  </a:solidFill>
                  <a:latin typeface="Calibri"/>
                  <a:ea typeface="MS PGothic"/>
                  <a:cs typeface="Times New Roman"/>
                </a:rPr>
                <a:t>Using the update tool, select the download option </a:t>
              </a:r>
              <a:endParaRPr lang="en-US" sz="1100" dirty="0">
                <a:solidFill>
                  <a:srgbClr val="000000"/>
                </a:solidFill>
                <a:latin typeface="Calibri"/>
                <a:ea typeface="MS PGothic"/>
                <a:cs typeface="Times New Roman"/>
              </a:endParaRPr>
            </a:p>
          </p:txBody>
        </p:sp>
        <p:pic>
          <p:nvPicPr>
            <p:cNvPr id="55" name="Picture 3" descr="C:\Users\bjue\Downloads\get_info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3" t="7253" r="7418" b="7987"/>
            <a:stretch/>
          </p:blipFill>
          <p:spPr bwMode="auto">
            <a:xfrm flipV="1">
              <a:off x="0" y="0"/>
              <a:ext cx="238087" cy="236197"/>
            </a:xfrm>
            <a:prstGeom prst="ellipse">
              <a:avLst/>
            </a:prstGeom>
            <a:noFill/>
            <a:ln w="9525">
              <a:solidFill>
                <a:sysClr val="window" lastClr="FFFFF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21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5"/>
          <p:cNvSpPr txBox="1"/>
          <p:nvPr/>
        </p:nvSpPr>
        <p:spPr>
          <a:xfrm>
            <a:off x="-3322320" y="1458723"/>
            <a:ext cx="2255520" cy="1006139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b. 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CA" sz="1100" b="1" kern="0" dirty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c</a:t>
            </a:r>
            <a:r>
              <a:rPr lang="fr-CA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.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  <a:cs typeface="+mn-cs"/>
              </a:rPr>
              <a:t> </a:t>
            </a:r>
          </a:p>
        </p:txBody>
      </p:sp>
      <p:sp>
        <p:nvSpPr>
          <p:cNvPr id="29" name="Chevron 28"/>
          <p:cNvSpPr/>
          <p:nvPr/>
        </p:nvSpPr>
        <p:spPr>
          <a:xfrm rot="5400000">
            <a:off x="-2273964" y="1055267"/>
            <a:ext cx="1576740" cy="4267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2 </a:t>
            </a:r>
            <a:endParaRPr lang="en-US" sz="1400" dirty="0"/>
          </a:p>
        </p:txBody>
      </p:sp>
      <p:sp>
        <p:nvSpPr>
          <p:cNvPr id="30" name="Pentagone 29"/>
          <p:cNvSpPr/>
          <p:nvPr/>
        </p:nvSpPr>
        <p:spPr>
          <a:xfrm rot="5400000">
            <a:off x="-1659523" y="980015"/>
            <a:ext cx="1426236" cy="426721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 smtClean="0"/>
              <a:t>1  </a:t>
            </a:r>
            <a:endParaRPr lang="en-US" sz="1600" dirty="0"/>
          </a:p>
        </p:txBody>
      </p:sp>
      <p:sp>
        <p:nvSpPr>
          <p:cNvPr id="31" name="Chevron 30"/>
          <p:cNvSpPr/>
          <p:nvPr/>
        </p:nvSpPr>
        <p:spPr>
          <a:xfrm rot="5400000">
            <a:off x="-460698" y="1276383"/>
            <a:ext cx="1774833" cy="4267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3</a:t>
            </a:r>
            <a:r>
              <a:rPr lang="fr-CA" sz="1600" dirty="0" smtClean="0"/>
              <a:t> 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121920" y="493491"/>
            <a:ext cx="6393180" cy="203496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2"/>
          <p:cNvGrpSpPr/>
          <p:nvPr/>
        </p:nvGrpSpPr>
        <p:grpSpPr>
          <a:xfrm>
            <a:off x="-2779146" y="3865602"/>
            <a:ext cx="2582545" cy="1175885"/>
            <a:chOff x="2092473" y="5629758"/>
            <a:chExt cx="2582545" cy="1175885"/>
          </a:xfrm>
        </p:grpSpPr>
        <p:sp>
          <p:nvSpPr>
            <p:cNvPr id="62" name="Round Diagonal Corner Rectangle 13"/>
            <p:cNvSpPr/>
            <p:nvPr/>
          </p:nvSpPr>
          <p:spPr>
            <a:xfrm>
              <a:off x="2151900" y="5715961"/>
              <a:ext cx="2523118" cy="1089682"/>
            </a:xfrm>
            <a:prstGeom prst="round2DiagRect">
              <a:avLst>
                <a:gd name="adj1" fmla="val 8886"/>
                <a:gd name="adj2" fmla="val 0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20" tIns="365760" rIns="4572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 smtClean="0">
                  <a:solidFill>
                    <a:prstClr val="black"/>
                  </a:solidFill>
                  <a:latin typeface="Calibri"/>
                </a:rPr>
                <a:t>Instead of using the …</a:t>
              </a:r>
              <a:endPara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3" name="TextBox 14"/>
            <p:cNvSpPr txBox="1"/>
            <p:nvPr/>
          </p:nvSpPr>
          <p:spPr>
            <a:xfrm flipH="1">
              <a:off x="2151897" y="5715000"/>
              <a:ext cx="2468257" cy="327476"/>
            </a:xfrm>
            <a:prstGeom prst="round1Rect">
              <a:avLst>
                <a:gd name="adj" fmla="val 50000"/>
              </a:avLst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wrap="square" t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Tool Tips</a:t>
              </a:r>
            </a:p>
          </p:txBody>
        </p:sp>
        <p:sp>
          <p:nvSpPr>
            <p:cNvPr id="64" name="Oval 15"/>
            <p:cNvSpPr/>
            <p:nvPr/>
          </p:nvSpPr>
          <p:spPr>
            <a:xfrm>
              <a:off x="2092473" y="5629758"/>
              <a:ext cx="321318" cy="321318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5" name="Picture 2" descr="C:\Users\bjue\Documents\Dropbox\Photos\Unique Graphics\Icons and Buttons\Icons_Tools\tools02.png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rgbClr val="EEECE1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626" y="5692060"/>
              <a:ext cx="275147" cy="227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Rectangle 71"/>
          <p:cNvSpPr/>
          <p:nvPr/>
        </p:nvSpPr>
        <p:spPr>
          <a:xfrm>
            <a:off x="121920" y="2598254"/>
            <a:ext cx="6393180" cy="409349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hevron 47"/>
          <p:cNvSpPr/>
          <p:nvPr/>
        </p:nvSpPr>
        <p:spPr>
          <a:xfrm rot="5400000">
            <a:off x="-1554854" y="4422827"/>
            <a:ext cx="3944863" cy="4267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 smtClean="0"/>
              <a:t>4</a:t>
            </a:r>
            <a:endParaRPr lang="en-US" sz="1600" dirty="0"/>
          </a:p>
        </p:txBody>
      </p:sp>
      <p:sp>
        <p:nvSpPr>
          <p:cNvPr id="51" name="Octogone 50"/>
          <p:cNvSpPr/>
          <p:nvPr/>
        </p:nvSpPr>
        <p:spPr>
          <a:xfrm>
            <a:off x="-2289160" y="7125559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30939" y="581812"/>
            <a:ext cx="569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The ghost can </a:t>
            </a:r>
            <a:r>
              <a:rPr lang="en-US" sz="1000" dirty="0"/>
              <a:t>be replaced with another object from the server via the workspace details page Replace action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738470" y="2663755"/>
            <a:ext cx="5776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 incomplete object can be resolved via the workspace details page Add </a:t>
            </a:r>
            <a:r>
              <a:rPr lang="en-US" sz="1000" dirty="0" smtClean="0"/>
              <a:t>action</a:t>
            </a:r>
            <a:r>
              <a:rPr lang="en-US" sz="1000" dirty="0"/>
              <a:t>.</a:t>
            </a:r>
          </a:p>
          <a:p>
            <a:r>
              <a:rPr lang="en-US" sz="1000" dirty="0"/>
              <a:t>Find the incomplete object on the filesystem, open in session and save to workspace or import </a:t>
            </a:r>
            <a:r>
              <a:rPr lang="en-US" sz="1000" dirty="0" smtClean="0"/>
              <a:t>it.</a:t>
            </a:r>
            <a:endParaRPr lang="en-US" sz="1000" dirty="0"/>
          </a:p>
          <a:p>
            <a:r>
              <a:rPr lang="en-US" sz="1000" dirty="0"/>
              <a:t>In some cases, </a:t>
            </a:r>
            <a:r>
              <a:rPr lang="en-US" sz="1000" dirty="0" smtClean="0"/>
              <a:t>use these </a:t>
            </a:r>
            <a:r>
              <a:rPr lang="en-US" sz="1000" dirty="0" err="1" smtClean="0"/>
              <a:t>config</a:t>
            </a:r>
            <a:r>
              <a:rPr lang="en-US" sz="1000" dirty="0" smtClean="0"/>
              <a:t> </a:t>
            </a:r>
            <a:r>
              <a:rPr lang="en-US" sz="1000" dirty="0"/>
              <a:t>options </a:t>
            </a:r>
            <a:r>
              <a:rPr lang="en-US" sz="1000" b="1" dirty="0" err="1"/>
              <a:t>cleanup_drawing_dependencies</a:t>
            </a:r>
            <a:r>
              <a:rPr lang="en-US" sz="1000" dirty="0"/>
              <a:t> and</a:t>
            </a:r>
            <a:r>
              <a:rPr lang="en-US" sz="1000" b="1" dirty="0"/>
              <a:t> </a:t>
            </a:r>
            <a:r>
              <a:rPr lang="en-US" sz="1000" b="1" dirty="0" err="1"/>
              <a:t>cleanup_layout_dependencies</a:t>
            </a:r>
            <a:r>
              <a:rPr lang="en-US" sz="1000" dirty="0"/>
              <a:t> per </a:t>
            </a:r>
            <a:r>
              <a:rPr lang="en-US" sz="1000" dirty="0" smtClean="0"/>
              <a:t>article.</a:t>
            </a:r>
            <a:endParaRPr lang="en-US" sz="1000" dirty="0"/>
          </a:p>
          <a:p>
            <a:r>
              <a:rPr lang="en-US" sz="1000" dirty="0"/>
              <a:t>In some cases, one can use </a:t>
            </a:r>
            <a:r>
              <a:rPr lang="en-US" sz="1000" dirty="0" err="1"/>
              <a:t>config</a:t>
            </a:r>
            <a:r>
              <a:rPr lang="en-US" sz="1000" dirty="0"/>
              <a:t> option </a:t>
            </a:r>
            <a:r>
              <a:rPr lang="en-US" sz="1000" b="1" dirty="0" err="1"/>
              <a:t>dm_hide_model_dummy_deps</a:t>
            </a:r>
            <a:r>
              <a:rPr lang="en-US" sz="1000" dirty="0"/>
              <a:t> per article </a:t>
            </a:r>
            <a:r>
              <a:rPr lang="en-US" sz="1000" dirty="0">
                <a:hlinkClick r:id="rId4"/>
              </a:rPr>
              <a:t>28858</a:t>
            </a:r>
            <a:r>
              <a:rPr lang="en-US" sz="1000" dirty="0"/>
              <a:t>.</a:t>
            </a:r>
          </a:p>
          <a:p>
            <a:r>
              <a:rPr lang="en-US" sz="1000" dirty="0" smtClean="0"/>
              <a:t>Or you </a:t>
            </a:r>
            <a:r>
              <a:rPr lang="en-US" sz="1000" dirty="0"/>
              <a:t>can </a:t>
            </a:r>
            <a:r>
              <a:rPr lang="en-US" sz="1000" dirty="0" smtClean="0"/>
              <a:t>try to </a:t>
            </a:r>
            <a:r>
              <a:rPr lang="en-US" sz="1000" dirty="0"/>
              <a:t>break the dependency in </a:t>
            </a:r>
            <a:r>
              <a:rPr lang="en-US" sz="1000" dirty="0" err="1" smtClean="0"/>
              <a:t>Creo</a:t>
            </a:r>
            <a:r>
              <a:rPr lang="en-US" sz="1000" dirty="0" smtClean="0"/>
              <a:t> </a:t>
            </a:r>
            <a:r>
              <a:rPr lang="en-US" sz="1000" dirty="0"/>
              <a:t>via the Reference Viewer:</a:t>
            </a:r>
          </a:p>
          <a:p>
            <a:endParaRPr lang="en-US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647" y="868511"/>
            <a:ext cx="1944438" cy="14342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60" y="3695359"/>
            <a:ext cx="5562043" cy="2913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Chevron 37"/>
          <p:cNvSpPr/>
          <p:nvPr/>
        </p:nvSpPr>
        <p:spPr>
          <a:xfrm rot="5400000">
            <a:off x="-505174" y="7590042"/>
            <a:ext cx="1863784" cy="4267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 smtClean="0"/>
              <a:t>5 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121919" y="6804236"/>
            <a:ext cx="6393180" cy="203496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ZoneTexte 39"/>
          <p:cNvSpPr txBox="1"/>
          <p:nvPr/>
        </p:nvSpPr>
        <p:spPr>
          <a:xfrm>
            <a:off x="630936" y="7053556"/>
            <a:ext cx="58841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 smtClean="0"/>
              <a:t>If </a:t>
            </a:r>
            <a:r>
              <a:rPr lang="fr-CA" sz="1000" dirty="0" smtClean="0"/>
              <a:t>all the </a:t>
            </a:r>
            <a:r>
              <a:rPr lang="fr-CA" sz="1000" dirty="0" err="1" smtClean="0"/>
              <a:t>previous</a:t>
            </a:r>
            <a:r>
              <a:rPr lang="fr-CA" sz="1000" dirty="0" smtClean="0"/>
              <a:t> solutions </a:t>
            </a:r>
            <a:r>
              <a:rPr lang="fr-CA" sz="1000" dirty="0" err="1" smtClean="0"/>
              <a:t>did</a:t>
            </a:r>
            <a:r>
              <a:rPr lang="fr-CA" sz="1000" dirty="0" smtClean="0"/>
              <a:t> not </a:t>
            </a:r>
            <a:r>
              <a:rPr lang="fr-CA" sz="1000" dirty="0" err="1" smtClean="0"/>
              <a:t>works</a:t>
            </a:r>
            <a:r>
              <a:rPr lang="fr-CA" sz="1000" dirty="0" smtClean="0"/>
              <a:t>.</a:t>
            </a:r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Try to update</a:t>
            </a:r>
            <a:r>
              <a:rPr lang="en-US" sz="1000" dirty="0"/>
              <a:t> the model removing the feature or component that has the dependency to the incomplete </a:t>
            </a:r>
            <a:r>
              <a:rPr lang="en-US" sz="1000" dirty="0" smtClean="0"/>
              <a:t>object.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Or create </a:t>
            </a:r>
            <a:r>
              <a:rPr lang="en-US" sz="1000" dirty="0"/>
              <a:t>a model with the same name as the incomplete object (in a non-linked session) and open in session and save to the workspace or import into the workspace in a linked session</a:t>
            </a:r>
            <a:r>
              <a:rPr lang="en-US" sz="10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sz="10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000" i="1" dirty="0" err="1" smtClean="0"/>
              <a:t>Still</a:t>
            </a:r>
            <a:r>
              <a:rPr lang="fr-CA" sz="1000" i="1" dirty="0" smtClean="0"/>
              <a:t> not </a:t>
            </a:r>
            <a:r>
              <a:rPr lang="fr-CA" sz="1000" i="1" dirty="0" err="1" smtClean="0"/>
              <a:t>resolve</a:t>
            </a:r>
            <a:r>
              <a:rPr lang="fr-CA" sz="1000" i="1" dirty="0" smtClean="0"/>
              <a:t> go to point 6</a:t>
            </a:r>
            <a:endParaRPr lang="en-US" sz="1000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01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5"/>
          <p:cNvSpPr txBox="1"/>
          <p:nvPr/>
        </p:nvSpPr>
        <p:spPr>
          <a:xfrm>
            <a:off x="-3322320" y="1458723"/>
            <a:ext cx="2255520" cy="1006139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b. 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CA" sz="1100" b="1" kern="0" dirty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c</a:t>
            </a:r>
            <a:r>
              <a:rPr lang="fr-CA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.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  <a:cs typeface="+mn-cs"/>
              </a:rPr>
              <a:t> </a:t>
            </a:r>
          </a:p>
        </p:txBody>
      </p:sp>
      <p:sp>
        <p:nvSpPr>
          <p:cNvPr id="29" name="Chevron 28"/>
          <p:cNvSpPr/>
          <p:nvPr/>
        </p:nvSpPr>
        <p:spPr>
          <a:xfrm rot="5400000">
            <a:off x="-2273964" y="1055267"/>
            <a:ext cx="1576740" cy="4267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2 </a:t>
            </a:r>
            <a:endParaRPr lang="en-US" sz="1400" dirty="0"/>
          </a:p>
        </p:txBody>
      </p:sp>
      <p:sp>
        <p:nvSpPr>
          <p:cNvPr id="30" name="Pentagone 29"/>
          <p:cNvSpPr/>
          <p:nvPr/>
        </p:nvSpPr>
        <p:spPr>
          <a:xfrm rot="5400000">
            <a:off x="-1659523" y="980015"/>
            <a:ext cx="1426236" cy="426721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 smtClean="0"/>
              <a:t>1  </a:t>
            </a:r>
            <a:endParaRPr lang="en-US" sz="1600" dirty="0"/>
          </a:p>
        </p:txBody>
      </p:sp>
      <p:sp>
        <p:nvSpPr>
          <p:cNvPr id="31" name="Chevron 30"/>
          <p:cNvSpPr/>
          <p:nvPr/>
        </p:nvSpPr>
        <p:spPr>
          <a:xfrm rot="5400000">
            <a:off x="-1731301" y="2546988"/>
            <a:ext cx="4316039" cy="4267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 smtClean="0"/>
              <a:t>6 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121920" y="493491"/>
            <a:ext cx="6393180" cy="460498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2"/>
          <p:cNvGrpSpPr/>
          <p:nvPr/>
        </p:nvGrpSpPr>
        <p:grpSpPr>
          <a:xfrm>
            <a:off x="-2779146" y="3865602"/>
            <a:ext cx="2582545" cy="1175885"/>
            <a:chOff x="2092473" y="5629758"/>
            <a:chExt cx="2582545" cy="1175885"/>
          </a:xfrm>
        </p:grpSpPr>
        <p:sp>
          <p:nvSpPr>
            <p:cNvPr id="62" name="Round Diagonal Corner Rectangle 13"/>
            <p:cNvSpPr/>
            <p:nvPr/>
          </p:nvSpPr>
          <p:spPr>
            <a:xfrm>
              <a:off x="2151900" y="5715961"/>
              <a:ext cx="2523118" cy="1089682"/>
            </a:xfrm>
            <a:prstGeom prst="round2DiagRect">
              <a:avLst>
                <a:gd name="adj1" fmla="val 8886"/>
                <a:gd name="adj2" fmla="val 0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20" tIns="365760" rIns="4572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 smtClean="0">
                  <a:solidFill>
                    <a:prstClr val="black"/>
                  </a:solidFill>
                  <a:latin typeface="Calibri"/>
                </a:rPr>
                <a:t>Instead of using the …</a:t>
              </a:r>
              <a:endPara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3" name="TextBox 14"/>
            <p:cNvSpPr txBox="1"/>
            <p:nvPr/>
          </p:nvSpPr>
          <p:spPr>
            <a:xfrm flipH="1">
              <a:off x="2151897" y="5715000"/>
              <a:ext cx="2468257" cy="327476"/>
            </a:xfrm>
            <a:prstGeom prst="round1Rect">
              <a:avLst>
                <a:gd name="adj" fmla="val 50000"/>
              </a:avLst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wrap="square" t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Tool Tips</a:t>
              </a:r>
            </a:p>
          </p:txBody>
        </p:sp>
        <p:sp>
          <p:nvSpPr>
            <p:cNvPr id="64" name="Oval 15"/>
            <p:cNvSpPr/>
            <p:nvPr/>
          </p:nvSpPr>
          <p:spPr>
            <a:xfrm>
              <a:off x="2092473" y="5629758"/>
              <a:ext cx="321318" cy="321318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5" name="Picture 2" descr="C:\Users\bjue\Documents\Dropbox\Photos\Unique Graphics\Icons and Buttons\Icons_Tools\tools02.png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rgbClr val="EEECE1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626" y="5692060"/>
              <a:ext cx="275147" cy="227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Octogone 50"/>
          <p:cNvSpPr/>
          <p:nvPr/>
        </p:nvSpPr>
        <p:spPr>
          <a:xfrm>
            <a:off x="-2289160" y="7125559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40079" y="577911"/>
            <a:ext cx="569366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1- Prior </a:t>
            </a:r>
            <a:r>
              <a:rPr lang="en-US" sz="1000" dirty="0"/>
              <a:t>to </a:t>
            </a:r>
            <a:r>
              <a:rPr lang="en-US" sz="1000" dirty="0" smtClean="0"/>
              <a:t>do this</a:t>
            </a:r>
            <a:r>
              <a:rPr lang="en-US" sz="1000" dirty="0"/>
              <a:t>, valid that you well cleaned "models </a:t>
            </a:r>
            <a:r>
              <a:rPr lang="en-US" sz="1000" dirty="0" smtClean="0"/>
              <a:t>drawing“.</a:t>
            </a:r>
          </a:p>
          <a:p>
            <a:r>
              <a:rPr lang="en-US" sz="1000" dirty="0" smtClean="0"/>
              <a:t>2- If </a:t>
            </a:r>
            <a:r>
              <a:rPr lang="en-US" sz="1000" dirty="0"/>
              <a:t>the item is not in the models </a:t>
            </a:r>
            <a:r>
              <a:rPr lang="en-US" sz="1000" dirty="0" smtClean="0"/>
              <a:t>drawings. 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a. Open </a:t>
            </a:r>
            <a:r>
              <a:rPr lang="en-US" sz="1000" dirty="0"/>
              <a:t>the part or </a:t>
            </a:r>
            <a:r>
              <a:rPr lang="en-US" sz="1000" dirty="0" smtClean="0"/>
              <a:t>Assembly of </a:t>
            </a:r>
            <a:r>
              <a:rPr lang="en-US" sz="1000" dirty="0"/>
              <a:t>the drawing that has the link to a </a:t>
            </a:r>
            <a:r>
              <a:rPr lang="en-US" sz="1000" dirty="0" smtClean="0"/>
              <a:t>non related part or 	ghost.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b. Make </a:t>
            </a:r>
            <a:r>
              <a:rPr lang="en-US" sz="1000" dirty="0"/>
              <a:t>a new drawing </a:t>
            </a:r>
            <a:r>
              <a:rPr lang="en-US" sz="1000" dirty="0" smtClean="0"/>
              <a:t>call  it 123.drw.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c. In </a:t>
            </a:r>
            <a:r>
              <a:rPr lang="en-US" sz="1000" dirty="0"/>
              <a:t>the Layout </a:t>
            </a:r>
            <a:r>
              <a:rPr lang="en-US" sz="1000" dirty="0" smtClean="0"/>
              <a:t>tab.  Click </a:t>
            </a:r>
            <a:r>
              <a:rPr lang="en-US" sz="1000" dirty="0"/>
              <a:t>insert import Drawing </a:t>
            </a:r>
            <a:r>
              <a:rPr lang="en-US" sz="1000" dirty="0" smtClean="0"/>
              <a:t>Data.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d. Choose </a:t>
            </a:r>
            <a:r>
              <a:rPr lang="en-US" sz="1000" dirty="0"/>
              <a:t>the original drawing. </a:t>
            </a:r>
            <a:endParaRPr lang="en-US" sz="1000" dirty="0" smtClean="0"/>
          </a:p>
          <a:p>
            <a:r>
              <a:rPr lang="en-US" sz="1000" dirty="0"/>
              <a:t>	</a:t>
            </a:r>
            <a:r>
              <a:rPr lang="en-US" sz="1000" dirty="0" smtClean="0"/>
              <a:t>e. Delete </a:t>
            </a:r>
            <a:r>
              <a:rPr lang="en-US" sz="1000" dirty="0"/>
              <a:t>page 1 of </a:t>
            </a:r>
            <a:r>
              <a:rPr lang="en-US" sz="1000" dirty="0" smtClean="0"/>
              <a:t>123.drw </a:t>
            </a:r>
            <a:r>
              <a:rPr lang="en-US" sz="1000" dirty="0"/>
              <a:t>drawing. </a:t>
            </a:r>
            <a:endParaRPr lang="en-US" sz="1000" dirty="0" smtClean="0"/>
          </a:p>
          <a:p>
            <a:r>
              <a:rPr lang="en-US" sz="1000" dirty="0"/>
              <a:t>	</a:t>
            </a:r>
            <a:r>
              <a:rPr lang="en-US" sz="1000" dirty="0" smtClean="0"/>
              <a:t>f. Make </a:t>
            </a:r>
            <a:r>
              <a:rPr lang="en-US" sz="1000" dirty="0"/>
              <a:t>a backup of the </a:t>
            </a:r>
            <a:r>
              <a:rPr lang="en-US" sz="1000" dirty="0" smtClean="0"/>
              <a:t>new drawing </a:t>
            </a:r>
            <a:r>
              <a:rPr lang="en-US" sz="1000" dirty="0"/>
              <a:t>on your local drive. </a:t>
            </a:r>
            <a:endParaRPr lang="en-US" sz="1000" dirty="0" smtClean="0"/>
          </a:p>
          <a:p>
            <a:r>
              <a:rPr lang="en-US" sz="1000" dirty="0"/>
              <a:t>	</a:t>
            </a:r>
            <a:r>
              <a:rPr lang="en-US" sz="1000" dirty="0" smtClean="0"/>
              <a:t>g. Rename </a:t>
            </a:r>
            <a:r>
              <a:rPr lang="en-US" sz="1000" dirty="0"/>
              <a:t>the </a:t>
            </a:r>
            <a:r>
              <a:rPr lang="en-US" sz="1000" dirty="0" smtClean="0"/>
              <a:t>new drawing </a:t>
            </a:r>
            <a:r>
              <a:rPr lang="en-US" sz="1000" dirty="0"/>
              <a:t>such as the original drawing on your local drive. </a:t>
            </a:r>
            <a:endParaRPr lang="en-US" sz="1000" dirty="0" smtClean="0"/>
          </a:p>
          <a:p>
            <a:r>
              <a:rPr lang="en-US" sz="1000" dirty="0"/>
              <a:t>	</a:t>
            </a:r>
            <a:r>
              <a:rPr lang="en-US" sz="1000" dirty="0" smtClean="0"/>
              <a:t>h. Close all items </a:t>
            </a:r>
            <a:r>
              <a:rPr lang="en-US" sz="1000" dirty="0"/>
              <a:t>in </a:t>
            </a:r>
            <a:r>
              <a:rPr lang="en-US" sz="1000" dirty="0" err="1" smtClean="0"/>
              <a:t>Creo</a:t>
            </a:r>
            <a:r>
              <a:rPr lang="en-US" sz="1000" dirty="0" smtClean="0"/>
              <a:t> </a:t>
            </a:r>
            <a:r>
              <a:rPr lang="en-US" sz="1000" dirty="0"/>
              <a:t>and erase not display. </a:t>
            </a:r>
            <a:endParaRPr lang="en-US" sz="1000" dirty="0" smtClean="0"/>
          </a:p>
          <a:p>
            <a:r>
              <a:rPr lang="en-US" sz="1000" dirty="0"/>
              <a:t>	</a:t>
            </a:r>
            <a:r>
              <a:rPr lang="en-US" sz="1000" dirty="0" err="1" smtClean="0"/>
              <a:t>i</a:t>
            </a:r>
            <a:r>
              <a:rPr lang="en-US" sz="1000" dirty="0" smtClean="0"/>
              <a:t>. Check-out </a:t>
            </a:r>
            <a:r>
              <a:rPr lang="en-US" sz="1000" dirty="0"/>
              <a:t>of the original drawing. (do not open) </a:t>
            </a:r>
            <a:endParaRPr lang="en-US" sz="1000" dirty="0" smtClean="0"/>
          </a:p>
          <a:p>
            <a:r>
              <a:rPr lang="en-US" sz="1000" dirty="0"/>
              <a:t>	</a:t>
            </a:r>
            <a:r>
              <a:rPr lang="en-US" sz="1000" dirty="0" smtClean="0"/>
              <a:t>j. Open </a:t>
            </a:r>
            <a:r>
              <a:rPr lang="en-US" sz="1000" dirty="0"/>
              <a:t>the </a:t>
            </a:r>
            <a:r>
              <a:rPr lang="en-US" sz="1000" dirty="0" smtClean="0"/>
              <a:t>new drawing </a:t>
            </a:r>
            <a:r>
              <a:rPr lang="en-US" sz="1000" dirty="0"/>
              <a:t>and save, ok to accept to overwrite the version of the workspace</a:t>
            </a:r>
            <a:endParaRPr lang="en-US" sz="1000" dirty="0"/>
          </a:p>
        </p:txBody>
      </p:sp>
      <p:pic>
        <p:nvPicPr>
          <p:cNvPr id="3074" name="Imag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068" y="1082165"/>
            <a:ext cx="1297514" cy="8468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33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Base">
  <a:themeElements>
    <a:clrScheme name="Personnalisée 2">
      <a:dk1>
        <a:srgbClr val="000000"/>
      </a:dk1>
      <a:lt1>
        <a:sysClr val="window" lastClr="FFFFFF"/>
      </a:lt1>
      <a:dk2>
        <a:srgbClr val="000000"/>
      </a:dk2>
      <a:lt2>
        <a:srgbClr val="DFDFDF"/>
      </a:lt2>
      <a:accent1>
        <a:srgbClr val="0057B8"/>
      </a:accent1>
      <a:accent2>
        <a:srgbClr val="000000"/>
      </a:accent2>
      <a:accent3>
        <a:srgbClr val="474746"/>
      </a:accent3>
      <a:accent4>
        <a:srgbClr val="777877"/>
      </a:accent4>
      <a:accent5>
        <a:srgbClr val="B2B3B2"/>
      </a:accent5>
      <a:accent6>
        <a:srgbClr val="213D67"/>
      </a:accent6>
      <a:hlink>
        <a:srgbClr val="0057B8"/>
      </a:hlink>
      <a:folHlink>
        <a:srgbClr val="213D67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2EBB2F281A77438476D53DB8DE4B8B" ma:contentTypeVersion="33" ma:contentTypeDescription="Create a new document." ma:contentTypeScope="" ma:versionID="4e77300b9ae4403007b0b43548f4b568">
  <xsd:schema xmlns:xsd="http://www.w3.org/2001/XMLSchema" xmlns:xs="http://www.w3.org/2001/XMLSchema" xmlns:p="http://schemas.microsoft.com/office/2006/metadata/properties" xmlns:ns2="dfcd524f-cc3b-4812-91e6-659126a82d5f" targetNamespace="http://schemas.microsoft.com/office/2006/metadata/properties" ma:root="true" ma:fieldsID="3bf2445bfb82c50bf3a95f878623a669" ns2:_="">
    <xsd:import namespace="dfcd524f-cc3b-4812-91e6-659126a82d5f"/>
    <xsd:element name="properties">
      <xsd:complexType>
        <xsd:sequence>
          <xsd:element name="documentManagement">
            <xsd:complexType>
              <xsd:all>
                <xsd:element ref="ns2:Document_x0020_Type" minOccurs="0"/>
                <xsd:element ref="ns2:Category_x0020_1" minOccurs="0"/>
                <xsd:element ref="ns2:Logo" minOccurs="0"/>
                <xsd:element ref="ns2:Description0" minOccurs="0"/>
                <xsd:element ref="ns2:BU" minOccurs="0"/>
                <xsd:element ref="ns2:Role" minOccurs="0"/>
                <xsd:element ref="ns2:Tag_x0020_introduction" minOccurs="0"/>
                <xsd:element ref="ns2:Ribbon_x0020_Or_x0020_Function" minOccurs="0"/>
                <xsd:element ref="ns2:Ribbon_x0020__x002f__x0020_Function" minOccurs="0"/>
                <xsd:element ref="ns2:Doc_Number"/>
                <xsd:element ref="ns2:Act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d524f-cc3b-4812-91e6-659126a82d5f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" nillable="true" ma:displayName="Document Type" ma:default="Best Practice" ma:description="PLM CAD Document type" ma:format="Dropdown" ma:internalName="Document_x0020_Type">
      <xsd:simpleType>
        <xsd:restriction base="dms:Choice">
          <xsd:enumeration value="Best Practice"/>
          <xsd:enumeration value="Work Instruction"/>
          <xsd:enumeration value="Tips &amp; Tricks"/>
          <xsd:enumeration value="Issue Solution"/>
          <xsd:enumeration value="Trainings"/>
        </xsd:restriction>
      </xsd:simpleType>
    </xsd:element>
    <xsd:element name="Category_x0020_1" ma:index="2" nillable="true" ma:displayName="Software" ma:default="PLM" ma:format="Dropdown" ma:internalName="Category_x0020_1">
      <xsd:simpleType>
        <xsd:restriction base="dms:Choice">
          <xsd:enumeration value="PLM"/>
          <xsd:enumeration value="All CAD"/>
          <xsd:enumeration value="Creo Parametric"/>
          <xsd:enumeration value="Creo View"/>
          <xsd:enumeration value="Creo Illustrate"/>
          <xsd:enumeration value="Solidworks"/>
          <xsd:enumeration value="Autodesk"/>
        </xsd:restriction>
      </xsd:simpleType>
    </xsd:element>
    <xsd:element name="Logo" ma:index="3" nillable="true" ma:displayName="Object Type" ma:default="" ma:description="To categorize training documents" ma:format="Dropdown" ma:internalName="Logo">
      <xsd:simpleType>
        <xsd:restriction base="dms:Unknown">
          <xsd:enumeration value="2D/Drawings"/>
          <xsd:enumeration value="3D/Models"/>
          <xsd:enumeration value="FEA"/>
          <xsd:enumeration value="Documents"/>
          <xsd:enumeration value="Interface"/>
          <xsd:enumeration value="Process"/>
          <xsd:enumeration value="General"/>
          <xsd:enumeration value="Change Process"/>
          <xsd:enumeration value="Promotion Process"/>
          <xsd:enumeration value="Package Process"/>
        </xsd:restriction>
      </xsd:simpleType>
    </xsd:element>
    <xsd:element name="Description0" ma:index="4" nillable="true" ma:displayName="Description" ma:internalName="Description0">
      <xsd:simpleType>
        <xsd:restriction base="dms:Note">
          <xsd:maxLength value="255"/>
        </xsd:restriction>
      </xsd:simpleType>
    </xsd:element>
    <xsd:element name="BU" ma:index="5" nillable="true" ma:displayName="BU" ma:default="All" ma:format="Dropdown" ma:internalName="BU">
      <xsd:simpleType>
        <xsd:restriction base="dms:Choice">
          <xsd:enumeration value="All"/>
          <xsd:enumeration value="AG UC"/>
          <xsd:enumeration value="AG Track"/>
          <xsd:enumeration value="Construction"/>
          <xsd:enumeration value="Toolings"/>
          <xsd:enumeration value="Power Sports"/>
        </xsd:restriction>
      </xsd:simpleType>
    </xsd:element>
    <xsd:element name="Role" ma:index="6" nillable="true" ma:displayName="Role" ma:default="All" ma:format="Dropdown" ma:internalName="Role">
      <xsd:simpleType>
        <xsd:restriction base="dms:Choice">
          <xsd:enumeration value="All"/>
          <xsd:enumeration value="Designer"/>
          <xsd:enumeration value="Engineer"/>
          <xsd:enumeration value="Manufacturing"/>
          <xsd:enumeration value="Purchasing"/>
          <xsd:enumeration value="Quality"/>
        </xsd:restriction>
      </xsd:simpleType>
    </xsd:element>
    <xsd:element name="Tag_x0020_introduction" ma:index="7" nillable="true" ma:displayName="Tag introduction" ma:default="0" ma:internalName="Tag_x0020_introduction">
      <xsd:simpleType>
        <xsd:restriction base="dms:Boolean"/>
      </xsd:simpleType>
    </xsd:element>
    <xsd:element name="Ribbon_x0020_Or_x0020_Function" ma:index="8" nillable="true" ma:displayName="Ribbon Or Function" ma:hidden="true" ma:internalName="Ribbon_x0020_Or_x0020_Function" ma:readOnly="false">
      <xsd:simpleType>
        <xsd:restriction base="dms:Text">
          <xsd:maxLength value="255"/>
        </xsd:restriction>
      </xsd:simpleType>
    </xsd:element>
    <xsd:element name="Ribbon_x0020__x002f__x0020_Function" ma:index="9" nillable="true" ma:displayName="Ribbon / Function" ma:hidden="true" ma:internalName="Ribbon_x0020__x002f__x0020_Function" ma:readOnly="false">
      <xsd:simpleType>
        <xsd:restriction base="dms:Text">
          <xsd:maxLength value="255"/>
        </xsd:restriction>
      </xsd:simpleType>
    </xsd:element>
    <xsd:element name="Doc_Number" ma:index="17" ma:displayName="Doc_Number" ma:indexed="true" ma:internalName="Doc_Number">
      <xsd:simpleType>
        <xsd:restriction base="dms:Text">
          <xsd:maxLength value="4"/>
        </xsd:restriction>
      </xsd:simpleType>
    </xsd:element>
    <xsd:element name="Actions" ma:index="18" nillable="true" ma:displayName="Actions" ma:internalName="Action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3" ma:displayName="Doc Number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_Number xmlns="dfcd524f-cc3b-4812-91e6-659126a82d5f">0069</Doc_Number>
    <Role xmlns="dfcd524f-cc3b-4812-91e6-659126a82d5f">Designer</Role>
    <Ribbon_x0020__x002f__x0020_Function xmlns="dfcd524f-cc3b-4812-91e6-659126a82d5f" xsi:nil="true"/>
    <Tag_x0020_introduction xmlns="dfcd524f-cc3b-4812-91e6-659126a82d5f">false</Tag_x0020_introduction>
    <Category_x0020_1 xmlns="dfcd524f-cc3b-4812-91e6-659126a82d5f">PLM</Category_x0020_1>
    <BU xmlns="dfcd524f-cc3b-4812-91e6-659126a82d5f">All</BU>
    <Ribbon_x0020_Or_x0020_Function xmlns="dfcd524f-cc3b-4812-91e6-659126a82d5f" xsi:nil="true"/>
    <Actions xmlns="dfcd524f-cc3b-4812-91e6-659126a82d5f">&lt;Actions&gt;&lt;Run&gt;&lt;/Run&gt;&lt;History&gt;&lt;Execution ActionID="2315d02c-4d10-48e4-9738-5f4fba18dcd1" Date="3/23/2017 8:46:42 AM" Outcome="Warning" UserID="290" Message="Cannot update file path using synchronous actions" /&gt;&lt;Execution ActionID="2315d02c-4d10-48e4-9738-5f4fba18dcd1" Date="3/23/2017 8:44:20 AM" Outcome="Warning" UserID="290" Message="Cannot update file path using synchronous actions" /&gt;&lt;Execution ActionID="2315d02c-4d10-48e4-9738-5f4fba18dcd1" Date="3/17/2017 12:55:05 PM" Outcome="Success" UserID="290" Message="" /&gt;&lt;Execution ActionID="2315d02c-4d10-48e4-9738-5f4fba18dcd1" Date="3/17/2017 12:53:31 PM" Outcome="Success" UserID="290" Message="" /&gt;&lt;/History&gt;&lt;/Actions&gt;</Actions>
    <Document_x0020_Type xmlns="dfcd524f-cc3b-4812-91e6-659126a82d5f">Issue Solution</Document_x0020_Type>
    <Logo xmlns="dfcd524f-cc3b-4812-91e6-659126a82d5f">General</Logo>
    <Description0 xmlns="dfcd524f-cc3b-4812-91e6-659126a82d5f">Cause and Resolution of Incomplete, Ghost Creo Windchill PDMLink, obsolete linked part</Description0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2A9912-29FA-4018-A0B1-5966F4612469}"/>
</file>

<file path=customXml/itemProps2.xml><?xml version="1.0" encoding="utf-8"?>
<ds:datastoreItem xmlns:ds="http://schemas.openxmlformats.org/officeDocument/2006/customXml" ds:itemID="{B34E9976-4492-46C9-BE17-E20FEA3127A2}"/>
</file>

<file path=customXml/itemProps3.xml><?xml version="1.0" encoding="utf-8"?>
<ds:datastoreItem xmlns:ds="http://schemas.openxmlformats.org/officeDocument/2006/customXml" ds:itemID="{008DF19D-E874-4EB4-92CB-F073032E933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</TotalTime>
  <Words>291</Words>
  <Application>Microsoft Office PowerPoint</Application>
  <PresentationFormat>Affichage à l'écran (4:3)</PresentationFormat>
  <Paragraphs>71</Paragraphs>
  <Slides>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Theme Base</vt:lpstr>
      <vt:lpstr>How to Remove a ghost</vt:lpstr>
      <vt:lpstr>Présentation PowerPoint</vt:lpstr>
      <vt:lpstr>Présentation PowerPoint</vt:lpstr>
    </vt:vector>
  </TitlesOfParts>
  <Company>Camoplast Solideal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0069</dc:title>
  <dc:creator>Amelie Fausse</dc:creator>
  <cp:lastModifiedBy>Steve Martel</cp:lastModifiedBy>
  <cp:revision>68</cp:revision>
  <cp:lastPrinted>2015-03-31T20:18:54Z</cp:lastPrinted>
  <dcterms:created xsi:type="dcterms:W3CDTF">2015-03-31T18:30:32Z</dcterms:created>
  <dcterms:modified xsi:type="dcterms:W3CDTF">2017-03-23T12:44:18Z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0x010100A92EBB2F281A77438476D53DB8DE4B8B</vt:lpwstr>
  </property>
</Properties>
</file>